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84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3692A9-FB60-4CB2-930C-0CA985922AB5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3C99E7-99F4-4CA2-BA27-E58CA683E57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23879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669BB-801F-4C3A-9290-D2C56F1B16D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90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Marka koruması kahve</a:t>
            </a:r>
            <a:r>
              <a:rPr lang="tr-TR" baseline="0" dirty="0" smtClean="0"/>
              <a:t> cezvesinin şeklini kapsamaz. Hem teknik bir zorunluluktan kaynaklanmaktadır. Hem de sıradandır. Bu nedenle sadece iki boyutlu </a:t>
            </a:r>
            <a:r>
              <a:rPr lang="tr-TR" baseline="0" dirty="0" err="1" smtClean="0"/>
              <a:t>orley</a:t>
            </a:r>
            <a:r>
              <a:rPr lang="tr-TR" baseline="0" dirty="0" smtClean="0"/>
              <a:t> yazısı korumadan istifade edebilir (başvuru sahibinin argümanı). </a:t>
            </a:r>
            <a:r>
              <a:rPr lang="tr-TR" dirty="0" smtClean="0"/>
              <a:t>Marka o kadar küçük yazılmış</a:t>
            </a:r>
            <a:r>
              <a:rPr lang="tr-TR" baseline="0" dirty="0" smtClean="0"/>
              <a:t> ki ilgili bir özellik olarak algılanmamaktadır. 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669BB-801F-4C3A-9290-D2C56F1B16D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950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Farklı markaların yer alması önemsiz detay. </a:t>
            </a:r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669BB-801F-4C3A-9290-D2C56F1B16D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090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Renk farklılığı önemsiz</a:t>
            </a:r>
            <a:r>
              <a:rPr lang="tr-TR" baseline="0" dirty="0" smtClean="0"/>
              <a:t> ayrıntıdaki bir farklılık değildir.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EUIPO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İtiraz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Kurulu’nun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R 1942/2007-3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D669BB-801F-4C3A-9290-D2C56F1B16D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23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0FC5A30-E892-46AD-83AD-AC405C1B475D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4781478-AC8F-4AC7-89C2-CE5E37C81FF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C5A30-E892-46AD-83AD-AC405C1B475D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81478-AC8F-4AC7-89C2-CE5E37C81FF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C5A30-E892-46AD-83AD-AC405C1B475D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81478-AC8F-4AC7-89C2-CE5E37C81FF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0FC5A30-E892-46AD-83AD-AC405C1B475D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4781478-AC8F-4AC7-89C2-CE5E37C81FFF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A0FC5A30-E892-46AD-83AD-AC405C1B475D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4781478-AC8F-4AC7-89C2-CE5E37C81FFF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C5A30-E892-46AD-83AD-AC405C1B475D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81478-AC8F-4AC7-89C2-CE5E37C81FFF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C5A30-E892-46AD-83AD-AC405C1B475D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81478-AC8F-4AC7-89C2-CE5E37C81FF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0FC5A30-E892-46AD-83AD-AC405C1B475D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4781478-AC8F-4AC7-89C2-CE5E37C81FF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C5A30-E892-46AD-83AD-AC405C1B475D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81478-AC8F-4AC7-89C2-CE5E37C81FFF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0FC5A30-E892-46AD-83AD-AC405C1B475D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4781478-AC8F-4AC7-89C2-CE5E37C81FFF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0FC5A30-E892-46AD-83AD-AC405C1B475D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4781478-AC8F-4AC7-89C2-CE5E37C81FFF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0FC5A30-E892-46AD-83AD-AC405C1B475D}" type="datetimeFigureOut">
              <a:rPr lang="tr-TR" smtClean="0"/>
              <a:t>28.01.2021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4781478-AC8F-4AC7-89C2-CE5E37C81FFF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Tasarım Hukuku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Tasarım-Ürün-yenilik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486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Yenilik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dirty="0" err="1">
                <a:solidFill>
                  <a:srgbClr val="002060"/>
                </a:solidFill>
              </a:rPr>
              <a:t>Plastic</a:t>
            </a:r>
            <a:r>
              <a:rPr lang="tr-TR" dirty="0">
                <a:solidFill>
                  <a:srgbClr val="002060"/>
                </a:solidFill>
              </a:rPr>
              <a:t> </a:t>
            </a:r>
            <a:r>
              <a:rPr lang="tr-TR" dirty="0" err="1">
                <a:solidFill>
                  <a:srgbClr val="002060"/>
                </a:solidFill>
              </a:rPr>
              <a:t>Spoon</a:t>
            </a:r>
            <a:r>
              <a:rPr lang="tr-TR" dirty="0">
                <a:solidFill>
                  <a:srgbClr val="002060"/>
                </a:solidFill>
              </a:rPr>
              <a:t> kararı (OHIM Temyiz Kurulu, </a:t>
            </a:r>
            <a:r>
              <a:rPr lang="en-US" dirty="0">
                <a:solidFill>
                  <a:srgbClr val="002060"/>
                </a:solidFill>
              </a:rPr>
              <a:t>R 505/2012-3</a:t>
            </a:r>
            <a:r>
              <a:rPr lang="tr-TR" dirty="0">
                <a:solidFill>
                  <a:srgbClr val="002060"/>
                </a:solidFill>
              </a:rPr>
              <a:t>)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>
                <a:solidFill>
                  <a:srgbClr val="002060"/>
                </a:solidFill>
              </a:rPr>
              <a:t>-kaşık kısmı ile sap kısmı arasında oran farklılığı var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>
                <a:solidFill>
                  <a:srgbClr val="002060"/>
                </a:solidFill>
              </a:rPr>
              <a:t>-biri diğerine göre daha ince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>
                <a:solidFill>
                  <a:srgbClr val="002060"/>
                </a:solidFill>
              </a:rPr>
              <a:t>-biri yuvarlak bitişli, diğeri kare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58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Yenilik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Yenilik incelemesi de bir karşılaştırma içermektedir.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Genel görünüm üzerinden karşılaştırma yapılır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Sicildeki görünüm esas alınır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Teknik işlevin zorunlu kıldığı hususlar ve ara bağlantı noktaları kapsam dışı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Önceki tasarımın sicilde kesik çizgiler veya noktalarla gösterilen kısmı yenilik incelemesinde göz önünde bulundurulur mu?</a:t>
            </a:r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473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/>
          <p:cNvPicPr>
            <a:picLocks noGrp="1" noChangeAspect="1"/>
          </p:cNvPicPr>
          <p:nvPr>
            <p:ph sz="quarter" idx="429496729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05038"/>
            <a:ext cx="2881313" cy="2736850"/>
          </a:xfr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236" y="2132856"/>
            <a:ext cx="2523809" cy="2943636"/>
          </a:xfrm>
          <a:prstGeom prst="rect">
            <a:avLst/>
          </a:prstGeom>
        </p:spPr>
      </p:pic>
      <p:graphicFrame>
        <p:nvGraphicFramePr>
          <p:cNvPr id="7" name="Tablo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534546"/>
              </p:ext>
            </p:extLst>
          </p:nvPr>
        </p:nvGraphicFramePr>
        <p:xfrm>
          <a:off x="804441" y="1846162"/>
          <a:ext cx="6910086" cy="3842795"/>
        </p:xfrm>
        <a:graphic>
          <a:graphicData uri="http://schemas.openxmlformats.org/drawingml/2006/table">
            <a:tbl>
              <a:tblPr/>
              <a:tblGrid>
                <a:gridCol w="6910086"/>
              </a:tblGrid>
              <a:tr h="384279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344856"/>
              </p:ext>
            </p:extLst>
          </p:nvPr>
        </p:nvGraphicFramePr>
        <p:xfrm>
          <a:off x="792866" y="387752"/>
          <a:ext cx="6927448" cy="1510496"/>
        </p:xfrm>
        <a:graphic>
          <a:graphicData uri="http://schemas.openxmlformats.org/drawingml/2006/table">
            <a:tbl>
              <a:tblPr/>
              <a:tblGrid>
                <a:gridCol w="3287210"/>
                <a:gridCol w="3640238"/>
              </a:tblGrid>
              <a:tr h="1510496">
                <a:tc>
                  <a:txBody>
                    <a:bodyPr/>
                    <a:lstStyle/>
                    <a:p>
                      <a:pPr algn="just" fontAlgn="ctr"/>
                      <a:r>
                        <a:rPr lang="en-US" b="1" dirty="0">
                          <a:solidFill>
                            <a:srgbClr val="000000"/>
                          </a:solidFill>
                          <a:effectLst/>
                        </a:rPr>
                        <a:t>Contested RCD No 5 269-0001 (view No 2)</a:t>
                      </a:r>
                      <a:endParaRPr lang="en-US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tr-TR" b="1" dirty="0" smtClean="0"/>
                    </a:p>
                    <a:p>
                      <a:r>
                        <a:rPr lang="tr-TR" b="1" dirty="0" smtClean="0"/>
                        <a:t>Önceki tasarım/Topluluk</a:t>
                      </a:r>
                      <a:r>
                        <a:rPr lang="tr-TR" b="1" baseline="0" dirty="0" smtClean="0"/>
                        <a:t> markası No.998450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060848"/>
            <a:ext cx="3168352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2068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Yenilik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Sadece üzerlerinde yazan markalar farklı. Birinde RS ibaresi yer almakta, diğerinde </a:t>
            </a:r>
            <a:r>
              <a:rPr lang="tr-TR" dirty="0" err="1" smtClean="0">
                <a:solidFill>
                  <a:srgbClr val="002060"/>
                </a:solidFill>
              </a:rPr>
              <a:t>blue</a:t>
            </a:r>
            <a:r>
              <a:rPr lang="tr-TR" dirty="0" smtClean="0">
                <a:solidFill>
                  <a:srgbClr val="002060"/>
                </a:solidFill>
              </a:rPr>
              <a:t> ibaresi yer almaktadır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sz="2000" dirty="0" smtClean="0">
                <a:solidFill>
                  <a:srgbClr val="002060"/>
                </a:solidFill>
              </a:rPr>
              <a:t>Hükümsüzlüğü istenen tasarım 	önceki tasarımlar</a:t>
            </a:r>
          </a:p>
          <a:p>
            <a:pPr marL="0" indent="0">
              <a:buClr>
                <a:srgbClr val="FF0000"/>
              </a:buClr>
              <a:buNone/>
            </a:pPr>
            <a:endParaRPr lang="tr-TR" sz="2000" dirty="0" smtClean="0">
              <a:solidFill>
                <a:srgbClr val="00206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356992"/>
            <a:ext cx="2952328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3212976"/>
            <a:ext cx="3240360" cy="325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30200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Yenilik Tasarım İnceleme kılavuzu 2020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FF0000"/>
              </a:buClr>
            </a:pPr>
            <a:r>
              <a:rPr lang="en-US" dirty="0" err="1">
                <a:solidFill>
                  <a:srgbClr val="002060"/>
                </a:solidFill>
              </a:rPr>
              <a:t>Yenilik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tanımındaki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küçük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ayrıntının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sınırları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b="1" dirty="0" err="1">
                <a:solidFill>
                  <a:srgbClr val="002060"/>
                </a:solidFill>
              </a:rPr>
              <a:t>somut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olaya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göre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farklılık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göstermektedir</a:t>
            </a:r>
            <a:r>
              <a:rPr lang="en-US" dirty="0">
                <a:solidFill>
                  <a:srgbClr val="002060"/>
                </a:solidFill>
              </a:rPr>
              <a:t>.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en-US" dirty="0" err="1" smtClean="0">
                <a:solidFill>
                  <a:srgbClr val="002060"/>
                </a:solidFill>
              </a:rPr>
              <a:t>Aynı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tasarımlardaki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renk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veya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malzeme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gibi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farklılıklar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b="1" dirty="0" err="1">
                <a:solidFill>
                  <a:srgbClr val="002060"/>
                </a:solidFill>
              </a:rPr>
              <a:t>çoğu</a:t>
            </a:r>
            <a:r>
              <a:rPr lang="en-US" b="1" dirty="0">
                <a:solidFill>
                  <a:srgbClr val="002060"/>
                </a:solidFill>
              </a:rPr>
              <a:t> zaman </a:t>
            </a:r>
            <a:r>
              <a:rPr lang="en-US" dirty="0" err="1">
                <a:solidFill>
                  <a:srgbClr val="002060"/>
                </a:solidFill>
              </a:rPr>
              <a:t>tek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başına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bir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ürünü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farklılaştırmada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yeterli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olmadığından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küçük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ayrıntı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olarak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nitelendirilir</a:t>
            </a:r>
            <a:r>
              <a:rPr lang="en-US" dirty="0">
                <a:solidFill>
                  <a:srgbClr val="002060"/>
                </a:solidFill>
              </a:rPr>
              <a:t>.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en-US" dirty="0" smtClean="0">
                <a:solidFill>
                  <a:srgbClr val="002060"/>
                </a:solidFill>
              </a:rPr>
              <a:t>Zira </a:t>
            </a:r>
            <a:r>
              <a:rPr lang="en-US" dirty="0" err="1">
                <a:solidFill>
                  <a:srgbClr val="002060"/>
                </a:solidFill>
              </a:rPr>
              <a:t>bu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özellikler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dirty="0" err="1">
                <a:solidFill>
                  <a:srgbClr val="002060"/>
                </a:solidFill>
              </a:rPr>
              <a:t>tasarımın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görünüm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özellikleri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açısından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aslî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unsuru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oluşturmamakta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ve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istisnaî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bazı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durumlar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haricinde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tasarımın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kimliğini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etkilememektedir</a:t>
            </a:r>
            <a:r>
              <a:rPr lang="en-US" dirty="0">
                <a:solidFill>
                  <a:srgbClr val="002060"/>
                </a:solidFill>
              </a:rPr>
              <a:t>.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en-US" dirty="0" smtClean="0">
                <a:solidFill>
                  <a:srgbClr val="002060"/>
                </a:solidFill>
              </a:rPr>
              <a:t>Bu </a:t>
            </a:r>
            <a:r>
              <a:rPr lang="en-US" dirty="0" err="1">
                <a:solidFill>
                  <a:srgbClr val="002060"/>
                </a:solidFill>
              </a:rPr>
              <a:t>kapsamda</a:t>
            </a:r>
            <a:r>
              <a:rPr lang="en-US" dirty="0">
                <a:solidFill>
                  <a:srgbClr val="002060"/>
                </a:solidFill>
              </a:rPr>
              <a:t>, </a:t>
            </a:r>
            <a:r>
              <a:rPr lang="en-US" b="1" dirty="0" err="1" smtClean="0">
                <a:solidFill>
                  <a:srgbClr val="002060"/>
                </a:solidFill>
              </a:rPr>
              <a:t>tasarımın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birebir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aynı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olduğu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durumlarda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sadece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renk</a:t>
            </a:r>
            <a:r>
              <a:rPr lang="en-US" b="1" dirty="0" smtClean="0">
                <a:solidFill>
                  <a:srgbClr val="002060"/>
                </a:solidFill>
              </a:rPr>
              <a:t>, </a:t>
            </a:r>
            <a:r>
              <a:rPr lang="en-US" b="1" dirty="0" err="1" smtClean="0">
                <a:solidFill>
                  <a:srgbClr val="002060"/>
                </a:solidFill>
              </a:rPr>
              <a:t>malzeme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veya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boyutsal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farklılıklarla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ilgili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başvuru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sahiplerinin</a:t>
            </a:r>
            <a:r>
              <a:rPr lang="en-US" b="1" dirty="0" smtClean="0">
                <a:solidFill>
                  <a:srgbClr val="002060"/>
                </a:solidFill>
              </a:rPr>
              <a:t>, </a:t>
            </a:r>
            <a:r>
              <a:rPr lang="en-US" b="1" dirty="0" err="1" smtClean="0">
                <a:solidFill>
                  <a:srgbClr val="002060"/>
                </a:solidFill>
              </a:rPr>
              <a:t>ek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tasarım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başvurusu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yapması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tavsiye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edilmemektedir</a:t>
            </a:r>
            <a:r>
              <a:rPr lang="en-US" dirty="0" smtClean="0">
                <a:solidFill>
                  <a:srgbClr val="002060"/>
                </a:solidFill>
              </a:rPr>
              <a:t>.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8355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Yenilik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en-US" dirty="0">
                <a:solidFill>
                  <a:srgbClr val="002060"/>
                </a:solidFill>
              </a:rPr>
              <a:t>EUIPO </a:t>
            </a:r>
            <a:r>
              <a:rPr lang="en-US" dirty="0" err="1">
                <a:solidFill>
                  <a:srgbClr val="002060"/>
                </a:solidFill>
              </a:rPr>
              <a:t>İtiraz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Kurulu’nun</a:t>
            </a:r>
            <a:r>
              <a:rPr lang="en-US" dirty="0">
                <a:solidFill>
                  <a:srgbClr val="002060"/>
                </a:solidFill>
              </a:rPr>
              <a:t> R 1942/2007-3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Renk farklılığı küçük ayrıntıda farklık mı?</a:t>
            </a: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  <a:p>
            <a:pPr marL="0" indent="0">
              <a:buClr>
                <a:srgbClr val="FF0000"/>
              </a:buClr>
              <a:buNone/>
            </a:pP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637750"/>
            <a:ext cx="1944216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2780928"/>
            <a:ext cx="2592288" cy="3025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45565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Yenilik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EUIPO’dan</a:t>
            </a:r>
            <a:r>
              <a:rPr lang="tr-TR" dirty="0" smtClean="0">
                <a:solidFill>
                  <a:srgbClr val="002060"/>
                </a:solidFill>
              </a:rPr>
              <a:t> hareketle;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Çok ayrıntılı bir inceleme sonucunda gözlemlenebiliyorsa ve kalıp genel izlenimi etkilemiyorsa önemsiz detay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Farklılıklar yan yana konulduğunda algılanabiliyorsa önemsiz detay değil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Derhal algılanmıyorsa ve dolayısıyla ufak bir farklılığa dahi yol açmıyorsa ayniyet</a:t>
            </a: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7049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Koruma </a:t>
            </a:r>
            <a:r>
              <a:rPr lang="tr-TR" dirty="0" smtClean="0">
                <a:solidFill>
                  <a:srgbClr val="FF0000"/>
                </a:solidFill>
              </a:rPr>
              <a:t>Şartları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SMK md.57 Kamuya sunma;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 smtClean="0">
                <a:solidFill>
                  <a:srgbClr val="002060"/>
                </a:solidFill>
              </a:rPr>
              <a:t>Kamuya </a:t>
            </a:r>
            <a:r>
              <a:rPr lang="tr-TR" dirty="0">
                <a:solidFill>
                  <a:srgbClr val="002060"/>
                </a:solidFill>
              </a:rPr>
              <a:t>sunma; sergileme, satış gibi yollarla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piyasaya </a:t>
            </a:r>
            <a:r>
              <a:rPr lang="tr-TR" dirty="0">
                <a:solidFill>
                  <a:srgbClr val="002060"/>
                </a:solidFill>
              </a:rPr>
              <a:t>sürme,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Kullanma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Tarif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Yayım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tanıtım </a:t>
            </a:r>
            <a:r>
              <a:rPr lang="tr-TR" dirty="0">
                <a:solidFill>
                  <a:srgbClr val="002060"/>
                </a:solidFill>
              </a:rPr>
              <a:t>veya benzer amaçlı faaliyetleri </a:t>
            </a:r>
            <a:r>
              <a:rPr lang="tr-TR" dirty="0" smtClean="0">
                <a:solidFill>
                  <a:srgbClr val="002060"/>
                </a:solidFill>
              </a:rPr>
              <a:t>kapsar.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Tasarımın </a:t>
            </a:r>
            <a:r>
              <a:rPr lang="tr-TR" dirty="0">
                <a:solidFill>
                  <a:srgbClr val="002060"/>
                </a:solidFill>
              </a:rPr>
              <a:t>gizlilik şartıyla üçüncü bir kişiye açıklanması kamuya sunma sayılmaz.</a:t>
            </a:r>
          </a:p>
          <a:p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8424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Koruma </a:t>
            </a:r>
            <a:r>
              <a:rPr lang="tr-TR" dirty="0" smtClean="0">
                <a:solidFill>
                  <a:srgbClr val="FF0000"/>
                </a:solidFill>
              </a:rPr>
              <a:t>Şartları-Yeniliği/AYIRT EDİCİLİĞİ bozmayan haller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b="1" dirty="0">
                <a:solidFill>
                  <a:srgbClr val="002060"/>
                </a:solidFill>
              </a:rPr>
              <a:t> </a:t>
            </a:r>
            <a:r>
              <a:rPr lang="tr-TR" dirty="0">
                <a:solidFill>
                  <a:srgbClr val="002060"/>
                </a:solidFill>
              </a:rPr>
              <a:t>Koruma talep edilen bir tasarım, başvuru tarihinden veya rüçhan talebi varsa rüçhan tarihinden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önceki </a:t>
            </a:r>
            <a:r>
              <a:rPr lang="tr-TR" b="1" dirty="0">
                <a:solidFill>
                  <a:srgbClr val="002060"/>
                </a:solidFill>
              </a:rPr>
              <a:t>on iki ay içinde </a:t>
            </a:r>
          </a:p>
          <a:p>
            <a:pPr>
              <a:buClr>
                <a:srgbClr val="FF0000"/>
              </a:buClr>
            </a:pPr>
            <a:r>
              <a:rPr lang="tr-TR" u="sng" dirty="0" smtClean="0">
                <a:solidFill>
                  <a:srgbClr val="002060"/>
                </a:solidFill>
              </a:rPr>
              <a:t>tasarımcı </a:t>
            </a:r>
            <a:r>
              <a:rPr lang="tr-TR" u="sng" dirty="0">
                <a:solidFill>
                  <a:srgbClr val="002060"/>
                </a:solidFill>
              </a:rPr>
              <a:t>veya halefi ya da bu kişilerin izni ile üçüncü bir kişi tarafından</a:t>
            </a:r>
            <a:r>
              <a:rPr lang="tr-TR" dirty="0">
                <a:solidFill>
                  <a:srgbClr val="002060"/>
                </a:solidFill>
              </a:rPr>
              <a:t> veya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tasarımcı </a:t>
            </a:r>
            <a:r>
              <a:rPr lang="tr-TR" dirty="0">
                <a:solidFill>
                  <a:srgbClr val="002060"/>
                </a:solidFill>
              </a:rPr>
              <a:t>ya da halefleri ile olan ilişkinin kötüye kullanımı sonucu kamuya sunulması hâlinde bu açıklama tasarımın yeniliğini ve ayırt edici niteliğini etkilemez.</a:t>
            </a:r>
          </a:p>
          <a:p>
            <a:pPr>
              <a:buClr>
                <a:srgbClr val="FF0000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203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Tasarım Hukuku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>
                <a:solidFill>
                  <a:srgbClr val="002060"/>
                </a:solidFill>
              </a:rPr>
              <a:t>Tartışma AB koruması bakımından da önemli</a:t>
            </a:r>
          </a:p>
          <a:p>
            <a:pPr>
              <a:buClr>
                <a:srgbClr val="FF0000"/>
              </a:buClr>
            </a:pPr>
            <a:r>
              <a:rPr lang="tr-TR" dirty="0">
                <a:solidFill>
                  <a:srgbClr val="002060"/>
                </a:solidFill>
              </a:rPr>
              <a:t>Dar yorumlama eğilimi mevcut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Otomotiv sektörü kesinlikle dar yorumlamadan yana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Yüzey dokusu ve malzeme görünüme etki ettiği ölçüde ilgili</a:t>
            </a: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Tasarım tanımının önemi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 smtClean="0">
                <a:solidFill>
                  <a:srgbClr val="002060"/>
                </a:solidFill>
              </a:rPr>
              <a:t>-hükümsüzlük 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 smtClean="0">
                <a:solidFill>
                  <a:srgbClr val="002060"/>
                </a:solidFill>
              </a:rPr>
              <a:t>-yenilik ve ayırt edicilik değerlendirilmesinde göz önünde bulundurulacak tasarımlar</a:t>
            </a:r>
          </a:p>
          <a:p>
            <a:pPr>
              <a:buClr>
                <a:srgbClr val="FF0000"/>
              </a:buClr>
            </a:pP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44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Tasarım Hukuku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Telif: hususiyet/üslup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Patent/faydalı model: teknolojik çözüm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Tasarım: ürün veya ürünün bir parçasının görünümü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Tasarım telif ile kesişebilir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Tasarım üç boyutlu marka ile kesişebilir</a:t>
            </a: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038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Tasarım </a:t>
            </a:r>
            <a:r>
              <a:rPr lang="tr-TR" dirty="0" smtClean="0">
                <a:solidFill>
                  <a:srgbClr val="FF0000"/>
                </a:solidFill>
              </a:rPr>
              <a:t>Hukuku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Clr>
                <a:srgbClr val="FF0000"/>
              </a:buClr>
              <a:buNone/>
            </a:pPr>
            <a:r>
              <a:rPr lang="tr-TR" b="1" dirty="0">
                <a:solidFill>
                  <a:srgbClr val="002060"/>
                </a:solidFill>
              </a:rPr>
              <a:t>ürün kavramının kapsamın </a:t>
            </a:r>
            <a:r>
              <a:rPr lang="tr-TR" b="1" dirty="0" smtClean="0">
                <a:solidFill>
                  <a:srgbClr val="002060"/>
                </a:solidFill>
              </a:rPr>
              <a:t>önemlidir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Tasarım ya bir ürüne uygulanır ya da ürüne dahil edilir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Dolayısıyla ürün ile sıkı bir bağ içerisindedir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Tasarımın altında yatan düşünce, metot korunmaz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Ürünün veya bir parçasının görünümü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Üretilmiş olma zorunluluğu yok</a:t>
            </a:r>
          </a:p>
          <a:p>
            <a:pPr marL="0" indent="0">
              <a:buClr>
                <a:srgbClr val="FF0000"/>
              </a:buClr>
              <a:buNone/>
            </a:pP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881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Tasarım </a:t>
            </a:r>
            <a:r>
              <a:rPr lang="tr-TR" dirty="0" smtClean="0">
                <a:solidFill>
                  <a:srgbClr val="FF0000"/>
                </a:solidFill>
              </a:rPr>
              <a:t>Hukuku-Ürün SMKm.55/2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bilgisayar </a:t>
            </a:r>
            <a:r>
              <a:rPr lang="tr-TR" dirty="0">
                <a:solidFill>
                  <a:srgbClr val="002060"/>
                </a:solidFill>
              </a:rPr>
              <a:t>programları hariç olmak </a:t>
            </a:r>
            <a:r>
              <a:rPr lang="tr-TR" dirty="0" smtClean="0">
                <a:solidFill>
                  <a:srgbClr val="002060"/>
                </a:solidFill>
              </a:rPr>
              <a:t>üzere,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endüstriyel </a:t>
            </a:r>
            <a:r>
              <a:rPr lang="tr-TR" dirty="0">
                <a:solidFill>
                  <a:srgbClr val="002060"/>
                </a:solidFill>
              </a:rPr>
              <a:t>yolla veya elle üretilen herhangi bir nesnenin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yanı </a:t>
            </a:r>
            <a:r>
              <a:rPr lang="tr-TR" dirty="0">
                <a:solidFill>
                  <a:srgbClr val="002060"/>
                </a:solidFill>
              </a:rPr>
              <a:t>sıra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birleşik </a:t>
            </a:r>
            <a:r>
              <a:rPr lang="tr-TR" dirty="0">
                <a:solidFill>
                  <a:srgbClr val="002060"/>
                </a:solidFill>
              </a:rPr>
              <a:t>bir ürün veya bu ürünü oluşturan parçaları,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ambalaj </a:t>
            </a:r>
            <a:r>
              <a:rPr lang="tr-TR" dirty="0">
                <a:solidFill>
                  <a:srgbClr val="002060"/>
                </a:solidFill>
              </a:rPr>
              <a:t>gibi nesneleri, 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birden </a:t>
            </a:r>
            <a:r>
              <a:rPr lang="tr-TR" dirty="0">
                <a:solidFill>
                  <a:srgbClr val="002060"/>
                </a:solidFill>
              </a:rPr>
              <a:t>çok nesnenin bir arada algılanan sunumlarını</a:t>
            </a:r>
            <a:r>
              <a:rPr lang="tr-TR" dirty="0" smtClean="0">
                <a:solidFill>
                  <a:srgbClr val="002060"/>
                </a:solidFill>
              </a:rPr>
              <a:t>,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>
                <a:solidFill>
                  <a:srgbClr val="002060"/>
                </a:solidFill>
              </a:rPr>
              <a:t>grafik sembolleri </a:t>
            </a:r>
          </a:p>
          <a:p>
            <a:pPr>
              <a:buClr>
                <a:srgbClr val="FF0000"/>
              </a:buClr>
            </a:pPr>
            <a:r>
              <a:rPr lang="tr-TR" dirty="0">
                <a:solidFill>
                  <a:srgbClr val="002060"/>
                </a:solidFill>
              </a:rPr>
              <a:t> </a:t>
            </a:r>
            <a:r>
              <a:rPr lang="tr-TR" dirty="0" err="1">
                <a:solidFill>
                  <a:srgbClr val="002060"/>
                </a:solidFill>
              </a:rPr>
              <a:t>tipografik</a:t>
            </a:r>
            <a:r>
              <a:rPr lang="tr-TR" dirty="0">
                <a:solidFill>
                  <a:srgbClr val="002060"/>
                </a:solidFill>
              </a:rPr>
              <a:t> karakterleri ifade eder.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369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Koruma Şartları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Yenilik ve ayırt edicilik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Yenilik SMK md.56/4</a:t>
            </a:r>
          </a:p>
          <a:p>
            <a:pPr>
              <a:buClr>
                <a:srgbClr val="FF0000"/>
              </a:buClr>
            </a:pPr>
            <a:r>
              <a:rPr lang="tr-TR" dirty="0">
                <a:solidFill>
                  <a:srgbClr val="002060"/>
                </a:solidFill>
              </a:rPr>
              <a:t>Bir tasarımın </a:t>
            </a:r>
            <a:r>
              <a:rPr lang="tr-TR" b="1" dirty="0">
                <a:solidFill>
                  <a:srgbClr val="002060"/>
                </a:solidFill>
              </a:rPr>
              <a:t>aynısı;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>
                <a:solidFill>
                  <a:srgbClr val="002060"/>
                </a:solidFill>
              </a:rPr>
              <a:t>a) Tescilli tasarım için başvuru veya rüçhan tarihinden önce,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dirty="0">
                <a:solidFill>
                  <a:srgbClr val="002060"/>
                </a:solidFill>
              </a:rPr>
              <a:t>b) Tescilsiz tasarım için tasarımın kamuya ilk sunulduğu tarihten önce,</a:t>
            </a:r>
          </a:p>
          <a:p>
            <a:pPr>
              <a:buClr>
                <a:srgbClr val="FF0000"/>
              </a:buClr>
            </a:pPr>
            <a:r>
              <a:rPr lang="tr-TR" dirty="0">
                <a:solidFill>
                  <a:srgbClr val="002060"/>
                </a:solidFill>
              </a:rPr>
              <a:t>dünyanın herhangi bir yerinde kamuya sunulmamış ise o tasarım yeni kabul edilir. Tasarımlar sadece küçük ayrıntılarda farklılık gösteriyorsa aynı kabul edilir.</a:t>
            </a:r>
          </a:p>
          <a:p>
            <a:pPr>
              <a:buClr>
                <a:srgbClr val="FF0000"/>
              </a:buClr>
            </a:pP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44557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Koruma Şartları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Tasarımın </a:t>
            </a:r>
            <a:r>
              <a:rPr lang="tr-TR" b="1" dirty="0" smtClean="0">
                <a:solidFill>
                  <a:srgbClr val="002060"/>
                </a:solidFill>
              </a:rPr>
              <a:t>aynısı</a:t>
            </a:r>
            <a:r>
              <a:rPr lang="tr-TR" dirty="0" smtClean="0">
                <a:solidFill>
                  <a:srgbClr val="002060"/>
                </a:solidFill>
              </a:rPr>
              <a:t> olması gerekmektedir. </a:t>
            </a:r>
          </a:p>
          <a:p>
            <a:pPr>
              <a:buClr>
                <a:srgbClr val="FF0000"/>
              </a:buClr>
            </a:pPr>
            <a:r>
              <a:rPr lang="tr-TR" dirty="0">
                <a:solidFill>
                  <a:srgbClr val="002060"/>
                </a:solidFill>
              </a:rPr>
              <a:t>sadece küçük ayrıntılarda </a:t>
            </a:r>
            <a:r>
              <a:rPr lang="tr-TR" b="1" dirty="0">
                <a:solidFill>
                  <a:srgbClr val="002060"/>
                </a:solidFill>
              </a:rPr>
              <a:t>farklılık</a:t>
            </a:r>
            <a:r>
              <a:rPr lang="tr-TR" dirty="0">
                <a:solidFill>
                  <a:srgbClr val="002060"/>
                </a:solidFill>
              </a:rPr>
              <a:t> gösteriyorsa aynı kabul edilir</a:t>
            </a:r>
            <a:r>
              <a:rPr lang="tr-TR" dirty="0" smtClean="0">
                <a:solidFill>
                  <a:srgbClr val="002060"/>
                </a:solidFill>
              </a:rPr>
              <a:t>.</a:t>
            </a:r>
            <a:endParaRPr lang="tr-TR" dirty="0">
              <a:solidFill>
                <a:srgbClr val="002060"/>
              </a:solidFill>
            </a:endParaRPr>
          </a:p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başlangıç: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tescilli tasarımlar: başvuru tarihi veya rüçhan tarihinden önce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Tescilsiz tasarım: kamuya ilk sunulmasından önce</a:t>
            </a: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Mutlak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b="1" dirty="0" smtClean="0">
                <a:solidFill>
                  <a:srgbClr val="002060"/>
                </a:solidFill>
              </a:rPr>
              <a:t>yenilik</a:t>
            </a:r>
            <a:r>
              <a:rPr lang="tr-TR" dirty="0" smtClean="0">
                <a:solidFill>
                  <a:srgbClr val="002060"/>
                </a:solidFill>
              </a:rPr>
              <a:t>: dünyanın hiçbir yerinde</a:t>
            </a:r>
          </a:p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Kamuya sunulmamış olma</a:t>
            </a:r>
          </a:p>
          <a:p>
            <a:pPr>
              <a:buClr>
                <a:srgbClr val="FF0000"/>
              </a:buClr>
            </a:pP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298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Yenilik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b="1" dirty="0" smtClean="0">
                <a:solidFill>
                  <a:srgbClr val="002060"/>
                </a:solidFill>
              </a:rPr>
              <a:t>Bilgilenmiş kullanıcıya ihtiyaç yok</a:t>
            </a:r>
          </a:p>
          <a:p>
            <a:pPr>
              <a:buClr>
                <a:srgbClr val="FF0000"/>
              </a:buClr>
            </a:pPr>
            <a:r>
              <a:rPr lang="tr-TR" dirty="0">
                <a:solidFill>
                  <a:srgbClr val="002060"/>
                </a:solidFill>
              </a:rPr>
              <a:t>Eğer bilgilenmiş kullanıcıya gitme ihtiyacı varsa artık ayniyet yoktur </a:t>
            </a:r>
            <a:r>
              <a:rPr lang="tr-TR" dirty="0" smtClean="0">
                <a:solidFill>
                  <a:srgbClr val="002060"/>
                </a:solidFill>
              </a:rPr>
              <a:t>diyebiliriz</a:t>
            </a:r>
            <a:endParaRPr lang="tr-TR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Ayniyetin açıkça görülüyor olması gerekir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Kurum genel gönüme bakıp ayniyet/</a:t>
            </a:r>
            <a:r>
              <a:rPr lang="tr-TR" b="1" dirty="0" smtClean="0">
                <a:solidFill>
                  <a:srgbClr val="002060"/>
                </a:solidFill>
              </a:rPr>
              <a:t>küçük ayrıntıda farklılık</a:t>
            </a:r>
            <a:r>
              <a:rPr lang="tr-TR" dirty="0" smtClean="0">
                <a:solidFill>
                  <a:srgbClr val="002060"/>
                </a:solidFill>
              </a:rPr>
              <a:t> olup olmadığı değerlendirilecek (</a:t>
            </a:r>
            <a:r>
              <a:rPr lang="tr-TR" dirty="0" err="1" smtClean="0">
                <a:solidFill>
                  <a:srgbClr val="002060"/>
                </a:solidFill>
              </a:rPr>
              <a:t>plastic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spoon</a:t>
            </a:r>
            <a:r>
              <a:rPr lang="tr-TR" dirty="0" smtClean="0">
                <a:solidFill>
                  <a:srgbClr val="002060"/>
                </a:solidFill>
              </a:rPr>
              <a:t>, par.22)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Farklılık o kadar küçük ki, fark </a:t>
            </a:r>
            <a:r>
              <a:rPr lang="tr-TR" dirty="0">
                <a:solidFill>
                  <a:srgbClr val="002060"/>
                </a:solidFill>
              </a:rPr>
              <a:t>edilmeden geçilebilecek farklılıklar </a:t>
            </a:r>
            <a:endParaRPr lang="tr-TR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833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Yenilik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>
                <a:solidFill>
                  <a:srgbClr val="002060"/>
                </a:solidFill>
              </a:rPr>
              <a:t>Önemsiz detayda farklılık:</a:t>
            </a:r>
            <a:r>
              <a:rPr lang="tr-TR" b="1" dirty="0">
                <a:solidFill>
                  <a:srgbClr val="002060"/>
                </a:solidFill>
              </a:rPr>
              <a:t> «</a:t>
            </a:r>
            <a:r>
              <a:rPr lang="en-US" b="1" dirty="0" err="1">
                <a:solidFill>
                  <a:srgbClr val="002060"/>
                </a:solidFill>
              </a:rPr>
              <a:t>Önemsiz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detay</a:t>
            </a:r>
            <a:r>
              <a:rPr lang="en-US" b="1" dirty="0">
                <a:solidFill>
                  <a:srgbClr val="002060"/>
                </a:solidFill>
              </a:rPr>
              <a:t>, </a:t>
            </a:r>
            <a:r>
              <a:rPr lang="en-US" b="1" dirty="0" err="1">
                <a:solidFill>
                  <a:srgbClr val="002060"/>
                </a:solidFill>
              </a:rPr>
              <a:t>tasarımı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oluşturan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temel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ve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asli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unsurlara</a:t>
            </a:r>
            <a:r>
              <a:rPr lang="en-US" b="1" dirty="0">
                <a:solidFill>
                  <a:srgbClr val="002060"/>
                </a:solidFill>
              </a:rPr>
              <a:t> (</a:t>
            </a:r>
            <a:r>
              <a:rPr lang="en-US" b="1" dirty="0" err="1">
                <a:solidFill>
                  <a:srgbClr val="002060"/>
                </a:solidFill>
              </a:rPr>
              <a:t>tasarımın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kendisine</a:t>
            </a:r>
            <a:r>
              <a:rPr lang="en-US" b="1" dirty="0">
                <a:solidFill>
                  <a:srgbClr val="002060"/>
                </a:solidFill>
              </a:rPr>
              <a:t>) </a:t>
            </a:r>
            <a:r>
              <a:rPr lang="en-US" b="1" dirty="0" err="1">
                <a:solidFill>
                  <a:srgbClr val="002060"/>
                </a:solidFill>
              </a:rPr>
              <a:t>karşılık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gelmeyen</a:t>
            </a:r>
            <a:r>
              <a:rPr lang="en-US" b="1" dirty="0">
                <a:solidFill>
                  <a:srgbClr val="002060"/>
                </a:solidFill>
              </a:rPr>
              <a:t>, </a:t>
            </a:r>
            <a:r>
              <a:rPr lang="en-US" b="1" dirty="0" err="1">
                <a:solidFill>
                  <a:srgbClr val="002060"/>
                </a:solidFill>
              </a:rPr>
              <a:t>tasarımı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oluşturan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fikrin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dışında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kalan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veya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bu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fikre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ancak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dışarıdan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eklenen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tali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err="1">
                <a:solidFill>
                  <a:srgbClr val="002060"/>
                </a:solidFill>
              </a:rPr>
              <a:t>unsurdur</a:t>
            </a:r>
            <a:r>
              <a:rPr lang="tr-TR" b="1" dirty="0">
                <a:solidFill>
                  <a:srgbClr val="002060"/>
                </a:solidFill>
              </a:rPr>
              <a:t>»</a:t>
            </a: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tr-TR" dirty="0">
                <a:solidFill>
                  <a:srgbClr val="002060"/>
                </a:solidFill>
              </a:rPr>
              <a:t>Memişoğlu, Sami Özgür: Tescilli Tasarımlarda Yenilik ve Ayırt Edici Unsurları, Ankara 2020, s.103 </a:t>
            </a:r>
            <a:endParaRPr lang="en-US" dirty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r>
              <a:rPr lang="en-US" i="1" dirty="0"/>
              <a:t>“</a:t>
            </a:r>
            <a:r>
              <a:rPr lang="en-US" i="1" dirty="0" err="1">
                <a:solidFill>
                  <a:srgbClr val="002060"/>
                </a:solidFill>
              </a:rPr>
              <a:t>derhal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tespit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edilemeyen</a:t>
            </a:r>
            <a:r>
              <a:rPr lang="en-US" i="1" dirty="0">
                <a:solidFill>
                  <a:srgbClr val="002060"/>
                </a:solidFill>
              </a:rPr>
              <a:t>, </a:t>
            </a:r>
            <a:r>
              <a:rPr lang="en-US" i="1" dirty="0" err="1">
                <a:solidFill>
                  <a:srgbClr val="002060"/>
                </a:solidFill>
              </a:rPr>
              <a:t>bu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sebeple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tasarımlar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arasında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ufak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dahi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 smtClean="0">
                <a:solidFill>
                  <a:srgbClr val="002060"/>
                </a:solidFill>
              </a:rPr>
              <a:t>olsa</a:t>
            </a:r>
            <a:r>
              <a:rPr lang="en-US" i="1" dirty="0" smtClean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farklılık</a:t>
            </a:r>
            <a:r>
              <a:rPr lang="en-US" i="1" dirty="0">
                <a:solidFill>
                  <a:srgbClr val="002060"/>
                </a:solidFill>
              </a:rPr>
              <a:t> </a:t>
            </a:r>
            <a:r>
              <a:rPr lang="en-US" i="1" dirty="0" err="1">
                <a:solidFill>
                  <a:srgbClr val="002060"/>
                </a:solidFill>
              </a:rPr>
              <a:t>yaratmayan</a:t>
            </a:r>
            <a:r>
              <a:rPr lang="en-US" i="1" dirty="0">
                <a:solidFill>
                  <a:srgbClr val="002060"/>
                </a:solidFill>
              </a:rPr>
              <a:t>” </a:t>
            </a:r>
            <a:r>
              <a:rPr lang="tr-TR" i="1" dirty="0" smtClean="0">
                <a:solidFill>
                  <a:srgbClr val="002060"/>
                </a:solidFill>
              </a:rPr>
              <a:t> tasarım (T-68/11)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256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Gri Tonlamalı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</TotalTime>
  <Words>706</Words>
  <Application>Microsoft Office PowerPoint</Application>
  <PresentationFormat>Ekran Gösterisi (4:3)</PresentationFormat>
  <Paragraphs>107</Paragraphs>
  <Slides>18</Slides>
  <Notes>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Cumba</vt:lpstr>
      <vt:lpstr>Tasarım Hukuku</vt:lpstr>
      <vt:lpstr>Tasarım Hukuku</vt:lpstr>
      <vt:lpstr>Tasarım Hukuku</vt:lpstr>
      <vt:lpstr>Tasarım Hukuku</vt:lpstr>
      <vt:lpstr>Tasarım Hukuku-Ürün SMKm.55/2</vt:lpstr>
      <vt:lpstr>Koruma Şartları</vt:lpstr>
      <vt:lpstr>Koruma Şartları</vt:lpstr>
      <vt:lpstr>Yenilik</vt:lpstr>
      <vt:lpstr>Yenilik</vt:lpstr>
      <vt:lpstr>Yenilik</vt:lpstr>
      <vt:lpstr>Yenilik</vt:lpstr>
      <vt:lpstr>PowerPoint Sunusu</vt:lpstr>
      <vt:lpstr>Yenilik </vt:lpstr>
      <vt:lpstr>Yenilik Tasarım İnceleme kılavuzu 2020</vt:lpstr>
      <vt:lpstr>Yenilik</vt:lpstr>
      <vt:lpstr>Yenilik </vt:lpstr>
      <vt:lpstr>Koruma Şartları</vt:lpstr>
      <vt:lpstr>Koruma Şartları-Yeniliği/AYIRT EDİCİLİĞİ bozmayan haller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Tasarım Hukuku</dc:title>
  <dc:creator>zehra</dc:creator>
  <cp:lastModifiedBy>zehra</cp:lastModifiedBy>
  <cp:revision>1</cp:revision>
  <dcterms:created xsi:type="dcterms:W3CDTF">2021-01-28T13:56:38Z</dcterms:created>
  <dcterms:modified xsi:type="dcterms:W3CDTF">2021-01-28T13:58:33Z</dcterms:modified>
</cp:coreProperties>
</file>