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80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86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90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4769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619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9761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605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688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086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49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66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50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11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95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58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2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02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5C09C-7601-4972-97B9-A5330FE0A9C8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38FC61-A674-451D-A5A0-5D5B569139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66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836712"/>
            <a:ext cx="8229600" cy="3384376"/>
          </a:xfrm>
        </p:spPr>
        <p:txBody>
          <a:bodyPr>
            <a:normAutofit/>
          </a:bodyPr>
          <a:lstStyle/>
          <a:p>
            <a:r>
              <a:rPr lang="tr-TR" b="1" dirty="0" smtClean="0"/>
              <a:t>TL3030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ÇAĞDAŞ AZERBAYCAN EDEBİYATI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                              </a:t>
            </a:r>
            <a:br>
              <a:rPr lang="tr-TR" dirty="0" smtClean="0"/>
            </a:br>
            <a:r>
              <a:rPr lang="tr-TR" sz="2700" b="1" dirty="0" smtClean="0">
                <a:solidFill>
                  <a:srgbClr val="0070C0"/>
                </a:solidFill>
              </a:rPr>
              <a:t>Prof. Dr. Erdoğan Uygur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7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30903" y="1238780"/>
            <a:ext cx="85971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E. </a:t>
            </a:r>
            <a:r>
              <a:rPr lang="tr-TR" sz="2800" dirty="0" err="1"/>
              <a:t>Hagverdiyev’in</a:t>
            </a:r>
            <a:r>
              <a:rPr lang="tr-TR" sz="2800" dirty="0"/>
              <a:t> </a:t>
            </a:r>
            <a:r>
              <a:rPr lang="tr-TR" sz="2800" i="1" dirty="0"/>
              <a:t>Ağaç </a:t>
            </a:r>
            <a:r>
              <a:rPr lang="tr-TR" sz="2800" i="1" dirty="0" err="1"/>
              <a:t>Kölgesinde</a:t>
            </a:r>
            <a:r>
              <a:rPr lang="tr-TR" sz="2800" dirty="0"/>
              <a:t> (1926), </a:t>
            </a:r>
            <a:r>
              <a:rPr lang="tr-TR" sz="2800" i="1" dirty="0" err="1"/>
              <a:t>Edalet</a:t>
            </a:r>
            <a:r>
              <a:rPr lang="tr-TR" sz="2800" i="1" dirty="0"/>
              <a:t> </a:t>
            </a:r>
            <a:r>
              <a:rPr lang="tr-TR" sz="2800" i="1" dirty="0" err="1"/>
              <a:t>Gapıları</a:t>
            </a:r>
            <a:r>
              <a:rPr lang="tr-TR" sz="2800" dirty="0"/>
              <a:t> (1926) ve </a:t>
            </a:r>
            <a:r>
              <a:rPr lang="tr-TR" sz="2800" i="1" dirty="0"/>
              <a:t>Köhne </a:t>
            </a:r>
            <a:r>
              <a:rPr lang="tr-TR" sz="2800" i="1" dirty="0" err="1"/>
              <a:t>Dudman</a:t>
            </a:r>
            <a:r>
              <a:rPr lang="tr-TR" sz="2800" dirty="0"/>
              <a:t> (1927) adlı piyeslerinde, ihtilâl öncesinde feodal baskının altındaki köylülerin aydınlanma süreci ve verdikleri özgürlük mücadelesi resmedilir (Arif, M.; </a:t>
            </a:r>
            <a:r>
              <a:rPr lang="tr-TR" sz="2800" dirty="0" err="1"/>
              <a:t>Babayev</a:t>
            </a:r>
            <a:r>
              <a:rPr lang="tr-TR" sz="2800" dirty="0"/>
              <a:t>, H.; </a:t>
            </a:r>
            <a:r>
              <a:rPr lang="tr-TR" sz="2800" dirty="0" err="1"/>
              <a:t>Gasımzade</a:t>
            </a:r>
            <a:r>
              <a:rPr lang="tr-TR" sz="2800" dirty="0"/>
              <a:t>, G.,</a:t>
            </a:r>
            <a:r>
              <a:rPr lang="ru-RU" sz="2800" i="1" dirty="0"/>
              <a:t> </a:t>
            </a:r>
            <a:r>
              <a:rPr lang="tr-TR" sz="2800" dirty="0"/>
              <a:t>1967: 162), </a:t>
            </a:r>
            <a:r>
              <a:rPr lang="tr-TR" sz="2800" i="1" dirty="0" err="1"/>
              <a:t>Sağsağan</a:t>
            </a:r>
            <a:r>
              <a:rPr lang="tr-TR" sz="2800" dirty="0"/>
              <a:t> piyesinde dinî hurafeler eleştirilir, </a:t>
            </a:r>
            <a:r>
              <a:rPr lang="tr-TR" sz="2800" i="1" dirty="0" err="1"/>
              <a:t>Gadınlar</a:t>
            </a:r>
            <a:r>
              <a:rPr lang="tr-TR" sz="2800" i="1" dirty="0"/>
              <a:t> Bayramı</a:t>
            </a:r>
            <a:r>
              <a:rPr lang="tr-TR" sz="2800" dirty="0"/>
              <a:t> (1928) adlı bir başka eserinde köydeki geri kalmışlığa,  kadın haklarını ve özgürlüğünü reddeden kesime karşı mücadele yürütülür  ve kadının harekete geçirilmesi amaçlanır </a:t>
            </a:r>
          </a:p>
        </p:txBody>
      </p:sp>
    </p:spTree>
    <p:extLst>
      <p:ext uri="{BB962C8B-B14F-4D97-AF65-F5344CB8AC3E}">
        <p14:creationId xmlns:p14="http://schemas.microsoft.com/office/powerpoint/2010/main" val="194481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124745"/>
            <a:ext cx="77276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Necef Bey </a:t>
            </a:r>
            <a:r>
              <a:rPr lang="tr-TR" sz="2800" dirty="0" err="1"/>
              <a:t>Vezirov</a:t>
            </a:r>
            <a:r>
              <a:rPr lang="tr-TR" sz="2800" dirty="0"/>
              <a:t> (1854-1926)’un </a:t>
            </a:r>
            <a:r>
              <a:rPr lang="tr-TR" sz="2800" i="1" dirty="0"/>
              <a:t>Musibeti </a:t>
            </a:r>
            <a:r>
              <a:rPr lang="tr-TR" sz="2800" i="1" dirty="0" err="1"/>
              <a:t>Fehreddin</a:t>
            </a:r>
            <a:r>
              <a:rPr lang="tr-TR" sz="2800" dirty="0"/>
              <a:t> adlı eserinde köy hayatı dramatize edilir (</a:t>
            </a:r>
            <a:r>
              <a:rPr lang="tr-TR" sz="2800" dirty="0" err="1"/>
              <a:t>Ceferov</a:t>
            </a:r>
            <a:r>
              <a:rPr lang="tr-TR" sz="2800" dirty="0"/>
              <a:t>, </a:t>
            </a:r>
            <a:r>
              <a:rPr lang="tr-TR" sz="2800" dirty="0" err="1"/>
              <a:t>Cefer</a:t>
            </a:r>
            <a:r>
              <a:rPr lang="tr-TR" sz="2800" dirty="0"/>
              <a:t>, 1968: 153). </a:t>
            </a:r>
            <a:r>
              <a:rPr lang="tr-TR" sz="2800" i="1" dirty="0"/>
              <a:t>Teze Esrin </a:t>
            </a:r>
            <a:r>
              <a:rPr lang="tr-TR" sz="2800" i="1" dirty="0" err="1"/>
              <a:t>İptidası</a:t>
            </a:r>
            <a:r>
              <a:rPr lang="tr-TR" sz="2800" dirty="0" err="1"/>
              <a:t>’ında</a:t>
            </a:r>
            <a:r>
              <a:rPr lang="tr-TR" sz="2800" dirty="0"/>
              <a:t> ise Sovyet hükümetinin zaferi, feodal-burjuva zulmünün sona ermesi, köylülere toprak dağıtılması, eğitim ve kültür sahalarında yenilikler gibi olgular söz konusu olur (</a:t>
            </a:r>
            <a:r>
              <a:rPr lang="tr-TR" sz="2800" dirty="0" err="1"/>
              <a:t>Ceferov</a:t>
            </a:r>
            <a:r>
              <a:rPr lang="tr-TR" sz="2800" dirty="0"/>
              <a:t>, 1968: 157).</a:t>
            </a:r>
          </a:p>
        </p:txBody>
      </p:sp>
    </p:spTree>
    <p:extLst>
      <p:ext uri="{BB962C8B-B14F-4D97-AF65-F5344CB8AC3E}">
        <p14:creationId xmlns:p14="http://schemas.microsoft.com/office/powerpoint/2010/main" val="340847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156988" y="1214685"/>
            <a:ext cx="71287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Celil </a:t>
            </a:r>
            <a:r>
              <a:rPr lang="tr-TR" sz="2800" dirty="0" err="1"/>
              <a:t>Memmedguluzade’nin</a:t>
            </a:r>
            <a:r>
              <a:rPr lang="tr-TR" sz="2800" dirty="0"/>
              <a:t>  </a:t>
            </a:r>
            <a:r>
              <a:rPr lang="tr-TR" sz="2800" i="1" dirty="0"/>
              <a:t>Deli</a:t>
            </a:r>
            <a:r>
              <a:rPr lang="tr-TR" sz="2800" dirty="0"/>
              <a:t> </a:t>
            </a:r>
            <a:r>
              <a:rPr lang="tr-TR" sz="2800" i="1" dirty="0" err="1"/>
              <a:t>Yığıncağı</a:t>
            </a:r>
            <a:r>
              <a:rPr lang="tr-TR" sz="2800" dirty="0"/>
              <a:t> (1927) piyesi konusunu yeni Sovyet hayatından alır. Köylülerle yeni düzenin düşmanları arasındaki mücadeleler betimlenir (</a:t>
            </a:r>
            <a:r>
              <a:rPr lang="tr-TR" sz="2800" dirty="0" err="1"/>
              <a:t>Hacıyev</a:t>
            </a:r>
            <a:r>
              <a:rPr lang="tr-TR" sz="2800" dirty="0"/>
              <a:t>, C. X.; </a:t>
            </a:r>
            <a:r>
              <a:rPr lang="tr-TR" sz="2800" dirty="0" err="1"/>
              <a:t>Dadaşzade</a:t>
            </a:r>
            <a:r>
              <a:rPr lang="tr-TR" sz="2800" dirty="0"/>
              <a:t>, M. A., 1969: 33). </a:t>
            </a:r>
          </a:p>
        </p:txBody>
      </p:sp>
    </p:spTree>
    <p:extLst>
      <p:ext uri="{BB962C8B-B14F-4D97-AF65-F5344CB8AC3E}">
        <p14:creationId xmlns:p14="http://schemas.microsoft.com/office/powerpoint/2010/main" val="132780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1"/>
          <p:cNvSpPr>
            <a:spLocks noChangeArrowheads="1"/>
          </p:cNvSpPr>
          <p:nvPr/>
        </p:nvSpPr>
        <p:spPr bwMode="auto">
          <a:xfrm>
            <a:off x="1873770" y="1052155"/>
            <a:ext cx="782263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ea typeface="Times New Roman" pitchFamily="18" charset="0"/>
                <a:cs typeface="Arial" pitchFamily="34" charset="0"/>
              </a:rPr>
              <a:t>Abdulla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Şaig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(1881-1959)’in </a:t>
            </a:r>
            <a:r>
              <a:rPr lang="tr-TR" sz="2800" i="1" dirty="0" err="1">
                <a:ea typeface="Times New Roman" pitchFamily="18" charset="0"/>
                <a:cs typeface="Arial" pitchFamily="34" charset="0"/>
              </a:rPr>
              <a:t>İldırım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(1927) adlı piyesi de yine sosyalizmle ilgilidir. Hadiseler XX. yüzyılın öncesinde köy toplumundaki sınıf mücadelesi üzerine kuruludur.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Şemseddin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Abbasov’un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(1906-1975) </a:t>
            </a:r>
            <a:r>
              <a:rPr lang="tr-TR" sz="2800" i="1" dirty="0" err="1">
                <a:ea typeface="Times New Roman" pitchFamily="18" charset="0"/>
                <a:cs typeface="Arial" pitchFamily="34" charset="0"/>
              </a:rPr>
              <a:t>Gelebe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(1931), Süleyman Rüstem (1906- ) ve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Hacıbaba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Nezerli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(1895-1939)’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nin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 Yangın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(1932) piyesleri doğrudan doğruya yeni Sovyet köyünün inşasıyla ilgilidir (Uygur, Erdoğan, 2004: 19).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4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1"/>
          <p:cNvSpPr>
            <a:spLocks noChangeArrowheads="1"/>
          </p:cNvSpPr>
          <p:nvPr/>
        </p:nvSpPr>
        <p:spPr bwMode="auto">
          <a:xfrm>
            <a:off x="1611180" y="1461734"/>
            <a:ext cx="763284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Cehalete karşı aydınlanma çabasındaki kadına yer veren eserlerin yanı sıra, köylerde kolhozların faaliyete geçmesiyle üretimde rol alan kadın teması, toplumun geleneksel yapısını sarsıcı bir özellik arz eder.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268760"/>
            <a:ext cx="76706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Bu durumu en verimli bir şekilde eserlerine yansıtan edebiyat adamının Cafer </a:t>
            </a:r>
            <a:r>
              <a:rPr lang="tr-TR" sz="2800" dirty="0" err="1"/>
              <a:t>Cabbarlı</a:t>
            </a:r>
            <a:r>
              <a:rPr lang="tr-TR" sz="2800" dirty="0"/>
              <a:t> olduğunu söylemek mümkündür. </a:t>
            </a:r>
            <a:r>
              <a:rPr lang="tr-TR" sz="2800" dirty="0" err="1"/>
              <a:t>Cabbarlı</a:t>
            </a:r>
            <a:r>
              <a:rPr lang="tr-TR" sz="2800" dirty="0"/>
              <a:t>, sorunları ortaya koyma ve eleştirme amaçlı eserlerden, </a:t>
            </a:r>
            <a:r>
              <a:rPr lang="tr-TR" sz="2800" i="1" dirty="0" err="1"/>
              <a:t>Almas</a:t>
            </a:r>
            <a:r>
              <a:rPr lang="tr-TR" sz="2800" dirty="0"/>
              <a:t>, </a:t>
            </a:r>
            <a:r>
              <a:rPr lang="tr-TR" sz="2800" i="1" dirty="0"/>
              <a:t>Dönüş</a:t>
            </a:r>
            <a:r>
              <a:rPr lang="tr-TR" sz="2800" dirty="0"/>
              <a:t> (1932), </a:t>
            </a:r>
            <a:r>
              <a:rPr lang="tr-TR" sz="2800" i="1" dirty="0"/>
              <a:t>Yaşar</a:t>
            </a:r>
            <a:r>
              <a:rPr lang="tr-TR" sz="2800" dirty="0"/>
              <a:t> (1932) piyesleriyle sorunları çözümleme, yeni anlayışlar, yeni davranışlar, yeni kahramanlar ve yeni toplum yaratma amaçlı eserlere geçiş yapar </a:t>
            </a:r>
          </a:p>
        </p:txBody>
      </p:sp>
    </p:spTree>
    <p:extLst>
      <p:ext uri="{BB962C8B-B14F-4D97-AF65-F5344CB8AC3E}">
        <p14:creationId xmlns:p14="http://schemas.microsoft.com/office/powerpoint/2010/main" val="261570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268760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err="1"/>
              <a:t>Seyid</a:t>
            </a:r>
            <a:r>
              <a:rPr lang="tr-TR" sz="2800" dirty="0"/>
              <a:t> Hüseyin, 1928 yılında </a:t>
            </a:r>
            <a:r>
              <a:rPr lang="tr-TR" sz="2800" i="1" dirty="0"/>
              <a:t>Yeni </a:t>
            </a:r>
            <a:r>
              <a:rPr lang="tr-TR" sz="2800" i="1" dirty="0" err="1"/>
              <a:t>Heyat</a:t>
            </a:r>
            <a:r>
              <a:rPr lang="tr-TR" sz="2800" i="1" dirty="0"/>
              <a:t> Yollarında</a:t>
            </a:r>
            <a:r>
              <a:rPr lang="tr-TR" sz="2800" dirty="0"/>
              <a:t> adlı kitabında topladığı </a:t>
            </a:r>
            <a:r>
              <a:rPr lang="tr-TR" sz="2800" i="1" dirty="0"/>
              <a:t>Bir Sokağın Tarihi</a:t>
            </a:r>
            <a:r>
              <a:rPr lang="tr-TR" sz="2800" dirty="0"/>
              <a:t>, </a:t>
            </a:r>
            <a:r>
              <a:rPr lang="tr-TR" sz="2800" i="1" dirty="0"/>
              <a:t>Çarkların</a:t>
            </a:r>
            <a:r>
              <a:rPr lang="tr-TR" sz="2800" dirty="0"/>
              <a:t> </a:t>
            </a:r>
            <a:r>
              <a:rPr lang="tr-TR" sz="2800" i="1" dirty="0"/>
              <a:t>Hücumu</a:t>
            </a:r>
            <a:r>
              <a:rPr lang="tr-TR" sz="2800" dirty="0"/>
              <a:t>, </a:t>
            </a:r>
            <a:r>
              <a:rPr lang="tr-TR" sz="2800" i="1" dirty="0"/>
              <a:t>Gelecek Hayatın Yolunda</a:t>
            </a:r>
            <a:r>
              <a:rPr lang="tr-TR" sz="2800" dirty="0"/>
              <a:t>, </a:t>
            </a:r>
            <a:r>
              <a:rPr lang="tr-TR" sz="2800" i="1" dirty="0"/>
              <a:t>Dahiliye</a:t>
            </a:r>
            <a:r>
              <a:rPr lang="tr-TR" sz="2800" dirty="0"/>
              <a:t> </a:t>
            </a:r>
            <a:r>
              <a:rPr lang="tr-TR" sz="2800" i="1" dirty="0"/>
              <a:t>Nazırı</a:t>
            </a:r>
            <a:r>
              <a:rPr lang="tr-TR" sz="2800" dirty="0"/>
              <a:t>, </a:t>
            </a:r>
            <a:r>
              <a:rPr lang="tr-TR" sz="2800" i="1" dirty="0" err="1"/>
              <a:t>Kilan</a:t>
            </a:r>
            <a:r>
              <a:rPr lang="tr-TR" sz="2800" dirty="0"/>
              <a:t> </a:t>
            </a:r>
            <a:r>
              <a:rPr lang="tr-TR" sz="2800" i="1" dirty="0"/>
              <a:t>Kızı</a:t>
            </a:r>
            <a:r>
              <a:rPr lang="tr-TR" sz="2800" dirty="0"/>
              <a:t>, </a:t>
            </a:r>
            <a:r>
              <a:rPr lang="tr-TR" sz="2800" i="1" dirty="0"/>
              <a:t>İki Hayat Arasında</a:t>
            </a:r>
            <a:r>
              <a:rPr lang="tr-TR" sz="2800" dirty="0"/>
              <a:t>, </a:t>
            </a:r>
            <a:r>
              <a:rPr lang="tr-TR" sz="2800" i="1" dirty="0"/>
              <a:t>Uzun</a:t>
            </a:r>
            <a:r>
              <a:rPr lang="tr-TR" sz="2800" dirty="0"/>
              <a:t> </a:t>
            </a:r>
            <a:r>
              <a:rPr lang="tr-TR" sz="2800" i="1" dirty="0"/>
              <a:t>Dere</a:t>
            </a:r>
            <a:r>
              <a:rPr lang="tr-TR" sz="2800" dirty="0"/>
              <a:t>, </a:t>
            </a:r>
            <a:r>
              <a:rPr lang="tr-TR" sz="2800" i="1" dirty="0"/>
              <a:t>Onun</a:t>
            </a:r>
            <a:r>
              <a:rPr lang="tr-TR" sz="2800" dirty="0"/>
              <a:t> </a:t>
            </a:r>
            <a:r>
              <a:rPr lang="tr-TR" sz="2800" i="1" dirty="0"/>
              <a:t>Oğlu</a:t>
            </a:r>
            <a:r>
              <a:rPr lang="tr-TR" sz="2800" dirty="0"/>
              <a:t> gibi hikâyeleriyle kadının bilinçlenme sürecini, hak arayışını ve özgür insan hâline gelişini resmeder (</a:t>
            </a:r>
            <a:r>
              <a:rPr lang="tr-TR" sz="2800" dirty="0" err="1"/>
              <a:t>İbrahimov</a:t>
            </a:r>
            <a:r>
              <a:rPr lang="tr-TR" sz="2800" dirty="0"/>
              <a:t>, </a:t>
            </a:r>
            <a:r>
              <a:rPr lang="tr-TR" sz="2800" dirty="0" err="1"/>
              <a:t>Mirze</a:t>
            </a:r>
            <a:r>
              <a:rPr lang="tr-TR" sz="2800" dirty="0"/>
              <a:t>, 1961: 32). </a:t>
            </a:r>
          </a:p>
        </p:txBody>
      </p:sp>
    </p:spTree>
    <p:extLst>
      <p:ext uri="{BB962C8B-B14F-4D97-AF65-F5344CB8AC3E}">
        <p14:creationId xmlns:p14="http://schemas.microsoft.com/office/powerpoint/2010/main" val="341384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196752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Süleyman </a:t>
            </a:r>
            <a:r>
              <a:rPr lang="tr-TR" sz="2800" dirty="0" err="1"/>
              <a:t>Sani</a:t>
            </a:r>
            <a:r>
              <a:rPr lang="tr-TR" sz="2800" dirty="0"/>
              <a:t> </a:t>
            </a:r>
            <a:r>
              <a:rPr lang="tr-TR" sz="2800" dirty="0" err="1"/>
              <a:t>Ahundof’un</a:t>
            </a:r>
            <a:r>
              <a:rPr lang="tr-TR" sz="2800" dirty="0"/>
              <a:t> </a:t>
            </a:r>
            <a:r>
              <a:rPr lang="tr-TR" sz="2800" i="1" dirty="0" err="1"/>
              <a:t>Şahsenem</a:t>
            </a:r>
            <a:r>
              <a:rPr lang="tr-TR" sz="2800" dirty="0"/>
              <a:t> </a:t>
            </a:r>
            <a:r>
              <a:rPr lang="tr-TR" sz="2800" i="1" dirty="0"/>
              <a:t>ve</a:t>
            </a:r>
            <a:r>
              <a:rPr lang="tr-TR" sz="2800" dirty="0"/>
              <a:t> </a:t>
            </a:r>
            <a:r>
              <a:rPr lang="tr-TR" sz="2800" i="1" dirty="0" err="1"/>
              <a:t>Külperi</a:t>
            </a:r>
            <a:r>
              <a:rPr lang="tr-TR" sz="2800" dirty="0"/>
              <a:t> (1921) piyesinde kadının toplumdaki yeri sorgulanır ve çağdaş kadının uyanışı betimlenir. Piyeste kadın, çarşafını atarak haklarına sahip çıkmaya ve sinema, tiyatro gibi kültürel faaliyetlere katılmaya davet edilir </a:t>
            </a:r>
          </a:p>
        </p:txBody>
      </p:sp>
    </p:spTree>
    <p:extLst>
      <p:ext uri="{BB962C8B-B14F-4D97-AF65-F5344CB8AC3E}">
        <p14:creationId xmlns:p14="http://schemas.microsoft.com/office/powerpoint/2010/main" val="371368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1"/>
          <p:cNvSpPr>
            <a:spLocks noChangeArrowheads="1"/>
          </p:cNvSpPr>
          <p:nvPr/>
        </p:nvSpPr>
        <p:spPr bwMode="auto">
          <a:xfrm>
            <a:off x="2711624" y="1412777"/>
            <a:ext cx="7200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ea typeface="Times New Roman" pitchFamily="18" charset="0"/>
                <a:cs typeface="Arial" pitchFamily="34" charset="0"/>
              </a:rPr>
              <a:t>Abdulla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Şaig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i="1" dirty="0" err="1">
                <a:ea typeface="Times New Roman" pitchFamily="18" charset="0"/>
                <a:cs typeface="Arial" pitchFamily="34" charset="0"/>
              </a:rPr>
              <a:t>Şerg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i="1" dirty="0" err="1">
                <a:ea typeface="Times New Roman" pitchFamily="18" charset="0"/>
                <a:cs typeface="Arial" pitchFamily="34" charset="0"/>
              </a:rPr>
              <a:t>Közeline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,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Bizimdir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,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Her Şey Var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,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Emek Perisine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ve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Emekçi </a:t>
            </a:r>
            <a:r>
              <a:rPr lang="tr-TR" sz="2800" i="1" dirty="0" err="1">
                <a:ea typeface="Times New Roman" pitchFamily="18" charset="0"/>
                <a:cs typeface="Arial" pitchFamily="34" charset="0"/>
              </a:rPr>
              <a:t>Gadınlara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gibi şiirlerinde dönemin güncel sorunlarına dikkati çeker.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84785"/>
            <a:ext cx="72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ea typeface="Times New Roman" pitchFamily="18" charset="0"/>
                <a:cs typeface="Arial" pitchFamily="34" charset="0"/>
              </a:rPr>
              <a:t>Sonraki yıllarda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Semed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Vurgun (1906-1956),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Mikayıl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Müşfiq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(1908-1937), Resul Rıza (1910-1981), Memmed Rahim (1907-1977) gibi şairler şiir türünde sosyalist realizm kavramının olgunlaşmasında büyük pay sahibi olurlar (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Mirehmedov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;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Vahabzade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;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Hüseynov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, 1966: 19-20).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864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9</a:t>
            </a:r>
            <a:r>
              <a:rPr lang="tr-TR" smtClean="0">
                <a:solidFill>
                  <a:srgbClr val="FF0000"/>
                </a:solidFill>
              </a:rPr>
              <a:t>. </a:t>
            </a:r>
            <a:r>
              <a:rPr lang="tr-TR" dirty="0" smtClean="0">
                <a:solidFill>
                  <a:srgbClr val="FF0000"/>
                </a:solidFill>
              </a:rPr>
              <a:t>HAFTA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6190" y="2079887"/>
            <a:ext cx="8229600" cy="16847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b="1" dirty="0" smtClean="0"/>
              <a:t>Azerbaycan Edebiyatında </a:t>
            </a:r>
          </a:p>
          <a:p>
            <a:pPr algn="ctr">
              <a:buNone/>
            </a:pPr>
            <a:r>
              <a:rPr lang="tr-TR" sz="2800" b="1" dirty="0" smtClean="0"/>
              <a:t>Sosyalist Realizm ve Uygulayıcıları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041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340769"/>
            <a:ext cx="71287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Nesir türünün yeni edebî anlayışa göre şekillenmesinde Mirza Celil, </a:t>
            </a:r>
            <a:r>
              <a:rPr lang="tr-TR" sz="2800" dirty="0" err="1"/>
              <a:t>Hakverdiyev</a:t>
            </a:r>
            <a:r>
              <a:rPr lang="tr-TR" sz="2800" dirty="0"/>
              <a:t>, Süleyman </a:t>
            </a:r>
            <a:r>
              <a:rPr lang="tr-TR" sz="2800" dirty="0" err="1"/>
              <a:t>Sani</a:t>
            </a:r>
            <a:r>
              <a:rPr lang="tr-TR" sz="2800" dirty="0"/>
              <a:t> </a:t>
            </a:r>
            <a:r>
              <a:rPr lang="tr-TR" sz="2800" dirty="0" err="1"/>
              <a:t>Ahundof</a:t>
            </a:r>
            <a:r>
              <a:rPr lang="tr-TR" sz="2800" dirty="0"/>
              <a:t>, </a:t>
            </a:r>
            <a:r>
              <a:rPr lang="tr-TR" sz="2800" dirty="0" err="1"/>
              <a:t>Seyid</a:t>
            </a:r>
            <a:r>
              <a:rPr lang="tr-TR" sz="2800" dirty="0"/>
              <a:t> Hüseyin, Çemenzeminli gibi yazarlar başı çekerler.</a:t>
            </a:r>
          </a:p>
        </p:txBody>
      </p:sp>
    </p:spTree>
    <p:extLst>
      <p:ext uri="{BB962C8B-B14F-4D97-AF65-F5344CB8AC3E}">
        <p14:creationId xmlns:p14="http://schemas.microsoft.com/office/powerpoint/2010/main" val="3718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23592" y="1340768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err="1"/>
              <a:t>Memmedguluzade’nin</a:t>
            </a:r>
            <a:r>
              <a:rPr lang="tr-TR" sz="2800" dirty="0"/>
              <a:t> </a:t>
            </a:r>
            <a:r>
              <a:rPr lang="tr-TR" sz="2800" i="1" dirty="0" err="1"/>
              <a:t>Belke</a:t>
            </a:r>
            <a:r>
              <a:rPr lang="tr-TR" sz="2800" i="1" dirty="0"/>
              <a:t> de </a:t>
            </a:r>
            <a:r>
              <a:rPr lang="tr-TR" sz="2800" i="1" dirty="0" err="1"/>
              <a:t>Gaytardılar</a:t>
            </a:r>
            <a:r>
              <a:rPr lang="tr-TR" sz="2800" dirty="0"/>
              <a:t> (1926), </a:t>
            </a:r>
            <a:r>
              <a:rPr lang="tr-TR" sz="2800" dirty="0" err="1"/>
              <a:t>Hagverdiyev’in</a:t>
            </a:r>
            <a:r>
              <a:rPr lang="tr-TR" sz="2800" dirty="0"/>
              <a:t> </a:t>
            </a:r>
            <a:r>
              <a:rPr lang="tr-TR" sz="2800" i="1" dirty="0"/>
              <a:t>Kapitalizm ile </a:t>
            </a:r>
            <a:r>
              <a:rPr lang="tr-TR" sz="2800" i="1" dirty="0" err="1"/>
              <a:t>Mübarize</a:t>
            </a:r>
            <a:r>
              <a:rPr lang="tr-TR" sz="2800" dirty="0"/>
              <a:t>, </a:t>
            </a:r>
            <a:r>
              <a:rPr lang="tr-TR" sz="2800" i="1" dirty="0" err="1"/>
              <a:t>Keçmiş</a:t>
            </a:r>
            <a:r>
              <a:rPr lang="tr-TR" sz="2800" i="1" dirty="0"/>
              <a:t> </a:t>
            </a:r>
            <a:r>
              <a:rPr lang="tr-TR" sz="2800" i="1" dirty="0" err="1"/>
              <a:t>Künler</a:t>
            </a:r>
            <a:r>
              <a:rPr lang="tr-TR" sz="2800" dirty="0"/>
              <a:t>, S. S. </a:t>
            </a:r>
            <a:r>
              <a:rPr lang="tr-TR" sz="2800" dirty="0" err="1"/>
              <a:t>Ahundof’un</a:t>
            </a:r>
            <a:r>
              <a:rPr lang="tr-TR" sz="2800" dirty="0"/>
              <a:t> </a:t>
            </a:r>
            <a:r>
              <a:rPr lang="tr-TR" sz="2800" i="1" dirty="0"/>
              <a:t>Son </a:t>
            </a:r>
            <a:r>
              <a:rPr lang="tr-TR" sz="2800" i="1" dirty="0" err="1"/>
              <a:t>Ümid</a:t>
            </a:r>
            <a:r>
              <a:rPr lang="tr-TR" sz="2800" dirty="0"/>
              <a:t> hikâyelerinde kapitalizm, burjuva ve Çarlık dönemi idarî uygulamaları eleştirilir. </a:t>
            </a:r>
          </a:p>
        </p:txBody>
      </p:sp>
    </p:spTree>
    <p:extLst>
      <p:ext uri="{BB962C8B-B14F-4D97-AF65-F5344CB8AC3E}">
        <p14:creationId xmlns:p14="http://schemas.microsoft.com/office/powerpoint/2010/main" val="139915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628800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Soru-Cevap</a:t>
            </a:r>
          </a:p>
          <a:p>
            <a:pPr algn="ctr"/>
            <a:r>
              <a:rPr lang="tr-TR" sz="3200" dirty="0"/>
              <a:t>Katkı ve eleştiriler</a:t>
            </a:r>
          </a:p>
        </p:txBody>
      </p:sp>
    </p:spTree>
    <p:extLst>
      <p:ext uri="{BB962C8B-B14F-4D97-AF65-F5344CB8AC3E}">
        <p14:creationId xmlns:p14="http://schemas.microsoft.com/office/powerpoint/2010/main" val="295544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19536" y="1766292"/>
            <a:ext cx="96836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Arif, M.; </a:t>
            </a:r>
            <a:r>
              <a:rPr lang="tr-TR" dirty="0" err="1"/>
              <a:t>Babayev</a:t>
            </a:r>
            <a:r>
              <a:rPr lang="tr-TR" dirty="0"/>
              <a:t>, H.; </a:t>
            </a:r>
            <a:r>
              <a:rPr lang="tr-TR" dirty="0" err="1"/>
              <a:t>Gasımzade</a:t>
            </a:r>
            <a:r>
              <a:rPr lang="tr-TR" dirty="0"/>
              <a:t>, G.,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</a:t>
            </a:r>
            <a:r>
              <a:rPr lang="tr-TR" i="1" dirty="0" err="1"/>
              <a:t>Edebiyyatı</a:t>
            </a:r>
            <a:r>
              <a:rPr lang="tr-TR" i="1" dirty="0"/>
              <a:t> Tarihi</a:t>
            </a:r>
            <a:r>
              <a:rPr lang="tr-TR" dirty="0"/>
              <a:t>, cilt 1, ASSR </a:t>
            </a:r>
            <a:r>
              <a:rPr lang="tr-TR" dirty="0" err="1"/>
              <a:t>Elmler</a:t>
            </a:r>
            <a:r>
              <a:rPr lang="tr-TR" dirty="0"/>
              <a:t> </a:t>
            </a:r>
            <a:r>
              <a:rPr lang="tr-TR" dirty="0" err="1"/>
              <a:t>Akademiyası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Bakı, 1967.</a:t>
            </a:r>
          </a:p>
          <a:p>
            <a:r>
              <a:rPr lang="tr-TR" dirty="0"/>
              <a:t>Azerbaycan </a:t>
            </a:r>
            <a:r>
              <a:rPr lang="tr-TR" dirty="0" err="1"/>
              <a:t>Sovet</a:t>
            </a:r>
            <a:r>
              <a:rPr lang="tr-TR" dirty="0"/>
              <a:t> </a:t>
            </a:r>
            <a:r>
              <a:rPr lang="tr-TR" dirty="0" err="1"/>
              <a:t>Ensiklopediyası</a:t>
            </a:r>
            <a:r>
              <a:rPr lang="tr-TR" dirty="0"/>
              <a:t>, cilt 1, </a:t>
            </a:r>
            <a:r>
              <a:rPr lang="tr-TR" dirty="0" err="1"/>
              <a:t>Baku</a:t>
            </a:r>
            <a:r>
              <a:rPr lang="tr-TR" dirty="0"/>
              <a:t>, 1976.</a:t>
            </a:r>
          </a:p>
          <a:p>
            <a:r>
              <a:rPr lang="tr-TR" dirty="0" err="1"/>
              <a:t>Cabbarlı</a:t>
            </a:r>
            <a:r>
              <a:rPr lang="tr-TR" dirty="0"/>
              <a:t>, Aydın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/>
              <a:t>Cafer </a:t>
            </a:r>
            <a:r>
              <a:rPr lang="tr-TR" i="1" dirty="0" err="1"/>
              <a:t>Cabbarlı</a:t>
            </a:r>
            <a:r>
              <a:rPr lang="tr-TR" i="1" dirty="0"/>
              <a:t>, Ey Dan </a:t>
            </a:r>
            <a:r>
              <a:rPr lang="tr-TR" i="1" dirty="0" err="1"/>
              <a:t>Ulduzu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Bakı, 1979.</a:t>
            </a:r>
          </a:p>
          <a:p>
            <a:r>
              <a:rPr lang="tr-TR" dirty="0" err="1"/>
              <a:t>Ceferov</a:t>
            </a:r>
            <a:r>
              <a:rPr lang="tr-TR" dirty="0"/>
              <a:t>, </a:t>
            </a:r>
            <a:r>
              <a:rPr lang="tr-TR" dirty="0" err="1"/>
              <a:t>Cefer</a:t>
            </a:r>
            <a:r>
              <a:rPr lang="tr-TR" dirty="0"/>
              <a:t>, </a:t>
            </a:r>
            <a:r>
              <a:rPr lang="tr-TR" i="1" dirty="0" err="1"/>
              <a:t>Dramaturgiya</a:t>
            </a:r>
            <a:r>
              <a:rPr lang="tr-TR" i="1" dirty="0"/>
              <a:t> ve </a:t>
            </a:r>
            <a:r>
              <a:rPr lang="tr-TR" i="1" dirty="0" err="1"/>
              <a:t>Teatr</a:t>
            </a:r>
            <a:r>
              <a:rPr lang="tr-TR" dirty="0"/>
              <a:t>, </a:t>
            </a:r>
            <a:r>
              <a:rPr lang="tr-TR" dirty="0" err="1"/>
              <a:t>Azerneşr</a:t>
            </a:r>
            <a:r>
              <a:rPr lang="tr-TR" dirty="0"/>
              <a:t>, Bakı, 1968.</a:t>
            </a:r>
          </a:p>
          <a:p>
            <a:r>
              <a:rPr lang="tr-TR" dirty="0" err="1"/>
              <a:t>Cefer</a:t>
            </a:r>
            <a:r>
              <a:rPr lang="tr-TR" dirty="0"/>
              <a:t>, M.; </a:t>
            </a:r>
            <a:r>
              <a:rPr lang="tr-TR" dirty="0" err="1"/>
              <a:t>Garayev</a:t>
            </a:r>
            <a:r>
              <a:rPr lang="tr-TR" dirty="0"/>
              <a:t>, Y.; </a:t>
            </a:r>
            <a:r>
              <a:rPr lang="tr-TR" dirty="0" err="1"/>
              <a:t>Ağayev</a:t>
            </a:r>
            <a:r>
              <a:rPr lang="tr-TR" dirty="0"/>
              <a:t>, E.; vd., </a:t>
            </a:r>
            <a:r>
              <a:rPr lang="tr-TR" i="1" dirty="0"/>
              <a:t>Sosyalist Realizmi </a:t>
            </a:r>
            <a:r>
              <a:rPr lang="tr-TR" i="1" dirty="0" err="1"/>
              <a:t>Müasir</a:t>
            </a:r>
            <a:r>
              <a:rPr lang="tr-TR" i="1" dirty="0"/>
              <a:t> </a:t>
            </a:r>
            <a:r>
              <a:rPr lang="tr-TR" i="1" dirty="0" err="1"/>
              <a:t>Merhelede</a:t>
            </a:r>
            <a:r>
              <a:rPr lang="tr-TR" dirty="0"/>
              <a:t>, </a:t>
            </a:r>
            <a:r>
              <a:rPr lang="tr-TR" dirty="0" err="1"/>
              <a:t>Elm</a:t>
            </a:r>
            <a:r>
              <a:rPr lang="tr-TR" dirty="0"/>
              <a:t>, Bakı, 1988.</a:t>
            </a:r>
          </a:p>
          <a:p>
            <a:r>
              <a:rPr lang="tr-TR" dirty="0" err="1"/>
              <a:t>Hacıyev</a:t>
            </a:r>
            <a:r>
              <a:rPr lang="tr-TR" dirty="0"/>
              <a:t>, C. X.; </a:t>
            </a:r>
            <a:r>
              <a:rPr lang="tr-TR" dirty="0" err="1"/>
              <a:t>Dadaşzade</a:t>
            </a:r>
            <a:r>
              <a:rPr lang="tr-TR" dirty="0"/>
              <a:t>, M. A., </a:t>
            </a:r>
            <a:r>
              <a:rPr lang="tr-TR" i="1" dirty="0" err="1"/>
              <a:t>Sovet</a:t>
            </a:r>
            <a:r>
              <a:rPr lang="tr-TR" i="1" dirty="0"/>
              <a:t> </a:t>
            </a:r>
            <a:r>
              <a:rPr lang="tr-TR" i="1" dirty="0" err="1"/>
              <a:t>Edebiyyatı</a:t>
            </a:r>
            <a:r>
              <a:rPr lang="tr-TR" dirty="0"/>
              <a:t>, Maarif, Bakı, 1969.</a:t>
            </a:r>
          </a:p>
          <a:p>
            <a:r>
              <a:rPr lang="tr-TR" dirty="0" err="1"/>
              <a:t>İbrahimov</a:t>
            </a:r>
            <a:r>
              <a:rPr lang="tr-TR" dirty="0"/>
              <a:t>, </a:t>
            </a:r>
            <a:r>
              <a:rPr lang="tr-TR" dirty="0" err="1"/>
              <a:t>Mirze</a:t>
            </a:r>
            <a:r>
              <a:rPr lang="tr-TR" dirty="0"/>
              <a:t>, </a:t>
            </a:r>
            <a:r>
              <a:rPr lang="tr-TR" i="1" dirty="0" err="1"/>
              <a:t>Halgilik</a:t>
            </a:r>
            <a:r>
              <a:rPr lang="tr-TR" i="1" dirty="0"/>
              <a:t> ve Realizm Cephesinden</a:t>
            </a:r>
            <a:r>
              <a:rPr lang="tr-TR" dirty="0"/>
              <a:t>, </a:t>
            </a:r>
            <a:r>
              <a:rPr lang="tr-TR" dirty="0" err="1"/>
              <a:t>Azerneşr</a:t>
            </a:r>
            <a:r>
              <a:rPr lang="tr-TR" dirty="0"/>
              <a:t>, Bakı, 1961.</a:t>
            </a:r>
          </a:p>
          <a:p>
            <a:r>
              <a:rPr lang="tr-TR" dirty="0" err="1"/>
              <a:t>Mirehmedov</a:t>
            </a:r>
            <a:r>
              <a:rPr lang="tr-TR" dirty="0"/>
              <a:t>, </a:t>
            </a:r>
            <a:r>
              <a:rPr lang="tr-TR" dirty="0" err="1"/>
              <a:t>Eziz</a:t>
            </a:r>
            <a:r>
              <a:rPr lang="tr-TR" dirty="0"/>
              <a:t>; </a:t>
            </a:r>
            <a:r>
              <a:rPr lang="tr-TR" dirty="0" err="1"/>
              <a:t>Vahabzade</a:t>
            </a:r>
            <a:r>
              <a:rPr lang="tr-TR" dirty="0"/>
              <a:t>, </a:t>
            </a:r>
            <a:r>
              <a:rPr lang="tr-TR" dirty="0" err="1"/>
              <a:t>Behtiyar</a:t>
            </a:r>
            <a:r>
              <a:rPr lang="tr-TR" dirty="0"/>
              <a:t>; </a:t>
            </a:r>
            <a:r>
              <a:rPr lang="tr-TR" dirty="0" err="1"/>
              <a:t>Hüseynov</a:t>
            </a:r>
            <a:r>
              <a:rPr lang="tr-TR" dirty="0"/>
              <a:t>, </a:t>
            </a:r>
            <a:r>
              <a:rPr lang="tr-TR" dirty="0" err="1"/>
              <a:t>Firidun</a:t>
            </a:r>
            <a:r>
              <a:rPr lang="tr-TR" dirty="0"/>
              <a:t>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Edebiyatı</a:t>
            </a:r>
            <a:r>
              <a:rPr lang="tr-TR" dirty="0"/>
              <a:t>, Maarif, Bakı, 1966.</a:t>
            </a:r>
          </a:p>
          <a:p>
            <a:r>
              <a:rPr lang="tr-TR" dirty="0" err="1"/>
              <a:t>Rüstemov</a:t>
            </a:r>
            <a:r>
              <a:rPr lang="tr-TR" dirty="0"/>
              <a:t>, </a:t>
            </a:r>
            <a:r>
              <a:rPr lang="tr-TR" dirty="0" err="1"/>
              <a:t>Tofig</a:t>
            </a:r>
            <a:r>
              <a:rPr lang="tr-TR" dirty="0"/>
              <a:t>, Matbuat ve </a:t>
            </a:r>
            <a:r>
              <a:rPr lang="tr-TR" dirty="0" err="1"/>
              <a:t>Edebiyyat</a:t>
            </a:r>
            <a:r>
              <a:rPr lang="tr-TR" dirty="0"/>
              <a:t>, Azerbaycan </a:t>
            </a:r>
            <a:r>
              <a:rPr lang="tr-TR" dirty="0" err="1"/>
              <a:t>Dövlet</a:t>
            </a:r>
            <a:r>
              <a:rPr lang="tr-TR" dirty="0"/>
              <a:t> </a:t>
            </a:r>
            <a:r>
              <a:rPr lang="tr-TR" dirty="0" err="1"/>
              <a:t>Universiteti</a:t>
            </a:r>
            <a:r>
              <a:rPr lang="tr-TR" dirty="0"/>
              <a:t>, Bakı, 1986.</a:t>
            </a:r>
          </a:p>
          <a:p>
            <a:r>
              <a:rPr lang="tr-TR" dirty="0" err="1"/>
              <a:t>Tağızade</a:t>
            </a:r>
            <a:r>
              <a:rPr lang="tr-TR" dirty="0"/>
              <a:t>, Leyla, “Sosyalist Realizm: Kökeni, Oluşum Süreci ve Kavramı”, </a:t>
            </a:r>
            <a:r>
              <a:rPr lang="tr-TR" i="1" dirty="0"/>
              <a:t>Modern Türklük Araştırmaları Dergisi</a:t>
            </a:r>
            <a:r>
              <a:rPr lang="tr-TR" dirty="0"/>
              <a:t>, cilt 3, sayı 4, Ankara, Aralık 2006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919536" y="836712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991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19536" y="1596475"/>
            <a:ext cx="96836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  <a:p>
            <a:r>
              <a:rPr lang="tr-TR" smtClean="0"/>
              <a:t>Uygur</a:t>
            </a:r>
            <a:r>
              <a:rPr lang="tr-TR" dirty="0"/>
              <a:t>, Erdoğan, Cafer </a:t>
            </a:r>
            <a:r>
              <a:rPr lang="tr-TR" dirty="0" err="1"/>
              <a:t>Cabbarlı’nın</a:t>
            </a:r>
            <a:r>
              <a:rPr lang="tr-TR" dirty="0"/>
              <a:t> Hayatı ve Eserleri Üzerine Bir Araştırma (Yayımlanmamış Doktora Tezi, danışman: Prof. Dr. Ramazan Kaplan), Ankara Üniversitesi Sosyal Bilimler Enstitüsü, Ankara, 2002.</a:t>
            </a:r>
          </a:p>
          <a:p>
            <a:r>
              <a:rPr lang="tr-TR" dirty="0"/>
              <a:t>Uygur, Erdoğan, “Sosyalist Realizm Kavramının Ortaya Çıkış Süreci”, </a:t>
            </a:r>
            <a:r>
              <a:rPr lang="tr-TR" i="1" dirty="0"/>
              <a:t>Türkiye Sosyal Araştırmalar Dergisi-</a:t>
            </a:r>
            <a:r>
              <a:rPr lang="tr-TR" i="1" dirty="0" err="1"/>
              <a:t>Turkish</a:t>
            </a:r>
            <a:r>
              <a:rPr lang="tr-TR" i="1" dirty="0"/>
              <a:t> </a:t>
            </a:r>
            <a:r>
              <a:rPr lang="tr-TR" i="1" dirty="0" err="1"/>
              <a:t>Journal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dirty="0"/>
              <a:t>, yıl 9, sayı 1-2, s. 23-30, Ankara,  Nisan-Ağustos 2005.</a:t>
            </a:r>
          </a:p>
          <a:p>
            <a:r>
              <a:rPr lang="tr-TR" dirty="0"/>
              <a:t>Uygur, Erdoğan, “Sovyetler Döneminde Azerbaycan Toplumunun Yeniden Yapılanmasında Edebiyat Adamlarının Rolü”, </a:t>
            </a:r>
            <a:r>
              <a:rPr lang="tr-TR" i="1" dirty="0"/>
              <a:t>Türk Yurdu</a:t>
            </a:r>
            <a:r>
              <a:rPr lang="tr-TR" dirty="0"/>
              <a:t>, cilt 31, sayı 287, s. 156-159, Ankara,  2011.</a:t>
            </a:r>
          </a:p>
          <a:p>
            <a:r>
              <a:rPr lang="tr-TR" dirty="0" err="1"/>
              <a:t>Vezirova</a:t>
            </a:r>
            <a:r>
              <a:rPr lang="tr-TR" dirty="0"/>
              <a:t>, Feride, </a:t>
            </a:r>
            <a:r>
              <a:rPr lang="tr-TR" i="1" dirty="0"/>
              <a:t>C. </a:t>
            </a:r>
            <a:r>
              <a:rPr lang="tr-TR" i="1" dirty="0" err="1"/>
              <a:t>Cabbarlı</a:t>
            </a:r>
            <a:r>
              <a:rPr lang="tr-TR" i="1" dirty="0"/>
              <a:t> </a:t>
            </a:r>
            <a:r>
              <a:rPr lang="tr-TR" i="1" dirty="0" err="1"/>
              <a:t>Yaradıcılığında</a:t>
            </a:r>
            <a:r>
              <a:rPr lang="tr-TR" i="1" dirty="0"/>
              <a:t> </a:t>
            </a:r>
            <a:r>
              <a:rPr lang="tr-TR" i="1" dirty="0" err="1"/>
              <a:t>Sosializm</a:t>
            </a:r>
            <a:r>
              <a:rPr lang="tr-TR" i="1" dirty="0"/>
              <a:t> Realizmi</a:t>
            </a:r>
            <a:r>
              <a:rPr lang="tr-TR" dirty="0"/>
              <a:t>, ADÜ </a:t>
            </a:r>
            <a:r>
              <a:rPr lang="tr-TR" dirty="0" err="1"/>
              <a:t>Neşriyyatı</a:t>
            </a:r>
            <a:r>
              <a:rPr lang="tr-TR" dirty="0"/>
              <a:t>, Bakı, 1960.</a:t>
            </a:r>
          </a:p>
          <a:p>
            <a:r>
              <a:rPr lang="tr-TR" dirty="0"/>
              <a:t>Yurtsever, </a:t>
            </a:r>
            <a:r>
              <a:rPr lang="tr-TR" dirty="0" err="1"/>
              <a:t>Abdulvahap</a:t>
            </a:r>
            <a:r>
              <a:rPr lang="tr-TR" dirty="0"/>
              <a:t>, </a:t>
            </a:r>
            <a:r>
              <a:rPr lang="tr-TR" i="1" dirty="0"/>
              <a:t>Azerbaycan Dram Edebiyatı</a:t>
            </a:r>
            <a:r>
              <a:rPr lang="tr-TR" dirty="0"/>
              <a:t>, Azerbaycan Kültür Derneği Yay., </a:t>
            </a:r>
            <a:r>
              <a:rPr lang="tr-TR" dirty="0" err="1"/>
              <a:t>Bayur</a:t>
            </a:r>
            <a:r>
              <a:rPr lang="tr-TR" dirty="0"/>
              <a:t> Matbaası, Ankara, 1950.</a:t>
            </a:r>
          </a:p>
          <a:p>
            <a:endParaRPr lang="tr-TR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919536" y="836712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351584" y="1268760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Rusya’da 1917 devriminin ardından ortaya çıkan ve 1932 yılı itibariyle de resmî bir kabul gören sosyalist realizm edebî akımı çerçevesinde gelişme gösteren edebiyat, Azerbaycan’da da aynı anlayış doğrultusunda şekillenmeye başlar.</a:t>
            </a:r>
          </a:p>
        </p:txBody>
      </p:sp>
    </p:spTree>
    <p:extLst>
      <p:ext uri="{BB962C8B-B14F-4D97-AF65-F5344CB8AC3E}">
        <p14:creationId xmlns:p14="http://schemas.microsoft.com/office/powerpoint/2010/main" val="366939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1"/>
          <p:cNvSpPr>
            <a:spLocks noChangeArrowheads="1"/>
          </p:cNvSpPr>
          <p:nvPr/>
        </p:nvSpPr>
        <p:spPr bwMode="auto">
          <a:xfrm>
            <a:off x="2639616" y="1052736"/>
            <a:ext cx="7200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i="1" dirty="0">
                <a:ea typeface="Times New Roman" pitchFamily="18" charset="0"/>
                <a:cs typeface="Arial" pitchFamily="34" charset="0"/>
              </a:rPr>
              <a:t>Eski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ile </a:t>
            </a:r>
            <a:r>
              <a:rPr lang="tr-TR" sz="2800" i="1" dirty="0">
                <a:ea typeface="Times New Roman" pitchFamily="18" charset="0"/>
                <a:cs typeface="Arial" pitchFamily="34" charset="0"/>
              </a:rPr>
              <a:t>yeni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kavramları arasındaki mücadelenin çok boyutlu bir ortamda cereyan etmesi, ideolojik güdülemeye uygun bir seyir izler. </a:t>
            </a:r>
            <a:r>
              <a:rPr lang="tr-TR" sz="2800" i="1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Yeni</a:t>
            </a:r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i="1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insan</a:t>
            </a:r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projesi kapsamında evden okula, şiirden piyese, resimden müzik ve sinemaya, iş yerinden çevreye kadar insan unsurunun belirleyici olduğu her mekâna nüfuz edilmesi isteğiyle </a:t>
            </a:r>
            <a:r>
              <a:rPr lang="tr-TR" sz="2800" dirty="0" err="1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adetâ</a:t>
            </a:r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toplumsal bir metamorfoz amaçlanır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.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1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196752"/>
            <a:ext cx="72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Çarlık döneminde feodal yapılanmaya ve olumsuz geleneklere karşı kaleme alınan eserlerde mecazî anlatımlara yer verilirken, yeni rejim-yeni toplum yapısını oluşturmaya   yönelik edebî faaliyetler çerçevesinde Sovyet  dönemiyle birlikte rejimi kutsayan eserler yazılmaya başlanır. </a:t>
            </a:r>
          </a:p>
        </p:txBody>
      </p:sp>
    </p:spTree>
    <p:extLst>
      <p:ext uri="{BB962C8B-B14F-4D97-AF65-F5344CB8AC3E}">
        <p14:creationId xmlns:p14="http://schemas.microsoft.com/office/powerpoint/2010/main" val="373467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85935" y="1241722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i="1" spc="-150" dirty="0" err="1"/>
              <a:t>Hümmet</a:t>
            </a:r>
            <a:r>
              <a:rPr lang="tr-TR" sz="2800" spc="-150" dirty="0"/>
              <a:t>, </a:t>
            </a:r>
            <a:r>
              <a:rPr lang="tr-TR" sz="2800" i="1" spc="-150" dirty="0" err="1"/>
              <a:t>Kommunist</a:t>
            </a:r>
            <a:r>
              <a:rPr lang="tr-TR" sz="2800" spc="-150" dirty="0"/>
              <a:t>, </a:t>
            </a:r>
            <a:r>
              <a:rPr lang="tr-TR" sz="2800" i="1" spc="-150" dirty="0" err="1"/>
              <a:t>Fügera</a:t>
            </a:r>
            <a:r>
              <a:rPr lang="tr-TR" sz="2800" spc="-150" dirty="0"/>
              <a:t> </a:t>
            </a:r>
            <a:r>
              <a:rPr lang="tr-TR" sz="2800" i="1" spc="-150" dirty="0"/>
              <a:t>Sedası</a:t>
            </a:r>
            <a:r>
              <a:rPr lang="tr-TR" sz="2800" spc="-150" dirty="0"/>
              <a:t>, </a:t>
            </a:r>
            <a:r>
              <a:rPr lang="tr-TR" sz="2800" i="1" spc="-150" dirty="0"/>
              <a:t>Hürriyet</a:t>
            </a:r>
            <a:r>
              <a:rPr lang="tr-TR" sz="2800" spc="-150" dirty="0"/>
              <a:t>, </a:t>
            </a:r>
            <a:r>
              <a:rPr lang="tr-TR" sz="2800" i="1" spc="-150" dirty="0"/>
              <a:t>Azerbaycan</a:t>
            </a:r>
            <a:r>
              <a:rPr lang="tr-TR" sz="2800" spc="-150" dirty="0"/>
              <a:t> </a:t>
            </a:r>
            <a:r>
              <a:rPr lang="tr-TR" sz="2800" i="1" spc="-150" dirty="0" err="1"/>
              <a:t>Fügerası</a:t>
            </a:r>
            <a:r>
              <a:rPr lang="tr-TR" sz="2800" spc="-150" dirty="0"/>
              <a:t> gibi </a:t>
            </a:r>
            <a:r>
              <a:rPr lang="tr-TR" sz="2800" spc="-150" dirty="0" err="1"/>
              <a:t>bolşevik</a:t>
            </a:r>
            <a:r>
              <a:rPr lang="tr-TR" sz="2800" spc="-150" dirty="0"/>
              <a:t> gazetelerin yanında, Azerbaycan’daki idari değişimin ardından </a:t>
            </a:r>
            <a:r>
              <a:rPr lang="tr-TR" sz="2800" i="1" spc="-150" dirty="0" err="1"/>
              <a:t>Fugera</a:t>
            </a:r>
            <a:r>
              <a:rPr lang="tr-TR" sz="2800" spc="-150" dirty="0"/>
              <a:t> </a:t>
            </a:r>
            <a:r>
              <a:rPr lang="tr-TR" sz="2800" i="1" spc="-150" dirty="0" err="1"/>
              <a:t>Füyuzatı</a:t>
            </a:r>
            <a:r>
              <a:rPr lang="tr-TR" sz="2800" spc="-150" dirty="0"/>
              <a:t>, </a:t>
            </a:r>
            <a:r>
              <a:rPr lang="tr-TR" sz="2800" i="1" spc="-150" dirty="0"/>
              <a:t>Maarif ve </a:t>
            </a:r>
            <a:r>
              <a:rPr lang="tr-TR" sz="2800" i="1" spc="-150" dirty="0" err="1"/>
              <a:t>Medeniyyet</a:t>
            </a:r>
            <a:r>
              <a:rPr lang="tr-TR" sz="2800" spc="-150" dirty="0"/>
              <a:t> (1923), </a:t>
            </a:r>
            <a:r>
              <a:rPr lang="tr-TR" sz="2800" i="1" spc="-150" dirty="0" err="1"/>
              <a:t>Şerg</a:t>
            </a:r>
            <a:r>
              <a:rPr lang="tr-TR" sz="2800" spc="-150" dirty="0"/>
              <a:t> </a:t>
            </a:r>
            <a:r>
              <a:rPr lang="tr-TR" sz="2800" i="1" spc="-150" dirty="0" err="1"/>
              <a:t>Gadını</a:t>
            </a:r>
            <a:r>
              <a:rPr lang="tr-TR" sz="2800" spc="-150" dirty="0"/>
              <a:t> (1923), </a:t>
            </a:r>
            <a:r>
              <a:rPr lang="tr-TR" sz="2800" i="1" spc="-150" dirty="0"/>
              <a:t>Maarif</a:t>
            </a:r>
            <a:r>
              <a:rPr lang="tr-TR" sz="2800" spc="-150" dirty="0"/>
              <a:t> </a:t>
            </a:r>
            <a:r>
              <a:rPr lang="tr-TR" sz="2800" i="1" spc="-150" dirty="0"/>
              <a:t>İşçisi</a:t>
            </a:r>
            <a:r>
              <a:rPr lang="tr-TR" sz="2800" spc="-150" dirty="0"/>
              <a:t> gibi dergiler yayın hayatına başlar. </a:t>
            </a:r>
          </a:p>
        </p:txBody>
      </p:sp>
    </p:spTree>
    <p:extLst>
      <p:ext uri="{BB962C8B-B14F-4D97-AF65-F5344CB8AC3E}">
        <p14:creationId xmlns:p14="http://schemas.microsoft.com/office/powerpoint/2010/main" val="345801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686130" y="1157668"/>
            <a:ext cx="87170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Mirza Celil </a:t>
            </a:r>
            <a:r>
              <a:rPr lang="tr-TR" sz="2800" dirty="0" err="1"/>
              <a:t>Mehmetkuluzade</a:t>
            </a:r>
            <a:r>
              <a:rPr lang="tr-TR" sz="2800" dirty="0"/>
              <a:t>, </a:t>
            </a:r>
            <a:r>
              <a:rPr lang="tr-TR" sz="2800" dirty="0" err="1"/>
              <a:t>Abdurrahim</a:t>
            </a:r>
            <a:r>
              <a:rPr lang="tr-TR" sz="2800" dirty="0"/>
              <a:t> Bey </a:t>
            </a:r>
            <a:r>
              <a:rPr lang="tr-TR" sz="2800" dirty="0" err="1"/>
              <a:t>Hakverdiyev</a:t>
            </a:r>
            <a:r>
              <a:rPr lang="tr-TR" sz="2800" dirty="0"/>
              <a:t> (1870-1933), Eli </a:t>
            </a:r>
            <a:r>
              <a:rPr lang="tr-TR" sz="2800" dirty="0" err="1"/>
              <a:t>Nazmi</a:t>
            </a:r>
            <a:r>
              <a:rPr lang="tr-TR" sz="2800" dirty="0"/>
              <a:t> (1878/81-1946), Mehmet Sait Ordubadi (1872-1950), Süleyman </a:t>
            </a:r>
            <a:r>
              <a:rPr lang="tr-TR" sz="2800" dirty="0" err="1"/>
              <a:t>Sani</a:t>
            </a:r>
            <a:r>
              <a:rPr lang="tr-TR" sz="2800" dirty="0"/>
              <a:t> </a:t>
            </a:r>
            <a:r>
              <a:rPr lang="tr-TR" sz="2800" dirty="0" err="1"/>
              <a:t>Ahundof</a:t>
            </a:r>
            <a:r>
              <a:rPr lang="tr-TR" sz="2800" dirty="0"/>
              <a:t> (1875-1939), Yusuf Vezir Çemenzeminli (1887-1943), Cafer </a:t>
            </a:r>
            <a:r>
              <a:rPr lang="tr-TR" sz="2800" dirty="0" err="1"/>
              <a:t>Cabbarlı</a:t>
            </a:r>
            <a:r>
              <a:rPr lang="tr-TR" sz="2800" dirty="0"/>
              <a:t> (1899-1934) gibi edebiyat adamları ülkedeki yapısal değişikliğe katkıda bulunacak eserler kaleme almaya başlarlar. </a:t>
            </a:r>
          </a:p>
        </p:txBody>
      </p:sp>
    </p:spTree>
    <p:extLst>
      <p:ext uri="{BB962C8B-B14F-4D97-AF65-F5344CB8AC3E}">
        <p14:creationId xmlns:p14="http://schemas.microsoft.com/office/powerpoint/2010/main" val="322368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980729"/>
            <a:ext cx="84201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XX. yüzyılın başlarında Mirza Celil, Mirza </a:t>
            </a:r>
            <a:r>
              <a:rPr lang="tr-TR" sz="2800" dirty="0" err="1"/>
              <a:t>Elekber</a:t>
            </a:r>
            <a:r>
              <a:rPr lang="tr-TR" sz="2800" dirty="0"/>
              <a:t> </a:t>
            </a:r>
            <a:r>
              <a:rPr lang="tr-TR" sz="2800" dirty="0" err="1"/>
              <a:t>Sabir</a:t>
            </a:r>
            <a:r>
              <a:rPr lang="tr-TR" sz="2800" dirty="0"/>
              <a:t>, </a:t>
            </a:r>
            <a:r>
              <a:rPr lang="tr-TR" sz="2800" dirty="0" err="1"/>
              <a:t>Hakverdiyev</a:t>
            </a:r>
            <a:r>
              <a:rPr lang="tr-TR" sz="2800" dirty="0"/>
              <a:t>, Süleyman </a:t>
            </a:r>
            <a:r>
              <a:rPr lang="tr-TR" sz="2800" dirty="0" err="1"/>
              <a:t>Sani</a:t>
            </a:r>
            <a:r>
              <a:rPr lang="tr-TR" sz="2800" dirty="0"/>
              <a:t> </a:t>
            </a:r>
            <a:r>
              <a:rPr lang="tr-TR" sz="2800" dirty="0" err="1"/>
              <a:t>Ahundof</a:t>
            </a:r>
            <a:r>
              <a:rPr lang="tr-TR" sz="2800" dirty="0"/>
              <a:t>, </a:t>
            </a:r>
            <a:r>
              <a:rPr lang="tr-TR" sz="2800" dirty="0" err="1"/>
              <a:t>Seyid</a:t>
            </a:r>
            <a:r>
              <a:rPr lang="tr-TR" sz="2800" dirty="0"/>
              <a:t> Hüseyin (1887-1937), Y. V. Çemenzeminli gibi yazar ve şairler aracılığıyla eleştirel realizmin önemli oranda mesafe kaydetmiş olması, ideolojik realizm anlayışının gelişmesi için uygun zemini hazırlar </a:t>
            </a:r>
          </a:p>
        </p:txBody>
      </p:sp>
    </p:spTree>
    <p:extLst>
      <p:ext uri="{BB962C8B-B14F-4D97-AF65-F5344CB8AC3E}">
        <p14:creationId xmlns:p14="http://schemas.microsoft.com/office/powerpoint/2010/main" val="19993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1"/>
          <p:cNvSpPr>
            <a:spLocks noChangeArrowheads="1"/>
          </p:cNvSpPr>
          <p:nvPr/>
        </p:nvSpPr>
        <p:spPr bwMode="auto">
          <a:xfrm>
            <a:off x="2495600" y="1668869"/>
            <a:ext cx="727280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1920’li yılların ortalarından itibaren Azerbaycan Sovyet Edebiyatı hızla gelişmeye başlar, daha çok köy hayatı ve sorunlarına yönelik şiirler, piyesler, hikâyeler,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poemalar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ve romanlar kaleme alınır.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76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1143</Words>
  <Application>Microsoft Office PowerPoint</Application>
  <PresentationFormat>Geniş ekran</PresentationFormat>
  <Paragraphs>43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 3</vt:lpstr>
      <vt:lpstr>Duman</vt:lpstr>
      <vt:lpstr>TL3030  ÇAĞDAŞ AZERBAYCAN EDEBİYATI                                           Prof. Dr. Erdoğan Uygur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</dc:title>
  <dc:creator>kısmi zamanlı</dc:creator>
  <cp:lastModifiedBy>Erasmus</cp:lastModifiedBy>
  <cp:revision>5</cp:revision>
  <dcterms:created xsi:type="dcterms:W3CDTF">2018-03-05T11:02:37Z</dcterms:created>
  <dcterms:modified xsi:type="dcterms:W3CDTF">2018-03-07T13:12:36Z</dcterms:modified>
</cp:coreProperties>
</file>