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0" r:id="rId3"/>
    <p:sldId id="261" r:id="rId4"/>
    <p:sldId id="267" r:id="rId5"/>
    <p:sldId id="262" r:id="rId6"/>
    <p:sldId id="268" r:id="rId7"/>
    <p:sldId id="271" r:id="rId8"/>
    <p:sldId id="263" r:id="rId9"/>
    <p:sldId id="272" r:id="rId10"/>
    <p:sldId id="270" r:id="rId11"/>
    <p:sldId id="264" r:id="rId12"/>
    <p:sldId id="265" r:id="rId13"/>
    <p:sldId id="266" r:id="rId14"/>
    <p:sldId id="25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6" autoAdjust="0"/>
    <p:restoredTop sz="94660"/>
  </p:normalViewPr>
  <p:slideViewPr>
    <p:cSldViewPr snapToGrid="0">
      <p:cViewPr varScale="1">
        <p:scale>
          <a:sx n="91" d="100"/>
          <a:sy n="91" d="100"/>
        </p:scale>
        <p:origin x="-552"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FC7E8E-CC37-4A5E-A182-B8250EFBB19C}" type="datetimeFigureOut">
              <a:rPr lang="tr-TR" smtClean="0"/>
              <a:pPr/>
              <a:t>28.12.2020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08CE90-367F-459B-AB35-675CE2323767}" type="slidenum">
              <a:rPr lang="tr-TR" smtClean="0"/>
              <a:pPr/>
              <a:t>‹#›</a:t>
            </a:fld>
            <a:endParaRPr lang="tr-TR"/>
          </a:p>
        </p:txBody>
      </p:sp>
    </p:spTree>
    <p:extLst>
      <p:ext uri="{BB962C8B-B14F-4D97-AF65-F5344CB8AC3E}">
        <p14:creationId xmlns:p14="http://schemas.microsoft.com/office/powerpoint/2010/main" xmlns="" val="3805706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AFABDA6-BF37-4ABA-AC18-0AE3D8FE834D}" type="slidenum">
              <a:rPr lang="tr-TR" smtClean="0"/>
              <a:pPr/>
              <a:t>7</a:t>
            </a:fld>
            <a:endParaRPr lang="tr-TR"/>
          </a:p>
        </p:txBody>
      </p:sp>
    </p:spTree>
    <p:extLst>
      <p:ext uri="{BB962C8B-B14F-4D97-AF65-F5344CB8AC3E}">
        <p14:creationId xmlns:p14="http://schemas.microsoft.com/office/powerpoint/2010/main" xmlns="" val="38517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170699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414678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336616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1149974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2185244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167311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1014555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175263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1420286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3886179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6CE69B7-C0C9-4E6C-B6BD-16129B7E74BE}"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1207267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CE69B7-C0C9-4E6C-B6BD-16129B7E74BE}" type="datetimeFigureOut">
              <a:rPr lang="tr-TR" smtClean="0"/>
              <a:pPr/>
              <a:t>28.12.2020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75AB61-AA4D-4CB8-B031-CD4149AD6857}" type="slidenum">
              <a:rPr lang="tr-TR" smtClean="0"/>
              <a:pPr/>
              <a:t>‹#›</a:t>
            </a:fld>
            <a:endParaRPr lang="tr-TR"/>
          </a:p>
        </p:txBody>
      </p:sp>
    </p:spTree>
    <p:extLst>
      <p:ext uri="{BB962C8B-B14F-4D97-AF65-F5344CB8AC3E}">
        <p14:creationId xmlns:p14="http://schemas.microsoft.com/office/powerpoint/2010/main" xmlns="" val="107778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afad.gov.tr/afet-ve-acil-durum-danisma-kurulu" TargetMode="External"/><Relationship Id="rId2" Type="http://schemas.openxmlformats.org/officeDocument/2006/relationships/hyperlink" Target="https://www.afad.gov.tr/afad-hakkinda" TargetMode="External"/><Relationship Id="rId1" Type="http://schemas.openxmlformats.org/officeDocument/2006/relationships/slideLayout" Target="../slideLayouts/slideLayout2.xml"/><Relationship Id="rId4" Type="http://schemas.openxmlformats.org/officeDocument/2006/relationships/hyperlink" Target="https://www.afad.gov.tr/tusa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SHB335 Afetlerde </a:t>
            </a:r>
            <a:r>
              <a:rPr lang="tr-TR" b="1" dirty="0" err="1" smtClean="0"/>
              <a:t>Psikososyal</a:t>
            </a:r>
            <a:r>
              <a:rPr lang="tr-TR" b="1" smtClean="0"/>
              <a:t> Destek Hizmetleri</a:t>
            </a:r>
            <a:r>
              <a:rPr lang="tr-TR" dirty="0" smtClean="0"/>
              <a:t/>
            </a:r>
            <a:br>
              <a:rPr lang="tr-TR" dirty="0" smtClean="0"/>
            </a:br>
            <a:r>
              <a:rPr lang="tr-TR" dirty="0" smtClean="0"/>
              <a:t>AFAD</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Melahat DEMİRBİLEK</a:t>
            </a:r>
          </a:p>
          <a:p>
            <a:r>
              <a:rPr lang="tr-TR" dirty="0" smtClean="0"/>
              <a:t>Ankara Üniversitesi </a:t>
            </a:r>
          </a:p>
          <a:p>
            <a:r>
              <a:rPr lang="tr-TR" dirty="0" smtClean="0"/>
              <a:t>Sağlık Bilimleri Fakültesi</a:t>
            </a:r>
          </a:p>
          <a:p>
            <a:r>
              <a:rPr lang="tr-TR" dirty="0" smtClean="0"/>
              <a:t>Sosyal Hizmet Bölümü</a:t>
            </a:r>
          </a:p>
          <a:p>
            <a:endParaRPr lang="tr-TR" dirty="0"/>
          </a:p>
        </p:txBody>
      </p:sp>
    </p:spTree>
    <p:extLst>
      <p:ext uri="{BB962C8B-B14F-4D97-AF65-F5344CB8AC3E}">
        <p14:creationId xmlns:p14="http://schemas.microsoft.com/office/powerpoint/2010/main" xmlns="" val="1941304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r>
              <a:rPr lang="tr-TR" dirty="0" smtClean="0"/>
              <a:t>Bu çerçevede</a:t>
            </a:r>
            <a:r>
              <a:rPr lang="tr-TR" dirty="0"/>
              <a:t>; ülkemizde yeni bir afet yönetim modeli uygulamaya konulmuş olup, getirilen bu model ile öncelik ‘‘</a:t>
            </a:r>
            <a:r>
              <a:rPr lang="tr-TR" b="1" dirty="0"/>
              <a:t>Kriz Yönetimi</a:t>
            </a:r>
            <a:r>
              <a:rPr lang="tr-TR" dirty="0"/>
              <a:t>’’</a:t>
            </a:r>
            <a:r>
              <a:rPr lang="tr-TR" dirty="0" err="1"/>
              <a:t>nden</a:t>
            </a:r>
            <a:r>
              <a:rPr lang="tr-TR" dirty="0"/>
              <a:t> ‘‘</a:t>
            </a:r>
            <a:r>
              <a:rPr lang="tr-TR" b="1" dirty="0"/>
              <a:t>Risk </a:t>
            </a:r>
            <a:r>
              <a:rPr lang="tr-TR" b="1" dirty="0" err="1"/>
              <a:t>Yönetimi</a:t>
            </a:r>
            <a:r>
              <a:rPr lang="tr-TR" dirty="0" err="1"/>
              <a:t>’’ne</a:t>
            </a:r>
            <a:r>
              <a:rPr lang="tr-TR" dirty="0"/>
              <a:t> verilmiştir.</a:t>
            </a:r>
          </a:p>
        </p:txBody>
      </p:sp>
    </p:spTree>
    <p:extLst>
      <p:ext uri="{BB962C8B-B14F-4D97-AF65-F5344CB8AC3E}">
        <p14:creationId xmlns:p14="http://schemas.microsoft.com/office/powerpoint/2010/main" xmlns="" val="54905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Afet ve Acil Durum Danışma Kurulu</a:t>
            </a:r>
            <a:br>
              <a:rPr lang="tr-TR" b="1" dirty="0"/>
            </a:br>
            <a:r>
              <a:rPr lang="tr-TR" b="1" dirty="0"/>
              <a:t/>
            </a:r>
            <a:br>
              <a:rPr lang="tr-TR" b="1" dirty="0"/>
            </a:br>
            <a:endParaRPr lang="tr-TR" dirty="0"/>
          </a:p>
        </p:txBody>
      </p:sp>
      <p:sp>
        <p:nvSpPr>
          <p:cNvPr id="3" name="İçerik Yer Tutucusu 2"/>
          <p:cNvSpPr>
            <a:spLocks noGrp="1"/>
          </p:cNvSpPr>
          <p:nvPr>
            <p:ph idx="1"/>
          </p:nvPr>
        </p:nvSpPr>
        <p:spPr/>
        <p:txBody>
          <a:bodyPr>
            <a:normAutofit fontScale="92500" lnSpcReduction="10000"/>
          </a:bodyPr>
          <a:lstStyle/>
          <a:p>
            <a:r>
              <a:rPr lang="tr-TR" dirty="0"/>
              <a:t>(1) Afet ve acil durumlardan korunmak, afet ve acil durum risklerini azaltmak, afet ve acil durum sonrası yapılacak faaliyetler hakkında öneriler sunmak, politikaları ve öncelikleri belirlemek amacıyla Başkan veya belirleyeceği Başkan Yardımcısının başkanlığında, Dışişleri Bakanlığı, İçişleri Bakanlığı, Boğaziçi Üniversitesi Kandilli Rasathanesi ve Deprem Araştırma Enstitüsü, Maden Tetkik ve Arama Genel Müdürlüğü, Türkiye Bilimsel ve Teknolojik Araştırma Kurumu, Türkiye Kızılay Derneğinden daire başkanı düzeyindeki birer temsilci ile afet ve acil durumlar konusunda çalışmaları bulunan ve Yükseköğretim Kurulu tarafından bildirilecek en az on üniversite öğretim üyesi </a:t>
            </a:r>
            <a:r>
              <a:rPr lang="tr-TR" dirty="0" smtClean="0"/>
              <a:t>arasından Başkan </a:t>
            </a:r>
            <a:r>
              <a:rPr lang="tr-TR" dirty="0"/>
              <a:t>tarafından belirlenecek beş üye ile akredite edilmiş ilgili sivil toplum kuruluşlarından Başkan tarafından belirlenecek üç üyeden oluşan Afet ve Acil Durum Danışma Kurulu kurulmuştur.</a:t>
            </a:r>
          </a:p>
          <a:p>
            <a:endParaRPr lang="tr-TR" dirty="0"/>
          </a:p>
        </p:txBody>
      </p:sp>
    </p:spTree>
    <p:extLst>
      <p:ext uri="{BB962C8B-B14F-4D97-AF65-F5344CB8AC3E}">
        <p14:creationId xmlns:p14="http://schemas.microsoft.com/office/powerpoint/2010/main" xmlns="" val="972564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
            </a:r>
            <a:br>
              <a:rPr lang="tr-TR" dirty="0" smtClean="0"/>
            </a:br>
            <a:r>
              <a:rPr lang="tr-TR" dirty="0" smtClean="0"/>
              <a:t>(2) Kurul, yılda en az iki kez toplanır. Ayrıca ihtiyaç halinde Kurul, Başkanın çağrısı üzerine olağanüstü toplanabilir.</a:t>
            </a:r>
          </a:p>
          <a:p>
            <a:r>
              <a:rPr lang="tr-TR" dirty="0" smtClean="0"/>
              <a:t>Kurulun sekretaryasını Başkanlık yürütür.</a:t>
            </a:r>
          </a:p>
          <a:p>
            <a:endParaRPr lang="tr-TR" dirty="0"/>
          </a:p>
        </p:txBody>
      </p:sp>
    </p:spTree>
    <p:extLst>
      <p:ext uri="{BB962C8B-B14F-4D97-AF65-F5344CB8AC3E}">
        <p14:creationId xmlns:p14="http://schemas.microsoft.com/office/powerpoint/2010/main" xmlns="" val="2877753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TUSAK</a:t>
            </a:r>
            <a:endParaRPr lang="tr-TR" dirty="0"/>
          </a:p>
        </p:txBody>
      </p:sp>
      <p:sp>
        <p:nvSpPr>
          <p:cNvPr id="3" name="İçerik Yer Tutucusu 2"/>
          <p:cNvSpPr>
            <a:spLocks noGrp="1"/>
          </p:cNvSpPr>
          <p:nvPr>
            <p:ph idx="1"/>
          </p:nvPr>
        </p:nvSpPr>
        <p:spPr/>
        <p:txBody>
          <a:bodyPr/>
          <a:lstStyle/>
          <a:p>
            <a:r>
              <a:rPr lang="tr-TR" dirty="0"/>
              <a:t>TUSAK, Türkiye Ulusal Sismoloji ve </a:t>
            </a:r>
            <a:r>
              <a:rPr lang="tr-TR" dirty="0" err="1"/>
              <a:t>Arziçi</a:t>
            </a:r>
            <a:r>
              <a:rPr lang="tr-TR" dirty="0"/>
              <a:t> Fiziği Komisyonu’nun kısaltılmış ismi olup Türkiye Ulusal Jeodezi ve Jeofizik Birliği (TUJJB)’</a:t>
            </a:r>
            <a:r>
              <a:rPr lang="tr-TR" dirty="0" err="1"/>
              <a:t>nin</a:t>
            </a:r>
            <a:r>
              <a:rPr lang="tr-TR" dirty="0"/>
              <a:t> bir alt komisyonudur.</a:t>
            </a:r>
          </a:p>
          <a:p>
            <a:r>
              <a:rPr lang="tr-TR" dirty="0"/>
              <a:t>1968 yılında Uluslararası Jeodezi ve Jeofizik Birliğine (IUGG) paralel olarak kurulan Türkiye Ulusal Jeodezi ve Jeofizik Birliği’ne bağlı 7 alt komisyondan biri olan TUSAK, Türkiye’deki sismoloji ve </a:t>
            </a:r>
            <a:r>
              <a:rPr lang="tr-TR" dirty="0" err="1"/>
              <a:t>arziçi</a:t>
            </a:r>
            <a:r>
              <a:rPr lang="tr-TR" dirty="0"/>
              <a:t> fiziği konularıyla ilgili resmi, özel kurum ve kişiler ile işbirliği ve koordinasyonun sağlanmasını, araştırma ve uygulama çalışmalarının geliştirilmesini ve Türkiye’nin üye olduğu uluslararası kuruluşlarda temsil edilmesini amaçlamaktadır.</a:t>
            </a:r>
          </a:p>
          <a:p>
            <a:endParaRPr lang="tr-TR" dirty="0"/>
          </a:p>
        </p:txBody>
      </p:sp>
    </p:spTree>
    <p:extLst>
      <p:ext uri="{BB962C8B-B14F-4D97-AF65-F5344CB8AC3E}">
        <p14:creationId xmlns:p14="http://schemas.microsoft.com/office/powerpoint/2010/main" xmlns="" val="3654316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pPr marL="0" indent="0">
              <a:buNone/>
            </a:pPr>
            <a:r>
              <a:rPr lang="tr-TR" dirty="0">
                <a:hlinkClick r:id="rId2"/>
              </a:rPr>
              <a:t>https://</a:t>
            </a:r>
            <a:r>
              <a:rPr lang="tr-TR" dirty="0" smtClean="0">
                <a:hlinkClick r:id="rId2"/>
              </a:rPr>
              <a:t>www.afad.gov.tr/afad-hakkinda</a:t>
            </a:r>
            <a:r>
              <a:rPr lang="tr-TR" dirty="0" smtClean="0"/>
              <a:t> (Erişim: 05.12.2019).</a:t>
            </a:r>
          </a:p>
          <a:p>
            <a:pPr marL="0" indent="0">
              <a:buNone/>
            </a:pPr>
            <a:r>
              <a:rPr lang="tr-TR" dirty="0">
                <a:hlinkClick r:id="rId3"/>
              </a:rPr>
              <a:t>https://</a:t>
            </a:r>
            <a:r>
              <a:rPr lang="tr-TR" dirty="0" smtClean="0">
                <a:hlinkClick r:id="rId3"/>
              </a:rPr>
              <a:t>www.afad.gov.tr/afet-ve-acil-durum-danisma-kurulu</a:t>
            </a:r>
            <a:r>
              <a:rPr lang="tr-TR" dirty="0" smtClean="0"/>
              <a:t> </a:t>
            </a:r>
            <a:r>
              <a:rPr lang="tr-TR" dirty="0"/>
              <a:t>(Erişim: </a:t>
            </a:r>
            <a:r>
              <a:rPr lang="tr-TR"/>
              <a:t>05.12.2019</a:t>
            </a:r>
            <a:r>
              <a:rPr lang="tr-TR" smtClean="0"/>
              <a:t>).</a:t>
            </a:r>
            <a:endParaRPr lang="tr-TR" dirty="0" smtClean="0"/>
          </a:p>
          <a:p>
            <a:pPr marL="0" indent="0">
              <a:buNone/>
            </a:pPr>
            <a:r>
              <a:rPr lang="tr-TR" dirty="0">
                <a:hlinkClick r:id="rId4"/>
              </a:rPr>
              <a:t>https://</a:t>
            </a:r>
            <a:r>
              <a:rPr lang="tr-TR" dirty="0" smtClean="0">
                <a:hlinkClick r:id="rId4"/>
              </a:rPr>
              <a:t>www.afad.gov.tr/tusak</a:t>
            </a:r>
            <a:r>
              <a:rPr lang="tr-TR" dirty="0"/>
              <a:t>(Erişim: 05.12.2019).</a:t>
            </a:r>
          </a:p>
          <a:p>
            <a:pPr marL="0" indent="0">
              <a:buNone/>
            </a:pPr>
            <a:endParaRPr lang="tr-TR" dirty="0"/>
          </a:p>
        </p:txBody>
      </p:sp>
    </p:spTree>
    <p:extLst>
      <p:ext uri="{BB962C8B-B14F-4D97-AF65-F5344CB8AC3E}">
        <p14:creationId xmlns:p14="http://schemas.microsoft.com/office/powerpoint/2010/main" xmlns="" val="3320827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Ülkemizde doğal afetlere ilişkin politikalar ilk olarak 1939 Erzincan Depremi sonrası geliştirilmeye başlanmış; 1959 yılında çıkarılan 7269 sayılı “Umumi Hayata Müessir Afetler Dolayısıyla Alınacak Tedbirlerle Yapılacak Yardımlara Dair Kanun” ile konuyla ilgili yasal boşluk giderilmeye çalışılmıştır. Afetlerle ilgili yasal düzenlemeler 1988 yılında devletin tüm imkanlarının afet bölgesine en hızlı şekilde ulaşmasını ve afetzede vatandaşlara en etkin ilk müdahalenin yapılmasını sağlamak amacıyla çıkarılan “Afetlere İlişkin Acil Yardım Teşkilatı ve Planlama Esaslarına Dair Yönetmelik” ile devam etmiştir.</a:t>
            </a:r>
          </a:p>
        </p:txBody>
      </p:sp>
    </p:spTree>
    <p:extLst>
      <p:ext uri="{BB962C8B-B14F-4D97-AF65-F5344CB8AC3E}">
        <p14:creationId xmlns:p14="http://schemas.microsoft.com/office/powerpoint/2010/main" xmlns="" val="1944950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Türkiye’de </a:t>
            </a:r>
            <a:r>
              <a:rPr lang="tr-TR" dirty="0"/>
              <a:t>afet yönetimi ve koordinasyonu alanında dönüm noktası ise 17 Ağustos 1999 Marmara Depremi’dir.</a:t>
            </a:r>
          </a:p>
          <a:p>
            <a:r>
              <a:rPr lang="tr-TR" dirty="0"/>
              <a:t>Büyük can kaybına ve geniş çaplı hasara neden olan bu deprem, ülkemizde afet yönetimi konusunun tekrar gözden geçirilme zorunluluğunu acı bir şekilde ortaya koymuştur.</a:t>
            </a:r>
            <a:br>
              <a:rPr lang="tr-TR" dirty="0"/>
            </a:br>
            <a:r>
              <a:rPr lang="tr-TR" dirty="0"/>
              <a:t/>
            </a:r>
            <a:br>
              <a:rPr lang="tr-TR" dirty="0"/>
            </a:br>
            <a:endParaRPr lang="tr-TR" dirty="0"/>
          </a:p>
        </p:txBody>
      </p:sp>
    </p:spTree>
    <p:extLst>
      <p:ext uri="{BB962C8B-B14F-4D97-AF65-F5344CB8AC3E}">
        <p14:creationId xmlns:p14="http://schemas.microsoft.com/office/powerpoint/2010/main" xmlns="" val="1921369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Eşgüdüm sağlanması gereken kurumların afetlerle ilgili yetki ve sorumluluklarının yeniden tanımlanması ihtiyacı afet ve acil durumlarda yetki ve koordinasyonun tek bir elde toplanmasını zaruri kılmıştır.</a:t>
            </a:r>
          </a:p>
          <a:p>
            <a:endParaRPr lang="tr-TR" dirty="0"/>
          </a:p>
        </p:txBody>
      </p:sp>
    </p:spTree>
    <p:extLst>
      <p:ext uri="{BB962C8B-B14F-4D97-AF65-F5344CB8AC3E}">
        <p14:creationId xmlns:p14="http://schemas.microsoft.com/office/powerpoint/2010/main" xmlns="" val="423288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doğrultuda afetlerle ilgili olarak görev yapan İçişleri Bakanlığı’na bağlı Sivil Savunma Genel Müdürlüğü, Bayındırlık ve İskan Bakanlığı’na bağlı Afet İşleri Genel Müdürlüğü ve Başbakanlık’a bağlı Türkiye Acil Durum Yönetimi Genel Müdürlüğü kapatılarak 2009 yılında çıkarılan 5902 sayılı yasa ile Başbakanlık’a bağlı Afet ve Acil Durum Yönetimi Başkanlığı kurularak yetki ve sorumluluklar tek bir çatı altında toplanmıştır. </a:t>
            </a:r>
          </a:p>
        </p:txBody>
      </p:sp>
    </p:spTree>
    <p:extLst>
      <p:ext uri="{BB962C8B-B14F-4D97-AF65-F5344CB8AC3E}">
        <p14:creationId xmlns:p14="http://schemas.microsoft.com/office/powerpoint/2010/main" xmlns="" val="966582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Cumhurbaşkanlığı Hükümet Sistemi ile ilgili yapılan düzenlemeler kapsamında, 15 Temmuz 2018 tarihinde yayınlanan 4 </a:t>
            </a:r>
            <a:r>
              <a:rPr lang="tr-TR" dirty="0" err="1" smtClean="0"/>
              <a:t>Nolu</a:t>
            </a:r>
            <a:r>
              <a:rPr lang="tr-TR" dirty="0" smtClean="0"/>
              <a:t> Cumhurbaşkanlığı Kararnamesi ile Afet ve Acil Durum Yönetimi Başkanlığı İçişleri Bakanlığına bağlanmıştır.</a:t>
            </a:r>
          </a:p>
          <a:p>
            <a:endParaRPr lang="tr-TR" dirty="0"/>
          </a:p>
        </p:txBody>
      </p:sp>
    </p:spTree>
    <p:extLst>
      <p:ext uri="{BB962C8B-B14F-4D97-AF65-F5344CB8AC3E}">
        <p14:creationId xmlns:p14="http://schemas.microsoft.com/office/powerpoint/2010/main" xmlns="" val="4204726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Resim" descr="6.png"/>
          <p:cNvPicPr>
            <a:picLocks noChangeAspect="1"/>
          </p:cNvPicPr>
          <p:nvPr/>
        </p:nvPicPr>
        <p:blipFill>
          <a:blip r:embed="rId3" cstate="print"/>
          <a:stretch>
            <a:fillRect/>
          </a:stretch>
        </p:blipFill>
        <p:spPr>
          <a:xfrm>
            <a:off x="1524000" y="285729"/>
            <a:ext cx="8863602" cy="719329"/>
          </a:xfrm>
          <a:prstGeom prst="rect">
            <a:avLst/>
          </a:prstGeom>
        </p:spPr>
      </p:pic>
      <p:sp>
        <p:nvSpPr>
          <p:cNvPr id="9" name="1 Başlık"/>
          <p:cNvSpPr txBox="1">
            <a:spLocks/>
          </p:cNvSpPr>
          <p:nvPr/>
        </p:nvSpPr>
        <p:spPr>
          <a:xfrm>
            <a:off x="1738282" y="285728"/>
            <a:ext cx="8243918" cy="714380"/>
          </a:xfrm>
          <a:prstGeom prst="rect">
            <a:avLst/>
          </a:prstGeom>
          <a:noFill/>
          <a:ln>
            <a:no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a:solidFill>
                  <a:schemeClr val="bg1"/>
                </a:solidFill>
              </a:rPr>
              <a:t>Afet ve Acil Durum Yönetimi Başkanlığı</a:t>
            </a:r>
            <a:endParaRPr lang="en-US" sz="2800" b="1" spc="-150" dirty="0">
              <a:solidFill>
                <a:schemeClr val="bg1"/>
              </a:solidFill>
              <a:effectLst>
                <a:outerShdw blurRad="38100" dist="38100" dir="2700000" algn="tl">
                  <a:srgbClr val="000000">
                    <a:alpha val="43137"/>
                  </a:srgbClr>
                </a:outerShdw>
              </a:effectLst>
              <a:latin typeface="Arial Black" pitchFamily="34" charset="0"/>
            </a:endParaRPr>
          </a:p>
        </p:txBody>
      </p:sp>
      <p:sp>
        <p:nvSpPr>
          <p:cNvPr id="68" name="Line 57"/>
          <p:cNvSpPr>
            <a:spLocks noChangeShapeType="1"/>
          </p:cNvSpPr>
          <p:nvPr/>
        </p:nvSpPr>
        <p:spPr bwMode="auto">
          <a:xfrm flipH="1">
            <a:off x="7968208" y="3924001"/>
            <a:ext cx="0" cy="198355"/>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grpSp>
        <p:nvGrpSpPr>
          <p:cNvPr id="2" name="Grup 1"/>
          <p:cNvGrpSpPr/>
          <p:nvPr/>
        </p:nvGrpSpPr>
        <p:grpSpPr>
          <a:xfrm>
            <a:off x="1295400" y="1127760"/>
            <a:ext cx="10393680" cy="5501640"/>
            <a:chOff x="1663484" y="1402400"/>
            <a:chExt cx="8922534" cy="3951562"/>
          </a:xfrm>
        </p:grpSpPr>
        <p:sp>
          <p:nvSpPr>
            <p:cNvPr id="73" name="Line 44"/>
            <p:cNvSpPr>
              <a:spLocks noChangeShapeType="1"/>
            </p:cNvSpPr>
            <p:nvPr/>
          </p:nvSpPr>
          <p:spPr bwMode="auto">
            <a:xfrm flipH="1">
              <a:off x="6176052" y="1979284"/>
              <a:ext cx="9163" cy="2187544"/>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sp>
          <p:nvSpPr>
            <p:cNvPr id="75" name="_s57520"/>
            <p:cNvSpPr>
              <a:spLocks noChangeArrowheads="1"/>
            </p:cNvSpPr>
            <p:nvPr/>
          </p:nvSpPr>
          <p:spPr bwMode="auto">
            <a:xfrm>
              <a:off x="5032062" y="2523324"/>
              <a:ext cx="2468549" cy="456604"/>
            </a:xfrm>
            <a:prstGeom prst="roundRect">
              <a:avLst>
                <a:gd name="adj" fmla="val 16667"/>
              </a:avLst>
            </a:prstGeom>
            <a:solidFill>
              <a:srgbClr val="00B050"/>
            </a:solidFill>
            <a:ln>
              <a:headEnd/>
              <a:tailEnd/>
            </a:ln>
          </p:spPr>
          <p:style>
            <a:lnRef idx="3">
              <a:schemeClr val="lt1"/>
            </a:lnRef>
            <a:fillRef idx="1">
              <a:schemeClr val="accent3"/>
            </a:fillRef>
            <a:effectRef idx="1">
              <a:schemeClr val="accent3"/>
            </a:effectRef>
            <a:fontRef idx="minor">
              <a:schemeClr val="lt1"/>
            </a:fontRef>
          </p:style>
          <p:txBody>
            <a:bodyPr lIns="0" tIns="0" rIns="0" bIns="0" anchor="ctr"/>
            <a:lstStyle/>
            <a:p>
              <a:pPr algn="ctr"/>
              <a:endParaRPr lang="tr-TR" sz="1400" b="1" dirty="0">
                <a:solidFill>
                  <a:schemeClr val="bg1"/>
                </a:solidFill>
                <a:cs typeface="Tahoma" pitchFamily="34" charset="0"/>
              </a:endParaRPr>
            </a:p>
          </p:txBody>
        </p:sp>
        <p:sp>
          <p:nvSpPr>
            <p:cNvPr id="28" name="_s57509"/>
            <p:cNvSpPr>
              <a:spLocks noChangeArrowheads="1"/>
            </p:cNvSpPr>
            <p:nvPr/>
          </p:nvSpPr>
          <p:spPr bwMode="auto">
            <a:xfrm>
              <a:off x="5213107" y="1402400"/>
              <a:ext cx="1944216" cy="550336"/>
            </a:xfrm>
            <a:prstGeom prst="roundRect">
              <a:avLst>
                <a:gd name="adj" fmla="val 16667"/>
              </a:avLst>
            </a:prstGeom>
            <a:solidFill>
              <a:schemeClr val="accent6">
                <a:lumMod val="75000"/>
              </a:schemeClr>
            </a:solidFill>
            <a:ln>
              <a:headEnd/>
              <a:tailEnd/>
            </a:ln>
          </p:spPr>
          <p:style>
            <a:lnRef idx="3">
              <a:schemeClr val="lt1"/>
            </a:lnRef>
            <a:fillRef idx="1">
              <a:schemeClr val="accent6"/>
            </a:fillRef>
            <a:effectRef idx="1">
              <a:schemeClr val="accent6"/>
            </a:effectRef>
            <a:fontRef idx="minor">
              <a:schemeClr val="lt1"/>
            </a:fontRef>
          </p:style>
          <p:txBody>
            <a:bodyPr lIns="45720" tIns="32004" rIns="45720" bIns="32004" anchor="ctr"/>
            <a:lstStyle/>
            <a:p>
              <a:pPr algn="ctr"/>
              <a:r>
                <a:rPr lang="tr-TR" b="1" dirty="0">
                  <a:solidFill>
                    <a:srgbClr val="FFFFFF"/>
                  </a:solidFill>
                  <a:cs typeface="Tahoma" pitchFamily="34" charset="0"/>
                </a:rPr>
                <a:t>Başkan</a:t>
              </a:r>
            </a:p>
          </p:txBody>
        </p:sp>
        <p:sp>
          <p:nvSpPr>
            <p:cNvPr id="59" name="Line 40"/>
            <p:cNvSpPr>
              <a:spLocks noChangeShapeType="1"/>
            </p:cNvSpPr>
            <p:nvPr/>
          </p:nvSpPr>
          <p:spPr bwMode="auto">
            <a:xfrm>
              <a:off x="6176053" y="2117099"/>
              <a:ext cx="1629953" cy="2801"/>
            </a:xfrm>
            <a:prstGeom prst="line">
              <a:avLst/>
            </a:prstGeom>
            <a:ln>
              <a:solidFill>
                <a:schemeClr val="tx2">
                  <a:lumMod val="50000"/>
                </a:schemeClr>
              </a:solidFill>
              <a:headEnd/>
              <a:tailEnd/>
            </a:ln>
            <a:extLst/>
          </p:spPr>
          <p:style>
            <a:lnRef idx="3">
              <a:schemeClr val="accent1"/>
            </a:lnRef>
            <a:fillRef idx="0">
              <a:schemeClr val="accent1"/>
            </a:fillRef>
            <a:effectRef idx="2">
              <a:schemeClr val="accent1"/>
            </a:effectRef>
            <a:fontRef idx="minor">
              <a:schemeClr val="tx1"/>
            </a:fontRef>
          </p:style>
          <p:txBody>
            <a:bodyPr/>
            <a:lstStyle/>
            <a:p>
              <a:pPr algn="ctr"/>
              <a:endParaRPr lang="en-US" sz="1400" dirty="0"/>
            </a:p>
          </p:txBody>
        </p:sp>
        <p:sp>
          <p:nvSpPr>
            <p:cNvPr id="60" name="Line 44"/>
            <p:cNvSpPr>
              <a:spLocks noChangeShapeType="1"/>
            </p:cNvSpPr>
            <p:nvPr/>
          </p:nvSpPr>
          <p:spPr bwMode="auto">
            <a:xfrm flipV="1">
              <a:off x="2476367" y="3949728"/>
              <a:ext cx="7239266" cy="2441"/>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sp>
          <p:nvSpPr>
            <p:cNvPr id="61" name="_s57520"/>
            <p:cNvSpPr>
              <a:spLocks noChangeArrowheads="1"/>
            </p:cNvSpPr>
            <p:nvPr/>
          </p:nvSpPr>
          <p:spPr bwMode="auto">
            <a:xfrm>
              <a:off x="5002453" y="2343325"/>
              <a:ext cx="2468549" cy="456604"/>
            </a:xfrm>
            <a:prstGeom prst="roundRect">
              <a:avLst>
                <a:gd name="adj" fmla="val 16667"/>
              </a:avLst>
            </a:prstGeom>
            <a:solidFill>
              <a:srgbClr val="00B050"/>
            </a:solidFill>
            <a:ln>
              <a:headEnd/>
              <a:tailEnd/>
            </a:ln>
          </p:spPr>
          <p:style>
            <a:lnRef idx="3">
              <a:schemeClr val="lt1"/>
            </a:lnRef>
            <a:fillRef idx="1">
              <a:schemeClr val="accent3"/>
            </a:fillRef>
            <a:effectRef idx="1">
              <a:schemeClr val="accent3"/>
            </a:effectRef>
            <a:fontRef idx="minor">
              <a:schemeClr val="lt1"/>
            </a:fontRef>
          </p:style>
          <p:txBody>
            <a:bodyPr lIns="0" tIns="0" rIns="0" bIns="0" anchor="ctr"/>
            <a:lstStyle/>
            <a:p>
              <a:pPr algn="ctr"/>
              <a:r>
                <a:rPr lang="tr-TR" sz="1400" b="1" dirty="0">
                  <a:solidFill>
                    <a:schemeClr val="bg1"/>
                  </a:solidFill>
                  <a:cs typeface="Tahoma" pitchFamily="34" charset="0"/>
                </a:rPr>
                <a:t>Başkan Yardımcısı </a:t>
              </a:r>
              <a:r>
                <a:rPr lang="en-US" sz="1400" b="1" dirty="0">
                  <a:solidFill>
                    <a:schemeClr val="bg1"/>
                  </a:solidFill>
                  <a:cs typeface="Tahoma" pitchFamily="34" charset="0"/>
                </a:rPr>
                <a:t>(2)</a:t>
              </a:r>
            </a:p>
          </p:txBody>
        </p:sp>
        <p:sp>
          <p:nvSpPr>
            <p:cNvPr id="63" name="Line 52"/>
            <p:cNvSpPr>
              <a:spLocks noChangeShapeType="1"/>
            </p:cNvSpPr>
            <p:nvPr/>
          </p:nvSpPr>
          <p:spPr bwMode="auto">
            <a:xfrm>
              <a:off x="2505393" y="3924000"/>
              <a:ext cx="10954" cy="1161184"/>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sp>
          <p:nvSpPr>
            <p:cNvPr id="64" name="Line 57"/>
            <p:cNvSpPr>
              <a:spLocks noChangeShapeType="1"/>
            </p:cNvSpPr>
            <p:nvPr/>
          </p:nvSpPr>
          <p:spPr bwMode="auto">
            <a:xfrm>
              <a:off x="9357152" y="3961685"/>
              <a:ext cx="2946" cy="1051048"/>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sp>
          <p:nvSpPr>
            <p:cNvPr id="65" name="Line 60"/>
            <p:cNvSpPr>
              <a:spLocks noChangeShapeType="1"/>
            </p:cNvSpPr>
            <p:nvPr/>
          </p:nvSpPr>
          <p:spPr bwMode="auto">
            <a:xfrm flipH="1">
              <a:off x="5674178" y="3441386"/>
              <a:ext cx="1031363" cy="0"/>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sp>
          <p:nvSpPr>
            <p:cNvPr id="66" name="_s57520"/>
            <p:cNvSpPr>
              <a:spLocks noChangeArrowheads="1"/>
            </p:cNvSpPr>
            <p:nvPr/>
          </p:nvSpPr>
          <p:spPr bwMode="auto">
            <a:xfrm>
              <a:off x="4078051" y="3261386"/>
              <a:ext cx="1594505" cy="360000"/>
            </a:xfrm>
            <a:prstGeom prst="roundRect">
              <a:avLst>
                <a:gd name="adj" fmla="val 16667"/>
              </a:avLst>
            </a:prstGeom>
            <a:solidFill>
              <a:schemeClr val="tx2">
                <a:lumMod val="60000"/>
                <a:lumOff val="40000"/>
              </a:schemeClr>
            </a:solidFill>
            <a:ln>
              <a:headEnd/>
              <a:tailEnd/>
            </a:ln>
          </p:spPr>
          <p:style>
            <a:lnRef idx="3">
              <a:schemeClr val="lt1"/>
            </a:lnRef>
            <a:fillRef idx="1">
              <a:schemeClr val="accent4"/>
            </a:fillRef>
            <a:effectRef idx="1">
              <a:schemeClr val="accent4"/>
            </a:effectRef>
            <a:fontRef idx="minor">
              <a:schemeClr val="lt1"/>
            </a:fontRef>
          </p:style>
          <p:txBody>
            <a:bodyPr lIns="0" tIns="0" rIns="0" bIns="0" anchor="ctr"/>
            <a:lstStyle/>
            <a:p>
              <a:pPr algn="ctr"/>
              <a:r>
                <a:rPr lang="tr-TR" sz="1400" b="1" dirty="0">
                  <a:solidFill>
                    <a:srgbClr val="000000"/>
                  </a:solidFill>
                  <a:cs typeface="Tahoma" pitchFamily="34" charset="0"/>
                </a:rPr>
                <a:t>Hukuk Müşavirliği</a:t>
              </a:r>
              <a:endParaRPr lang="en-US" sz="1400" b="1" dirty="0">
                <a:solidFill>
                  <a:srgbClr val="000000"/>
                </a:solidFill>
                <a:cs typeface="Tahoma" pitchFamily="34" charset="0"/>
              </a:endParaRPr>
            </a:p>
          </p:txBody>
        </p:sp>
        <p:sp>
          <p:nvSpPr>
            <p:cNvPr id="67" name="Line 60"/>
            <p:cNvSpPr>
              <a:spLocks noChangeShapeType="1"/>
            </p:cNvSpPr>
            <p:nvPr/>
          </p:nvSpPr>
          <p:spPr bwMode="auto">
            <a:xfrm flipH="1">
              <a:off x="3689517" y="3943518"/>
              <a:ext cx="0" cy="206198"/>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sp>
          <p:nvSpPr>
            <p:cNvPr id="69" name="Line 57"/>
            <p:cNvSpPr>
              <a:spLocks noChangeShapeType="1"/>
            </p:cNvSpPr>
            <p:nvPr/>
          </p:nvSpPr>
          <p:spPr bwMode="auto">
            <a:xfrm>
              <a:off x="4995225" y="3924001"/>
              <a:ext cx="0" cy="1068125"/>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sp>
          <p:nvSpPr>
            <p:cNvPr id="71" name="Line 60"/>
            <p:cNvSpPr>
              <a:spLocks noChangeShapeType="1"/>
            </p:cNvSpPr>
            <p:nvPr/>
          </p:nvSpPr>
          <p:spPr bwMode="auto">
            <a:xfrm>
              <a:off x="7320136" y="3981203"/>
              <a:ext cx="0" cy="1031530"/>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sp>
          <p:nvSpPr>
            <p:cNvPr id="72" name="Line 60"/>
            <p:cNvSpPr>
              <a:spLocks noChangeShapeType="1"/>
            </p:cNvSpPr>
            <p:nvPr/>
          </p:nvSpPr>
          <p:spPr bwMode="auto">
            <a:xfrm>
              <a:off x="9741393" y="3924001"/>
              <a:ext cx="0" cy="339209"/>
            </a:xfrm>
            <a:prstGeom prst="line">
              <a:avLst/>
            </a:prstGeom>
            <a:ln>
              <a:solidFill>
                <a:schemeClr val="tx2">
                  <a:lumMod val="50000"/>
                </a:schemeClr>
              </a:solidFill>
              <a:headEnd/>
              <a:tailEnd/>
            </a:ln>
          </p:spPr>
          <p:style>
            <a:lnRef idx="3">
              <a:schemeClr val="accent1"/>
            </a:lnRef>
            <a:fillRef idx="0">
              <a:schemeClr val="accent1"/>
            </a:fillRef>
            <a:effectRef idx="2">
              <a:schemeClr val="accent1"/>
            </a:effectRef>
            <a:fontRef idx="minor">
              <a:schemeClr val="tx1"/>
            </a:fontRef>
          </p:style>
          <p:txBody>
            <a:bodyPr/>
            <a:lstStyle/>
            <a:p>
              <a:pPr algn="ctr">
                <a:defRPr/>
              </a:pPr>
              <a:endParaRPr lang="tr-TR" sz="1400"/>
            </a:p>
          </p:txBody>
        </p:sp>
        <p:sp>
          <p:nvSpPr>
            <p:cNvPr id="32" name="_s57528"/>
            <p:cNvSpPr>
              <a:spLocks noChangeArrowheads="1"/>
            </p:cNvSpPr>
            <p:nvPr/>
          </p:nvSpPr>
          <p:spPr bwMode="auto">
            <a:xfrm>
              <a:off x="4998634" y="4144479"/>
              <a:ext cx="1817446" cy="360000"/>
            </a:xfrm>
            <a:prstGeom prst="roundRect">
              <a:avLst>
                <a:gd name="adj" fmla="val 16667"/>
              </a:avLst>
            </a:prstGeom>
            <a:solidFill>
              <a:srgbClr val="FFC000"/>
            </a:solidFill>
            <a:ln>
              <a:headEnd/>
              <a:tailEnd/>
            </a:ln>
          </p:spPr>
          <p:style>
            <a:lnRef idx="3">
              <a:schemeClr val="lt1"/>
            </a:lnRef>
            <a:fillRef idx="1">
              <a:schemeClr val="accent5"/>
            </a:fillRef>
            <a:effectRef idx="1">
              <a:schemeClr val="accent5"/>
            </a:effectRef>
            <a:fontRef idx="minor">
              <a:schemeClr val="lt1"/>
            </a:fontRef>
          </p:style>
          <p:txBody>
            <a:bodyPr lIns="27432" tIns="18288" rIns="27432" bIns="18288" anchor="ctr"/>
            <a:lstStyle/>
            <a:p>
              <a:pPr algn="ctr"/>
              <a:r>
                <a:rPr lang="tr-TR" sz="1200" b="1" dirty="0">
                  <a:solidFill>
                    <a:srgbClr val="000000"/>
                  </a:solidFill>
                  <a:cs typeface="Tahoma" pitchFamily="34" charset="0"/>
                </a:rPr>
                <a:t>Müdahale Dairesi Başkanlığı</a:t>
              </a:r>
            </a:p>
          </p:txBody>
        </p:sp>
        <p:sp>
          <p:nvSpPr>
            <p:cNvPr id="29" name="_s57518"/>
            <p:cNvSpPr>
              <a:spLocks noChangeArrowheads="1"/>
            </p:cNvSpPr>
            <p:nvPr/>
          </p:nvSpPr>
          <p:spPr bwMode="auto">
            <a:xfrm>
              <a:off x="7540076" y="1934055"/>
              <a:ext cx="1597612" cy="360000"/>
            </a:xfrm>
            <a:prstGeom prst="roundRect">
              <a:avLst>
                <a:gd name="adj" fmla="val 16667"/>
              </a:avLst>
            </a:prstGeom>
            <a:solidFill>
              <a:schemeClr val="accent2">
                <a:lumMod val="60000"/>
                <a:lumOff val="40000"/>
              </a:schemeClr>
            </a:solidFill>
            <a:ln>
              <a:headEnd/>
              <a:tailEnd/>
            </a:ln>
          </p:spPr>
          <p:style>
            <a:lnRef idx="3">
              <a:schemeClr val="lt1"/>
            </a:lnRef>
            <a:fillRef idx="1">
              <a:schemeClr val="accent6"/>
            </a:fillRef>
            <a:effectRef idx="1">
              <a:schemeClr val="accent6"/>
            </a:effectRef>
            <a:fontRef idx="minor">
              <a:schemeClr val="lt1"/>
            </a:fontRef>
          </p:style>
          <p:txBody>
            <a:bodyPr lIns="27432" tIns="22860" rIns="27432" bIns="22860" anchor="ctr"/>
            <a:lstStyle/>
            <a:p>
              <a:pPr algn="ctr">
                <a:defRPr/>
              </a:pPr>
              <a:r>
                <a:rPr lang="tr-TR" sz="1200" b="1" dirty="0">
                  <a:solidFill>
                    <a:schemeClr val="tx1"/>
                  </a:solidFill>
                  <a:ea typeface="Tahoma" panose="020B0604030504040204" pitchFamily="34" charset="0"/>
                  <a:cs typeface="Tahoma" panose="020B0604030504040204" pitchFamily="34" charset="0"/>
                </a:rPr>
                <a:t>Özel Kalem Müdürlüğü</a:t>
              </a:r>
            </a:p>
          </p:txBody>
        </p:sp>
        <p:sp>
          <p:nvSpPr>
            <p:cNvPr id="49" name="_s57534"/>
            <p:cNvSpPr>
              <a:spLocks noChangeArrowheads="1"/>
            </p:cNvSpPr>
            <p:nvPr/>
          </p:nvSpPr>
          <p:spPr bwMode="auto">
            <a:xfrm>
              <a:off x="8810238" y="4154958"/>
              <a:ext cx="1479467" cy="360000"/>
            </a:xfrm>
            <a:prstGeom prst="roundRect">
              <a:avLst>
                <a:gd name="adj" fmla="val 16667"/>
              </a:avLst>
            </a:prstGeom>
            <a:solidFill>
              <a:srgbClr val="FFC000"/>
            </a:solidFill>
            <a:ln>
              <a:headEnd/>
              <a:tailEnd/>
            </a:ln>
          </p:spPr>
          <p:style>
            <a:lnRef idx="3">
              <a:schemeClr val="lt1"/>
            </a:lnRef>
            <a:fillRef idx="1">
              <a:schemeClr val="accent5"/>
            </a:fillRef>
            <a:effectRef idx="1">
              <a:schemeClr val="accent5"/>
            </a:effectRef>
            <a:fontRef idx="minor">
              <a:schemeClr val="lt1"/>
            </a:fontRef>
          </p:style>
          <p:txBody>
            <a:bodyPr lIns="27432" tIns="18288" rIns="27432" bIns="18288" anchor="ctr"/>
            <a:lstStyle/>
            <a:p>
              <a:pPr algn="ctr"/>
              <a:r>
                <a:rPr lang="tr-TR" sz="1200" b="1" dirty="0">
                  <a:solidFill>
                    <a:srgbClr val="000000"/>
                  </a:solidFill>
                  <a:cs typeface="Tahoma" pitchFamily="34" charset="0"/>
                </a:rPr>
                <a:t>Deprem Dairesi Başkanlığı</a:t>
              </a:r>
            </a:p>
          </p:txBody>
        </p:sp>
        <p:sp>
          <p:nvSpPr>
            <p:cNvPr id="31" name="_s57526"/>
            <p:cNvSpPr>
              <a:spLocks noChangeArrowheads="1"/>
            </p:cNvSpPr>
            <p:nvPr/>
          </p:nvSpPr>
          <p:spPr bwMode="auto">
            <a:xfrm>
              <a:off x="1663484" y="4993962"/>
              <a:ext cx="1990999" cy="360000"/>
            </a:xfrm>
            <a:prstGeom prst="roundRect">
              <a:avLst>
                <a:gd name="adj" fmla="val 16667"/>
              </a:avLst>
            </a:prstGeom>
            <a:solidFill>
              <a:srgbClr val="FFC000"/>
            </a:solidFill>
            <a:ln>
              <a:headEnd/>
              <a:tailEnd/>
            </a:ln>
          </p:spPr>
          <p:style>
            <a:lnRef idx="3">
              <a:schemeClr val="lt1"/>
            </a:lnRef>
            <a:fillRef idx="1">
              <a:schemeClr val="accent5"/>
            </a:fillRef>
            <a:effectRef idx="1">
              <a:schemeClr val="accent5"/>
            </a:effectRef>
            <a:fontRef idx="minor">
              <a:schemeClr val="lt1"/>
            </a:fontRef>
          </p:style>
          <p:txBody>
            <a:bodyPr lIns="27432" tIns="18288" rIns="27432" bIns="18288" anchor="ctr"/>
            <a:lstStyle/>
            <a:p>
              <a:pPr algn="ctr"/>
              <a:r>
                <a:rPr lang="tr-TR" sz="1200" b="1" dirty="0">
                  <a:solidFill>
                    <a:srgbClr val="000000"/>
                  </a:solidFill>
                  <a:cs typeface="Tahoma" pitchFamily="34" charset="0"/>
                </a:rPr>
                <a:t>Planlama ve Zarar Azaltma Dairesi Başkanlığı</a:t>
              </a:r>
            </a:p>
          </p:txBody>
        </p:sp>
        <p:sp>
          <p:nvSpPr>
            <p:cNvPr id="34" name="_s57530"/>
            <p:cNvSpPr>
              <a:spLocks noChangeArrowheads="1"/>
            </p:cNvSpPr>
            <p:nvPr/>
          </p:nvSpPr>
          <p:spPr bwMode="auto">
            <a:xfrm>
              <a:off x="6949869" y="4150342"/>
              <a:ext cx="1650772" cy="360000"/>
            </a:xfrm>
            <a:prstGeom prst="roundRect">
              <a:avLst>
                <a:gd name="adj" fmla="val 16667"/>
              </a:avLst>
            </a:prstGeom>
            <a:solidFill>
              <a:srgbClr val="FFC000"/>
            </a:solidFill>
            <a:ln>
              <a:headEnd/>
              <a:tailEnd/>
            </a:ln>
          </p:spPr>
          <p:style>
            <a:lnRef idx="3">
              <a:schemeClr val="lt1"/>
            </a:lnRef>
            <a:fillRef idx="1">
              <a:schemeClr val="accent5"/>
            </a:fillRef>
            <a:effectRef idx="1">
              <a:schemeClr val="accent5"/>
            </a:effectRef>
            <a:fontRef idx="minor">
              <a:schemeClr val="lt1"/>
            </a:fontRef>
          </p:style>
          <p:txBody>
            <a:bodyPr lIns="27432" tIns="18288" rIns="27432" bIns="18288" anchor="ctr"/>
            <a:lstStyle/>
            <a:p>
              <a:pPr algn="ctr"/>
              <a:r>
                <a:rPr lang="tr-TR" sz="1200" b="1" dirty="0">
                  <a:solidFill>
                    <a:srgbClr val="000000"/>
                  </a:solidFill>
                  <a:cs typeface="Tahoma" pitchFamily="34" charset="0"/>
                </a:rPr>
                <a:t>İyileştirme Dairesi Başkanlığı</a:t>
              </a:r>
            </a:p>
          </p:txBody>
        </p:sp>
        <p:sp>
          <p:nvSpPr>
            <p:cNvPr id="30" name="_s57520"/>
            <p:cNvSpPr>
              <a:spLocks noChangeArrowheads="1"/>
            </p:cNvSpPr>
            <p:nvPr/>
          </p:nvSpPr>
          <p:spPr bwMode="auto">
            <a:xfrm>
              <a:off x="6693540" y="3255564"/>
              <a:ext cx="2854966" cy="360000"/>
            </a:xfrm>
            <a:prstGeom prst="roundRect">
              <a:avLst>
                <a:gd name="adj" fmla="val 16667"/>
              </a:avLst>
            </a:prstGeom>
            <a:solidFill>
              <a:schemeClr val="tx2">
                <a:lumMod val="60000"/>
                <a:lumOff val="40000"/>
              </a:schemeClr>
            </a:solidFill>
            <a:ln>
              <a:headEnd/>
              <a:tailEnd/>
            </a:ln>
          </p:spPr>
          <p:style>
            <a:lnRef idx="3">
              <a:schemeClr val="lt1"/>
            </a:lnRef>
            <a:fillRef idx="1">
              <a:schemeClr val="accent4"/>
            </a:fillRef>
            <a:effectRef idx="1">
              <a:schemeClr val="accent4"/>
            </a:effectRef>
            <a:fontRef idx="minor">
              <a:schemeClr val="lt1"/>
            </a:fontRef>
          </p:style>
          <p:txBody>
            <a:bodyPr lIns="0" tIns="0" rIns="0" bIns="0" anchor="ctr"/>
            <a:lstStyle/>
            <a:p>
              <a:pPr algn="ctr"/>
              <a:r>
                <a:rPr lang="tr-TR" sz="1400" b="1" dirty="0">
                  <a:solidFill>
                    <a:srgbClr val="000000"/>
                  </a:solidFill>
                  <a:cs typeface="Tahoma" pitchFamily="34" charset="0"/>
                </a:rPr>
                <a:t>Basın ve Halkla İlişkiler Müşavirliği</a:t>
              </a:r>
            </a:p>
          </p:txBody>
        </p:sp>
        <p:sp>
          <p:nvSpPr>
            <p:cNvPr id="57" name="_s57526"/>
            <p:cNvSpPr>
              <a:spLocks noChangeArrowheads="1"/>
            </p:cNvSpPr>
            <p:nvPr/>
          </p:nvSpPr>
          <p:spPr bwMode="auto">
            <a:xfrm>
              <a:off x="2755755" y="4186685"/>
              <a:ext cx="1861017" cy="360000"/>
            </a:xfrm>
            <a:prstGeom prst="roundRect">
              <a:avLst>
                <a:gd name="adj" fmla="val 16667"/>
              </a:avLst>
            </a:prstGeom>
            <a:solidFill>
              <a:srgbClr val="FFC000"/>
            </a:solidFill>
            <a:ln>
              <a:headEnd/>
              <a:tailEnd/>
            </a:ln>
          </p:spPr>
          <p:style>
            <a:lnRef idx="3">
              <a:schemeClr val="lt1"/>
            </a:lnRef>
            <a:fillRef idx="1">
              <a:schemeClr val="accent5"/>
            </a:fillRef>
            <a:effectRef idx="1">
              <a:schemeClr val="accent5"/>
            </a:effectRef>
            <a:fontRef idx="minor">
              <a:schemeClr val="lt1"/>
            </a:fontRef>
          </p:style>
          <p:txBody>
            <a:bodyPr lIns="27432" tIns="18288" rIns="27432" bIns="18288" anchor="ctr"/>
            <a:lstStyle/>
            <a:p>
              <a:pPr algn="ctr"/>
              <a:r>
                <a:rPr lang="tr-TR" sz="1200" b="1" dirty="0">
                  <a:solidFill>
                    <a:srgbClr val="000000"/>
                  </a:solidFill>
                  <a:cs typeface="Tahoma" pitchFamily="34" charset="0"/>
                </a:rPr>
                <a:t>Strateji Geliştirme Dairesi Başkanlığı</a:t>
              </a:r>
            </a:p>
          </p:txBody>
        </p:sp>
        <p:sp>
          <p:nvSpPr>
            <p:cNvPr id="56" name="_s57526"/>
            <p:cNvSpPr>
              <a:spLocks noChangeArrowheads="1"/>
            </p:cNvSpPr>
            <p:nvPr/>
          </p:nvSpPr>
          <p:spPr bwMode="auto">
            <a:xfrm>
              <a:off x="3863753" y="4992125"/>
              <a:ext cx="2383017" cy="360000"/>
            </a:xfrm>
            <a:prstGeom prst="roundRect">
              <a:avLst>
                <a:gd name="adj" fmla="val 16667"/>
              </a:avLst>
            </a:prstGeom>
            <a:solidFill>
              <a:srgbClr val="FFC000"/>
            </a:solidFill>
            <a:ln>
              <a:headEnd/>
              <a:tailEnd/>
            </a:ln>
          </p:spPr>
          <p:style>
            <a:lnRef idx="3">
              <a:schemeClr val="lt1"/>
            </a:lnRef>
            <a:fillRef idx="1">
              <a:schemeClr val="accent5"/>
            </a:fillRef>
            <a:effectRef idx="1">
              <a:schemeClr val="accent5"/>
            </a:effectRef>
            <a:fontRef idx="minor">
              <a:schemeClr val="lt1"/>
            </a:fontRef>
          </p:style>
          <p:txBody>
            <a:bodyPr lIns="27432" tIns="18288" rIns="27432" bIns="18288" anchor="ctr"/>
            <a:lstStyle/>
            <a:p>
              <a:pPr algn="ctr"/>
              <a:r>
                <a:rPr lang="tr-TR" sz="1200" b="1" dirty="0">
                  <a:solidFill>
                    <a:srgbClr val="000000"/>
                  </a:solidFill>
                  <a:cs typeface="Tahoma" pitchFamily="34" charset="0"/>
                </a:rPr>
                <a:t>Bilgi Sistemleri ve Haberleşme Dairesi Başkanlığı</a:t>
              </a:r>
            </a:p>
          </p:txBody>
        </p:sp>
        <p:sp>
          <p:nvSpPr>
            <p:cNvPr id="48" name="_s57532"/>
            <p:cNvSpPr>
              <a:spLocks noChangeArrowheads="1"/>
            </p:cNvSpPr>
            <p:nvPr/>
          </p:nvSpPr>
          <p:spPr bwMode="auto">
            <a:xfrm>
              <a:off x="6456040" y="4992125"/>
              <a:ext cx="1969957" cy="360000"/>
            </a:xfrm>
            <a:prstGeom prst="roundRect">
              <a:avLst>
                <a:gd name="adj" fmla="val 16667"/>
              </a:avLst>
            </a:prstGeom>
            <a:solidFill>
              <a:srgbClr val="FFC000"/>
            </a:solidFill>
            <a:ln>
              <a:headEnd/>
              <a:tailEnd/>
            </a:ln>
          </p:spPr>
          <p:style>
            <a:lnRef idx="3">
              <a:schemeClr val="lt1"/>
            </a:lnRef>
            <a:fillRef idx="1">
              <a:schemeClr val="accent5"/>
            </a:fillRef>
            <a:effectRef idx="1">
              <a:schemeClr val="accent5"/>
            </a:effectRef>
            <a:fontRef idx="minor">
              <a:schemeClr val="lt1"/>
            </a:fontRef>
          </p:style>
          <p:txBody>
            <a:bodyPr lIns="27432" tIns="18288" rIns="27432" bIns="18288" anchor="ctr"/>
            <a:lstStyle/>
            <a:p>
              <a:pPr algn="ctr"/>
              <a:r>
                <a:rPr lang="tr-TR" sz="1200" b="1" dirty="0">
                  <a:solidFill>
                    <a:srgbClr val="000000"/>
                  </a:solidFill>
                  <a:cs typeface="Tahoma" pitchFamily="34" charset="0"/>
                </a:rPr>
                <a:t>Sivil Savunma Dairesi Başkanlığı</a:t>
              </a:r>
            </a:p>
          </p:txBody>
        </p:sp>
        <p:sp>
          <p:nvSpPr>
            <p:cNvPr id="52" name="_s57536"/>
            <p:cNvSpPr>
              <a:spLocks noChangeArrowheads="1"/>
            </p:cNvSpPr>
            <p:nvPr/>
          </p:nvSpPr>
          <p:spPr bwMode="auto">
            <a:xfrm>
              <a:off x="8635266" y="4992125"/>
              <a:ext cx="1950752" cy="360000"/>
            </a:xfrm>
            <a:prstGeom prst="roundRect">
              <a:avLst>
                <a:gd name="adj" fmla="val 16667"/>
              </a:avLst>
            </a:prstGeom>
            <a:solidFill>
              <a:srgbClr val="FFC000"/>
            </a:solidFill>
            <a:ln>
              <a:headEnd/>
              <a:tailEnd/>
            </a:ln>
          </p:spPr>
          <p:style>
            <a:lnRef idx="3">
              <a:schemeClr val="lt1"/>
            </a:lnRef>
            <a:fillRef idx="1">
              <a:schemeClr val="accent5"/>
            </a:fillRef>
            <a:effectRef idx="1">
              <a:schemeClr val="accent5"/>
            </a:effectRef>
            <a:fontRef idx="minor">
              <a:schemeClr val="lt1"/>
            </a:fontRef>
          </p:style>
          <p:txBody>
            <a:bodyPr lIns="27432" tIns="18288" rIns="27432" bIns="18288" anchor="ctr"/>
            <a:lstStyle/>
            <a:p>
              <a:pPr algn="ctr"/>
              <a:r>
                <a:rPr lang="tr-TR" sz="1200" b="1" dirty="0">
                  <a:solidFill>
                    <a:srgbClr val="000000"/>
                  </a:solidFill>
                  <a:cs typeface="Tahoma" pitchFamily="34" charset="0"/>
                </a:rPr>
                <a:t>Yönetim Hizmetleri Dairesi Başkanlığı</a:t>
              </a:r>
            </a:p>
          </p:txBody>
        </p:sp>
      </p:grpSp>
    </p:spTree>
    <p:extLst>
      <p:ext uri="{BB962C8B-B14F-4D97-AF65-F5344CB8AC3E}">
        <p14:creationId xmlns:p14="http://schemas.microsoft.com/office/powerpoint/2010/main" xmlns="" val="32062767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Afet ve Acil Durum Yönetimi Başkanlığı, afetlerin önlenmesi ve zararlarının azaltılması, afetlere müdahale edilmesi ve afet sonrasındaki iyileştirme çalışmalarının süratle tamamlanması amacıyla gereken faaliyetlerin planlanması, yönlendirilmesi, desteklenmesi, koordine edilmesi ve etkin uygulanması için ülkenin tüm kurum ve kuruluşları arasında işbirliğini sağlayan, çok yönlü, çok aktörlü, bu alanda kaynakların rasyonel kullanılmasını gözeten, faaliyetlerinde disiplinler arası çalışmayı esas alan iş odaklı, esnek ve dinamik yapıda teşkil edilmiş bir kurumdur.</a:t>
            </a:r>
          </a:p>
        </p:txBody>
      </p:sp>
    </p:spTree>
    <p:extLst>
      <p:ext uri="{BB962C8B-B14F-4D97-AF65-F5344CB8AC3E}">
        <p14:creationId xmlns:p14="http://schemas.microsoft.com/office/powerpoint/2010/main" xmlns="" val="2490475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Afet ve Acil Durum Yönetimi Başkanlığı, afet ve acil durumlara ilişkin tek yetkili kurum olup, bir şemsiye kurum anlayışıyla afet ve acil durumun niteliği ve büyüklüğüne göre gerek Genelkurmay Başkanlığı, Dışişleri, Sağlık, Ulaştırma ve Altyapı vb. ilgili diğer bakanlıklar ile gerekse sivil toplum kuruluşları ile işbirliği içerisinde faaliyetlerini sürdürmektedir.</a:t>
            </a:r>
          </a:p>
        </p:txBody>
      </p:sp>
    </p:spTree>
    <p:extLst>
      <p:ext uri="{BB962C8B-B14F-4D97-AF65-F5344CB8AC3E}">
        <p14:creationId xmlns:p14="http://schemas.microsoft.com/office/powerpoint/2010/main" xmlns="" val="27284111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685</Words>
  <Application>Microsoft Office PowerPoint</Application>
  <PresentationFormat>Özel</PresentationFormat>
  <Paragraphs>40</Paragraphs>
  <Slides>14</Slides>
  <Notes>1</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Office Teması</vt:lpstr>
      <vt:lpstr>SHB335 Afetlerde Psikososyal Destek Hizmetleri AFAD</vt:lpstr>
      <vt:lpstr>Slayt 2</vt:lpstr>
      <vt:lpstr>Slayt 3</vt:lpstr>
      <vt:lpstr>Slayt 4</vt:lpstr>
      <vt:lpstr>Slayt 5</vt:lpstr>
      <vt:lpstr>Slayt 6</vt:lpstr>
      <vt:lpstr>Slayt 7</vt:lpstr>
      <vt:lpstr>Slayt 8</vt:lpstr>
      <vt:lpstr>Slayt 9</vt:lpstr>
      <vt:lpstr>Slayt 10</vt:lpstr>
      <vt:lpstr>Afet ve Acil Durum Danışma Kurulu  </vt:lpstr>
      <vt:lpstr>Slayt 12</vt:lpstr>
      <vt:lpstr>TUSAK</vt:lpstr>
      <vt:lpstr>Kaynak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313 AFETLERDE SOSYAL HİZMET AFAD</dc:title>
  <dc:creator>Melahat</dc:creator>
  <cp:lastModifiedBy>Author</cp:lastModifiedBy>
  <cp:revision>8</cp:revision>
  <dcterms:created xsi:type="dcterms:W3CDTF">2019-12-05T14:58:53Z</dcterms:created>
  <dcterms:modified xsi:type="dcterms:W3CDTF">2020-12-28T10:43:25Z</dcterms:modified>
</cp:coreProperties>
</file>