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2" r:id="rId7"/>
    <p:sldId id="264" r:id="rId8"/>
    <p:sldId id="261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398AEEA4-D918-4262-9C80-D15525317C15}">
          <p14:sldIdLst>
            <p14:sldId id="257"/>
          </p14:sldIdLst>
        </p14:section>
        <p14:section name="Başlıksız Bölüm" id="{94EC68D4-C8F6-435A-AE44-205697D678DF}">
          <p14:sldIdLst>
            <p14:sldId id="258"/>
            <p14:sldId id="259"/>
            <p14:sldId id="260"/>
            <p14:sldId id="263"/>
            <p14:sldId id="262"/>
            <p14:sldId id="264"/>
            <p14:sldId id="261"/>
            <p14:sldId id="265"/>
            <p14:sldId id="267"/>
            <p14:sldId id="266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8847-7728-4DF1-ADD5-68DA8EF0113E}" type="datetimeFigureOut">
              <a:rPr lang="tr-TR" smtClean="0"/>
              <a:t>29.12.2016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95D4-3ED5-4C1A-BEB9-DEDE01BABD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52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8847-7728-4DF1-ADD5-68DA8EF0113E}" type="datetimeFigureOut">
              <a:rPr lang="tr-TR" smtClean="0"/>
              <a:t>29.12.2016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95D4-3ED5-4C1A-BEB9-DEDE01BABD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49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8847-7728-4DF1-ADD5-68DA8EF0113E}" type="datetimeFigureOut">
              <a:rPr lang="tr-TR" smtClean="0"/>
              <a:t>29.12.2016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95D4-3ED5-4C1A-BEB9-DEDE01BABD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05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8847-7728-4DF1-ADD5-68DA8EF0113E}" type="datetimeFigureOut">
              <a:rPr lang="tr-TR" smtClean="0"/>
              <a:t>29.12.2016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95D4-3ED5-4C1A-BEB9-DEDE01BABD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19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8847-7728-4DF1-ADD5-68DA8EF0113E}" type="datetimeFigureOut">
              <a:rPr lang="tr-TR" smtClean="0"/>
              <a:t>29.12.2016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95D4-3ED5-4C1A-BEB9-DEDE01BABD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65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8847-7728-4DF1-ADD5-68DA8EF0113E}" type="datetimeFigureOut">
              <a:rPr lang="tr-TR" smtClean="0"/>
              <a:t>29.12.2016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95D4-3ED5-4C1A-BEB9-DEDE01BABD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00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8847-7728-4DF1-ADD5-68DA8EF0113E}" type="datetimeFigureOut">
              <a:rPr lang="tr-TR" smtClean="0"/>
              <a:t>29.12.2016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95D4-3ED5-4C1A-BEB9-DEDE01BABD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5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8847-7728-4DF1-ADD5-68DA8EF0113E}" type="datetimeFigureOut">
              <a:rPr lang="tr-TR" smtClean="0"/>
              <a:t>29.12.2016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95D4-3ED5-4C1A-BEB9-DEDE01BABD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35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8847-7728-4DF1-ADD5-68DA8EF0113E}" type="datetimeFigureOut">
              <a:rPr lang="tr-TR" smtClean="0"/>
              <a:t>29.12.2016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95D4-3ED5-4C1A-BEB9-DEDE01BABD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49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8847-7728-4DF1-ADD5-68DA8EF0113E}" type="datetimeFigureOut">
              <a:rPr lang="tr-TR" smtClean="0"/>
              <a:t>29.12.2016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95D4-3ED5-4C1A-BEB9-DEDE01BABD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74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8847-7728-4DF1-ADD5-68DA8EF0113E}" type="datetimeFigureOut">
              <a:rPr lang="tr-TR" smtClean="0"/>
              <a:t>29.12.2016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95D4-3ED5-4C1A-BEB9-DEDE01BABD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02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88847-7728-4DF1-ADD5-68DA8EF0113E}" type="datetimeFigureOut">
              <a:rPr lang="tr-TR" smtClean="0"/>
              <a:t>29.12.2016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395D4-3ED5-4C1A-BEB9-DEDE01BABD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Sosyal Bilgilerde Ekonominin Yeri ve Önemi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29" y="1465243"/>
            <a:ext cx="8064347" cy="4340646"/>
          </a:xfrm>
        </p:spPr>
      </p:pic>
    </p:spTree>
    <p:extLst>
      <p:ext uri="{BB962C8B-B14F-4D97-AF65-F5344CB8AC3E}">
        <p14:creationId xmlns:p14="http://schemas.microsoft.com/office/powerpoint/2010/main" val="42464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SOSYAL BİLGİLERDE ARKEOLOJİ VE ANTROPOLOJİNİN YERİ VE ÖNEMİ</a:t>
            </a:r>
            <a:endParaRPr lang="tr-T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Arkeoloji, kazı bilimi olarak adlandırılsa da </a:t>
            </a:r>
            <a:r>
              <a:rPr lang="tr-TR" dirty="0" err="1" smtClean="0"/>
              <a:t>grekçe</a:t>
            </a:r>
            <a:r>
              <a:rPr lang="tr-TR" dirty="0" smtClean="0"/>
              <a:t> eski ve bilim sözcüklerinin birleşiminden oluşmuştur.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Kısaca arkeoloji, bilimsel kazı yöntemleriyle ortaya çıkarılan tarihi eserlerin kültürel, sanatsal ve tarihsel yönden inceleyerek geçmişi aydınlatmaya çalışan bir bilimdir. 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19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Arkeolojinin Amacı</a:t>
            </a:r>
            <a:endParaRPr lang="tr-T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32193"/>
            <a:ext cx="10515600" cy="474477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Eski kültürlere ait eserleri ve kalıntıları gün yüzüne çıkarmak.</a:t>
            </a:r>
          </a:p>
          <a:p>
            <a:r>
              <a:rPr lang="tr-TR" dirty="0" smtClean="0"/>
              <a:t>Arkeolojik buluntuları, incelemek, değerlendirmek, yorumlamak, sonuçları yayımlamak.</a:t>
            </a:r>
          </a:p>
          <a:p>
            <a:r>
              <a:rPr lang="tr-TR" dirty="0" smtClean="0"/>
              <a:t>İnsanın ortaya çıkmasıyla birlikte kültürel evrimin hangi aşamalardan geçtiğini analiz etmek.</a:t>
            </a:r>
          </a:p>
          <a:p>
            <a:r>
              <a:rPr lang="tr-TR" dirty="0" smtClean="0"/>
              <a:t>Üretime nasıl geçildi ve tarım toplumlarının nasıl oluştuğunu açıklamak.</a:t>
            </a:r>
          </a:p>
          <a:p>
            <a:r>
              <a:rPr lang="tr-TR" dirty="0" smtClean="0"/>
              <a:t>Şehircilik ile birlikte dinsel ve kamusal yapıların ve yazının icat edildiği medeniyetlerin nasıl geliştiğini incelemek.</a:t>
            </a:r>
          </a:p>
          <a:p>
            <a:r>
              <a:rPr lang="tr-TR" dirty="0" smtClean="0"/>
              <a:t>Dünyanın farklı yerlerinde gelişme gösteren uygarlıkların birbiriyle bağlantılarını incelemek.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648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Arkeolojinin Gelişimi</a:t>
            </a:r>
            <a:endParaRPr lang="tr-T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22024"/>
            <a:ext cx="10515600" cy="4854939"/>
          </a:xfrm>
        </p:spPr>
        <p:txBody>
          <a:bodyPr/>
          <a:lstStyle/>
          <a:p>
            <a:pPr algn="just"/>
            <a:r>
              <a:rPr lang="tr-TR" i="1" dirty="0">
                <a:solidFill>
                  <a:srgbClr val="333333"/>
                </a:solidFill>
                <a:latin typeface="Alegreya Sans"/>
              </a:rPr>
              <a:t> 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İstanbul’un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fethinden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çoksayıda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 yerli ve yabancı kıymetli silâhın saklandığı Aya İrini Kilisesi, Sultan Abdülmecit döneminde Ahmet Fethi Paşa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Eslihaî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Âsârı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 üzere iki bölüm hâlinde müzeye dönüştürülür.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1872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yılında müze müdürlüğüne Alman F. A.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Dethier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onun ölümü üzerine de 1881 yılında Osman Hamdi Bey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atanır.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 Hamdi Bey, uğraşları sonucunda 1884 yılında da 1874 yılında hazırlanan Asar-ı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Nizamnamesi’ni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yeniden düzenletir.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dönemde yapılan kazıların hepsi yetişmiş eleman olmadığından yabancı arkeologlar tarafından yürütülür.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6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Cumhuriyet Döneminde arkeolojiye verilen önem artar. </a:t>
            </a:r>
            <a:endParaRPr lang="tr-TR" dirty="0" smtClean="0"/>
          </a:p>
          <a:p>
            <a:r>
              <a:rPr lang="tr-TR" dirty="0" smtClean="0"/>
              <a:t>Atatürk</a:t>
            </a:r>
            <a:r>
              <a:rPr lang="tr-TR" dirty="0"/>
              <a:t>, 1920’de göreve başlayan hükümetten Türk Asar-ı </a:t>
            </a:r>
            <a:r>
              <a:rPr lang="tr-TR" dirty="0" err="1"/>
              <a:t>Atika</a:t>
            </a:r>
            <a:r>
              <a:rPr lang="tr-TR" dirty="0"/>
              <a:t> Müdürlüğü’nün kurulmasını istemiştir.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dönemde Avrupa’ya da ilk öğrenciler (Ekrem Akurgal, Sedat Alp, Arif Müfit </a:t>
            </a:r>
            <a:r>
              <a:rPr lang="tr-TR" dirty="0" err="1"/>
              <a:t>Mansel</a:t>
            </a:r>
            <a:r>
              <a:rPr lang="tr-TR" dirty="0"/>
              <a:t> ve Halet Çambel) gönderilir. </a:t>
            </a:r>
            <a:endParaRPr lang="tr-TR" dirty="0" smtClean="0"/>
          </a:p>
          <a:p>
            <a:r>
              <a:rPr lang="tr-TR" dirty="0" smtClean="0"/>
              <a:t>Türk </a:t>
            </a:r>
            <a:r>
              <a:rPr lang="tr-TR" dirty="0"/>
              <a:t>Arkeolojisi gelişmeye devam eder ve 1931 yılında Türk Tarih Kurumu, 1934 yılında İstanbul Üniversitesi’ne bağlı Türk Arkeoloji Enstitüsü, bir yıl sonra da Ankara’da Dil ve Tarih-Coğrafya Fakültesi kurulur ve Atatürk’ün talimatı ile millî kazılar başlar.</a:t>
            </a:r>
          </a:p>
        </p:txBody>
      </p:sp>
    </p:spTree>
    <p:extLst>
      <p:ext uri="{BB962C8B-B14F-4D97-AF65-F5344CB8AC3E}">
        <p14:creationId xmlns:p14="http://schemas.microsoft.com/office/powerpoint/2010/main" val="11946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Sosyal Bilgiler ve Arkeoloji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A</a:t>
            </a:r>
            <a:r>
              <a:rPr lang="tr-TR" dirty="0" smtClean="0"/>
              <a:t>rkeolojik alan gezileri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Müze ve ören yerlerine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Anadolu arkeolojisini tanıma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Yerel, arkeolojik yerleşimlerin incelenmesi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İnsanlığın gelişiminde etkili olmuş dönemleri anlamak</a:t>
            </a:r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670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Antropoloji Nedir?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Kelime kökü olarak </a:t>
            </a:r>
            <a:r>
              <a:rPr lang="tr-TR" b="1" dirty="0" smtClean="0"/>
              <a:t>«insan bilimi» </a:t>
            </a:r>
            <a:r>
              <a:rPr lang="tr-TR" dirty="0" smtClean="0"/>
              <a:t>olarak tanımlansa da, zoolojik bir varlık olarak insanın evrimini ve bir canlı varlık türü olarak tarihçesini inceleyen bir bilim dalıdır.</a:t>
            </a:r>
          </a:p>
          <a:p>
            <a:pPr>
              <a:lnSpc>
                <a:spcPct val="150000"/>
              </a:lnSpc>
            </a:pPr>
            <a:r>
              <a:rPr lang="tr-TR" b="1" dirty="0" smtClean="0"/>
              <a:t>Dört ana disipline ayrılmıştır: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Sosyo</a:t>
            </a:r>
            <a:r>
              <a:rPr lang="tr-TR" dirty="0" smtClean="0"/>
              <a:t>-kültürel antropoloji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Fiziksel antropoloji (biyolojik, arkeolojik)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Dilsel antropoloji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52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tr-TR" b="1" dirty="0"/>
              <a:t> </a:t>
            </a:r>
            <a:r>
              <a:rPr lang="tr-TR" b="1" dirty="0" smtClean="0"/>
              <a:t>Fiziksel antropoloji: </a:t>
            </a:r>
            <a:r>
              <a:rPr lang="tr-TR" dirty="0" smtClean="0"/>
              <a:t>insanın fiziki gelişiminin yanında, insanın tarih içerisindeki gelişimi, evrimi konusunda araştırmalar yapmaktadır. 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Toplumların yerleşmeleri, nüfus özellikleri, ortalama yaşam süreleri </a:t>
            </a:r>
            <a:r>
              <a:rPr lang="tr-TR" dirty="0" err="1" smtClean="0"/>
              <a:t>vb</a:t>
            </a:r>
            <a:r>
              <a:rPr lang="tr-TR" dirty="0" smtClean="0"/>
              <a:t> birçok konuda kapsamı alanı içerisindedir.</a:t>
            </a:r>
          </a:p>
          <a:p>
            <a:pPr>
              <a:lnSpc>
                <a:spcPct val="150000"/>
              </a:lnSpc>
            </a:pPr>
            <a:r>
              <a:rPr lang="tr-TR" b="1" dirty="0" smtClean="0"/>
              <a:t>Sosyal kültürel antropoloji</a:t>
            </a:r>
            <a:r>
              <a:rPr lang="tr-TR" dirty="0" smtClean="0"/>
              <a:t>: üzerinde durulan asıl konu insanlığın geçmişten günümüze ortaya koyduğu maddi-manevi değerlerin bütününü oluşturan kültürdür.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İnsanların, toplumların adetleri, gelenekleri, dünya mirasına katkıları vb. konuları içermektedir.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551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 smtClean="0"/>
              <a:t>Arkeolojik antropoloji: </a:t>
            </a:r>
            <a:r>
              <a:rPr lang="tr-TR" dirty="0" smtClean="0"/>
              <a:t>kültürel manada ele alınan toplumların geçmişte ortaya koydukları maddi kalıntıların yanında o döneme ait her türlü davranışı, etkileşimleri </a:t>
            </a:r>
            <a:r>
              <a:rPr lang="tr-TR" dirty="0" err="1" smtClean="0"/>
              <a:t>vb</a:t>
            </a:r>
            <a:r>
              <a:rPr lang="tr-TR" dirty="0" smtClean="0"/>
              <a:t> tanımlar ve yorumlar.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Dilsel antropoloji: </a:t>
            </a:r>
            <a:r>
              <a:rPr lang="tr-TR" dirty="0" smtClean="0"/>
              <a:t>insanların kullandıkları dilleri gerek yer bakımından gerekse kullanıldığı dönem bakımından incelediği gibi ortaya çıktığı kültür bakımından da incelemekte ve değerlendirmektedir.</a:t>
            </a:r>
          </a:p>
        </p:txBody>
      </p:sp>
    </p:spTree>
    <p:extLst>
      <p:ext uri="{BB962C8B-B14F-4D97-AF65-F5344CB8AC3E}">
        <p14:creationId xmlns:p14="http://schemas.microsoft.com/office/powerpoint/2010/main" val="31710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Antropolojinin Amacı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Toplumların ırksal, dilsel, kültürel özelliklerini ortaya koymak</a:t>
            </a:r>
          </a:p>
          <a:p>
            <a:r>
              <a:rPr lang="tr-TR" dirty="0" smtClean="0"/>
              <a:t>İnsanın zaman içindeki gelişimini fiziki, </a:t>
            </a:r>
            <a:r>
              <a:rPr lang="tr-TR" dirty="0" smtClean="0">
                <a:solidFill>
                  <a:prstClr val="black"/>
                </a:solidFill>
              </a:rPr>
              <a:t> biyolojik, </a:t>
            </a:r>
            <a:r>
              <a:rPr lang="tr-TR" dirty="0" smtClean="0"/>
              <a:t>sosyal ve kültürel açıdan incelemek.</a:t>
            </a:r>
          </a:p>
          <a:p>
            <a:r>
              <a:rPr lang="tr-TR" dirty="0" smtClean="0"/>
              <a:t>Kültürlerin benzer ve farklı yönlerini derinlemesine incelemek</a:t>
            </a:r>
          </a:p>
          <a:p>
            <a:r>
              <a:rPr lang="tr-TR" dirty="0" smtClean="0"/>
              <a:t>Kültürleri hem kendi bütünlüğü içerisinde hem de kültürler arası inceler</a:t>
            </a:r>
          </a:p>
          <a:p>
            <a:r>
              <a:rPr lang="tr-TR" dirty="0" smtClean="0"/>
              <a:t>Toplumlar arasında geçmişte meydana gelen sorunları ortaya koyar, elde edilen bilgileri karşılaştırmalı olarak analiz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51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Çeşitli kültürlerdeki insan grupları arasındaki davranışları, inanışları, adetleri gözlemler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Antropolojik çalışmalar, din, siyaset, aile yapısı, aile içi ilişkiler, akrabalık sistemleri, toplumsal değerler, kentleşme, toplumsal değişimler konularını kapsar.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14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Ekonominin Tarihçesi ve Tanımı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b="1" dirty="0" smtClean="0"/>
              <a:t>Tarım devrimi</a:t>
            </a:r>
            <a:r>
              <a:rPr lang="tr-TR" dirty="0" smtClean="0"/>
              <a:t>; İhtiyaç fazlası üretimin sağlanması 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Sanayi devrimi;</a:t>
            </a:r>
            <a:r>
              <a:rPr lang="tr-TR" dirty="0" smtClean="0"/>
              <a:t> Seri üretimin ortaya çıkması, ulaşım sistemlerindeki gelişme, 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Ekonomi;</a:t>
            </a:r>
            <a:r>
              <a:rPr lang="tr-TR" b="1" i="1" dirty="0" smtClean="0">
                <a:solidFill>
                  <a:srgbClr val="404040"/>
                </a:solidFill>
                <a:effectLst/>
                <a:latin typeface="Open Sans"/>
              </a:rPr>
              <a:t> </a:t>
            </a:r>
            <a:r>
              <a:rPr lang="tr-TR" b="0" i="1" dirty="0" smtClean="0">
                <a:effectLst/>
                <a:latin typeface="Open Sans"/>
              </a:rPr>
              <a:t>Türk Dil Kurumu (TDK)</a:t>
            </a:r>
            <a:r>
              <a:rPr lang="tr-TR" b="0" i="0" dirty="0" smtClean="0">
                <a:effectLst/>
                <a:latin typeface="Open Sans"/>
              </a:rPr>
              <a:t> sözlüğünde; insanların yaşayabilmek adına üretme ve ürettiklerini bölüşme biçimlerinin ve bu eylemlerinden doğan ilişkilerin tümünü inceleyen bilim dalı olarak tanımlanmıştır.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36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Sosyal Bilgilerde Antropoloji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bilgiler dersinde antropolojiden nasıl yararlanabiliriz?</a:t>
            </a:r>
          </a:p>
          <a:p>
            <a:r>
              <a:rPr lang="tr-TR" dirty="0" smtClean="0"/>
              <a:t>Kültürel çalışmalar kapsamında çalışmalar</a:t>
            </a:r>
          </a:p>
          <a:p>
            <a:r>
              <a:rPr lang="tr-TR" dirty="0" smtClean="0"/>
              <a:t>İnsanlığın geçmişten günümüze izlerini sürme</a:t>
            </a:r>
          </a:p>
          <a:p>
            <a:r>
              <a:rPr lang="tr-TR" dirty="0" smtClean="0"/>
              <a:t>Yaşadığımız toplumun tanıma</a:t>
            </a:r>
          </a:p>
        </p:txBody>
      </p:sp>
    </p:spTree>
    <p:extLst>
      <p:ext uri="{BB962C8B-B14F-4D97-AF65-F5344CB8AC3E}">
        <p14:creationId xmlns:p14="http://schemas.microsoft.com/office/powerpoint/2010/main" val="41129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Ekonominin Temel Kavramları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76260"/>
            <a:ext cx="10515600" cy="4700703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Kıtlık:</a:t>
            </a:r>
            <a:r>
              <a:rPr lang="tr-TR" dirty="0" smtClean="0"/>
              <a:t> Kaynakların sınırlı olması kıtlık olarak adlandırılır.</a:t>
            </a:r>
          </a:p>
          <a:p>
            <a:pPr algn="just"/>
            <a:r>
              <a:rPr lang="tr-TR" b="1" dirty="0" smtClean="0"/>
              <a:t>İhtiyaç: </a:t>
            </a:r>
            <a:r>
              <a:rPr lang="tr-TR" dirty="0" smtClean="0"/>
              <a:t>Karşılandığında rahatlık ve tatmin sağlayan, karşılanmadığı zaman ise rahatsızlık ve sıkıntı veren şeylerdir. </a:t>
            </a:r>
          </a:p>
          <a:p>
            <a:pPr algn="just"/>
            <a:r>
              <a:rPr lang="tr-TR" b="1" dirty="0" smtClean="0"/>
              <a:t>Mal ve hizmetler</a:t>
            </a:r>
            <a:r>
              <a:rPr lang="tr-TR" dirty="0" smtClean="0"/>
              <a:t>: insan ihtiyaçları mal ve hizmetlerle karşılanır. </a:t>
            </a:r>
          </a:p>
          <a:p>
            <a:pPr algn="just"/>
            <a:r>
              <a:rPr lang="tr-TR" b="1" dirty="0" smtClean="0"/>
              <a:t>Tüketim:</a:t>
            </a:r>
            <a:r>
              <a:rPr lang="tr-TR" dirty="0" smtClean="0"/>
              <a:t> insan ihtiyaçlarının giderilmesi için mal ve hizmetlerin kullanılmasına, faydalarının ortaya çıkmasına tüketim denir.</a:t>
            </a:r>
          </a:p>
          <a:p>
            <a:pPr algn="just"/>
            <a:r>
              <a:rPr lang="tr-TR" b="1" dirty="0" smtClean="0"/>
              <a:t>Üretim:</a:t>
            </a:r>
            <a:r>
              <a:rPr lang="tr-TR" dirty="0" smtClean="0"/>
              <a:t> insan ihtiyaçlarını gidermekle kullanılacak mal ve hizmetlerin yapılması, elde edilmesi, meydana getirilmesine, bunların bir yerden başka bir yere taşınmasına ve ileride kullanılmak üzere bozulmadan saklanmasına üretim adı verilir.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51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b="1" dirty="0" smtClean="0"/>
              <a:t>Üretim faktörleri: </a:t>
            </a:r>
            <a:r>
              <a:rPr lang="tr-TR" dirty="0" smtClean="0"/>
              <a:t>emek, toprak (doğa), sermaye ve girişimdir.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Emek, iş gücüdür.</a:t>
            </a:r>
          </a:p>
          <a:p>
            <a:pPr>
              <a:lnSpc>
                <a:spcPct val="100000"/>
              </a:lnSpc>
            </a:pPr>
            <a:r>
              <a:rPr lang="tr-TR" dirty="0" smtClean="0"/>
              <a:t>Toprak, hem tarımsal hem de sanayi ve kentleşme için gereklidir. Hammadde, petrol, madenler gibi kavramlar toprak olarak kabul edilir. </a:t>
            </a:r>
          </a:p>
          <a:p>
            <a:pPr>
              <a:lnSpc>
                <a:spcPct val="100000"/>
              </a:lnSpc>
            </a:pPr>
            <a:r>
              <a:rPr lang="tr-TR" dirty="0" smtClean="0"/>
              <a:t>Sermaye, üretimde kullanılan makine, fabrika, gibi mal varlıklarını ve parayı ifade eder.</a:t>
            </a:r>
          </a:p>
          <a:p>
            <a:pPr>
              <a:lnSpc>
                <a:spcPct val="100000"/>
              </a:lnSpc>
            </a:pPr>
            <a:r>
              <a:rPr lang="tr-TR" dirty="0" smtClean="0"/>
              <a:t>Girişimci faktörü ise diğer üç faktörü hangi oranda birleştireceğine karar veren kişidir.</a:t>
            </a:r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098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Ekonominin İlgilendiği Temel Sorular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 kadar üretilecek? Kaynakların ne kadarı tarım sektöründe, ne kadarının sanayi ve hizmet sektöründe kullanılacak.</a:t>
            </a:r>
          </a:p>
          <a:p>
            <a:r>
              <a:rPr lang="tr-TR" dirty="0" smtClean="0"/>
              <a:t>Kim tarafından üretilecek? </a:t>
            </a:r>
          </a:p>
          <a:p>
            <a:r>
              <a:rPr lang="tr-TR" dirty="0" smtClean="0"/>
              <a:t>Nasıl üretilecek?</a:t>
            </a:r>
          </a:p>
          <a:p>
            <a:r>
              <a:rPr lang="tr-TR" dirty="0" smtClean="0"/>
              <a:t>Nerede üretilecek?</a:t>
            </a:r>
          </a:p>
          <a:p>
            <a:r>
              <a:rPr lang="tr-TR" dirty="0" smtClean="0"/>
              <a:t>Ne zaman üretilecek?</a:t>
            </a:r>
          </a:p>
          <a:p>
            <a:r>
              <a:rPr lang="tr-TR" dirty="0" smtClean="0"/>
              <a:t>Kimin için üretilecek? Ortaya çıkacak gelirin nasıl paylaşılacağını belirler.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668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Ekonomik Sistemler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rgbClr val="C00000"/>
                </a:solidFill>
              </a:rPr>
              <a:t>Kapitalist ekonomik sistem</a:t>
            </a:r>
            <a:r>
              <a:rPr lang="tr-TR" dirty="0" smtClean="0"/>
              <a:t>; piyasa ekonomisine dayanmaktadır.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Ekonominin altı sorusuna verilecek yanıtı piyasalar kendisi belirlemektedir.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Sistemin ruhu </a:t>
            </a:r>
            <a:r>
              <a:rPr lang="tr-TR" dirty="0" err="1" smtClean="0"/>
              <a:t>liberalizimdir</a:t>
            </a:r>
            <a:r>
              <a:rPr lang="tr-TR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Üretim araçlarının özel girişimcilerdedir.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Devletin görevi piyasanın en iyi biçimde çalışabilmesi için gerekli yasal düzenlemeleri yapmak, bunları uygulamak ve özel sektörü teşvik etmektir.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63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Komünist Ekonomik Sistem; </a:t>
            </a:r>
          </a:p>
          <a:p>
            <a:r>
              <a:rPr lang="tr-TR" dirty="0" smtClean="0"/>
              <a:t>Merkezi planlamaya dayanan bir ekonomik sistemdir.</a:t>
            </a:r>
          </a:p>
          <a:p>
            <a:r>
              <a:rPr lang="tr-TR" dirty="0" smtClean="0"/>
              <a:t>Üretim sistemine herkesin katıldığı ve gelir bölüşümünün herkese eşit yapıldığı bir sistemdir.</a:t>
            </a:r>
          </a:p>
          <a:p>
            <a:r>
              <a:rPr lang="tr-TR" dirty="0" smtClean="0"/>
              <a:t>Herksin eşit haklara sahip olduğu bir sistemdir.</a:t>
            </a:r>
          </a:p>
          <a:p>
            <a:r>
              <a:rPr lang="tr-TR" dirty="0" smtClean="0"/>
              <a:t>Üretim araçları toplumsal mülkiyete aittir. </a:t>
            </a:r>
          </a:p>
          <a:p>
            <a:r>
              <a:rPr lang="tr-TR" dirty="0" smtClean="0"/>
              <a:t>Ekonomik gelirin dağıtımı merkezi yapı tarafından yapılır.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256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Ekonomi  Konularının Önemi</a:t>
            </a:r>
            <a:endParaRPr lang="tr-T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Etkili vatandaş, politik, sosyal ve ekonomik konularda bilgi ve becerilerini uygulayan ve yaşama dönüştüren kişidir. 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Etkili vatandaşlık için gerekli ekonomi bilgi ve becerileri eğer ilköğretimde verilmezse ise sonradan öğrenilmesi zorlaşmaktadır.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Ekonomi hakkında bilgi sahibi olan öğrencilerin meslek seçimleri daha yerinde olacaktır.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Ekonomi bilgisi öğrencilerin kendi hayatlarını planlama ve düzenlemesine yardımcı olur.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913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68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Sosyal Bilgiler Dersinde Ekonomi Konularının Öğretilmesi</a:t>
            </a:r>
            <a:endParaRPr lang="tr-T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88973"/>
            <a:ext cx="10515600" cy="488799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Çocuklar hayatları boyunca hizmet üreticisi, tüketici ve bir vatandaş olarak ekonomik sistemin bir parçası olacaklardır.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Geleceğin vatandaşı olarak ekonomik sistemin nasıl işlediğini ve insan hayatını nasıl etkilediğini bilmelerini sağlamak.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Öğrencilerin yediği, giydiği ve kullandığı ürünlerin sağlıklarını, güvenliklerini ve çevresini nasıl etkileyeceğini açıklayabilme becerileri kazanmalarını sağlamak.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Ülkemizde ve yaşadıkları bölgede üretilen, yetiştirilen ürünleri ve hizmetleri, çeşitli meslek gruplarını tanımlayabilmeleri ve bu mesleklerin ülke ekonomisine katkısını açıklamalarını sağlamak.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92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995</Words>
  <Application>Microsoft Office PowerPoint</Application>
  <PresentationFormat>Geniş ekran</PresentationFormat>
  <Paragraphs>95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Alegreya Sans</vt:lpstr>
      <vt:lpstr>Arial</vt:lpstr>
      <vt:lpstr>Calibri</vt:lpstr>
      <vt:lpstr>Calibri Light</vt:lpstr>
      <vt:lpstr>Open Sans</vt:lpstr>
      <vt:lpstr>Times New Roman</vt:lpstr>
      <vt:lpstr>Office Teması</vt:lpstr>
      <vt:lpstr>Sosyal Bilgilerde Ekonominin Yeri ve Önemi</vt:lpstr>
      <vt:lpstr>Ekonominin Tarihçesi ve Tanımı</vt:lpstr>
      <vt:lpstr>Ekonominin Temel Kavramları</vt:lpstr>
      <vt:lpstr>PowerPoint Sunusu</vt:lpstr>
      <vt:lpstr>Ekonominin İlgilendiği Temel Sorular</vt:lpstr>
      <vt:lpstr>Ekonomik Sistemler</vt:lpstr>
      <vt:lpstr>PowerPoint Sunusu</vt:lpstr>
      <vt:lpstr>Ekonomi  Konularının Önemi</vt:lpstr>
      <vt:lpstr>Sosyal Bilgiler Dersinde Ekonomi Konularının Öğretilmesi</vt:lpstr>
      <vt:lpstr>SOSYAL BİLGİLERDE ARKEOLOJİ VE ANTROPOLOJİNİN YERİ VE ÖNEMİ</vt:lpstr>
      <vt:lpstr>Arkeolojinin Amacı</vt:lpstr>
      <vt:lpstr>Arkeolojinin Gelişimi</vt:lpstr>
      <vt:lpstr>PowerPoint Sunusu</vt:lpstr>
      <vt:lpstr>Sosyal Bilgiler ve Arkeoloji</vt:lpstr>
      <vt:lpstr>Antropoloji Nedir?</vt:lpstr>
      <vt:lpstr>PowerPoint Sunusu</vt:lpstr>
      <vt:lpstr>PowerPoint Sunusu</vt:lpstr>
      <vt:lpstr>Antropolojinin Amacı</vt:lpstr>
      <vt:lpstr>PowerPoint Sunusu</vt:lpstr>
      <vt:lpstr>Sosyal Bilgilerde Antropoloji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Bilgilerde Ekonominin Yeri ve Önemi</dc:title>
  <dc:creator>01</dc:creator>
  <cp:lastModifiedBy>01</cp:lastModifiedBy>
  <cp:revision>19</cp:revision>
  <dcterms:created xsi:type="dcterms:W3CDTF">2016-12-26T15:49:20Z</dcterms:created>
  <dcterms:modified xsi:type="dcterms:W3CDTF">2016-12-29T14:50:00Z</dcterms:modified>
</cp:coreProperties>
</file>