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91DF6C7-D910-4111-8ACE-5F6299671FB0}"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91DF6C7-D910-4111-8ACE-5F6299671FB0}"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91DF6C7-D910-4111-8ACE-5F6299671FB0}"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91DF6C7-D910-4111-8ACE-5F6299671FB0}"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1DF6C7-D910-4111-8ACE-5F6299671FB0}"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91DF6C7-D910-4111-8ACE-5F6299671FB0}"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91DF6C7-D910-4111-8ACE-5F6299671FB0}" type="datetimeFigureOut">
              <a:rPr lang="tr-TR" smtClean="0"/>
              <a:t>06.05.2020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91DF6C7-D910-4111-8ACE-5F6299671FB0}" type="datetimeFigureOut">
              <a:rPr lang="tr-TR" smtClean="0"/>
              <a:t>06.05.2020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1DF6C7-D910-4111-8ACE-5F6299671FB0}" type="datetimeFigureOut">
              <a:rPr lang="tr-TR" smtClean="0"/>
              <a:t>06.05.2020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1DF6C7-D910-4111-8ACE-5F6299671FB0}"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1DF6C7-D910-4111-8ACE-5F6299671FB0}"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8341AC-821D-4D6F-A336-0025A283584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1DF6C7-D910-4111-8ACE-5F6299671FB0}" type="datetimeFigureOut">
              <a:rPr lang="tr-TR" smtClean="0"/>
              <a:t>06.05.2020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341AC-821D-4D6F-A336-0025A283584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KAMU MALİYESİ</a:t>
            </a:r>
            <a:endParaRPr lang="tr-TR" dirty="0"/>
          </a:p>
        </p:txBody>
      </p:sp>
      <p:sp>
        <p:nvSpPr>
          <p:cNvPr id="3" name="Subtitle 2"/>
          <p:cNvSpPr>
            <a:spLocks noGrp="1"/>
          </p:cNvSpPr>
          <p:nvPr>
            <p:ph type="subTitle" idx="1"/>
          </p:nvPr>
        </p:nvSpPr>
        <p:spPr/>
        <p:txBody>
          <a:bodyPr>
            <a:normAutofit fontScale="92500"/>
          </a:bodyPr>
          <a:lstStyle/>
          <a:p>
            <a:r>
              <a:rPr lang="tr-TR" dirty="0" smtClean="0"/>
              <a:t>3. HAFTA</a:t>
            </a:r>
          </a:p>
          <a:p>
            <a:r>
              <a:rPr lang="tr-TR" dirty="0" smtClean="0"/>
              <a:t>Kamu ekonomik faaliyetlerinin amaçları</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DOĞAL TEKELLER</a:t>
            </a: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Kahn, “Belirli endüstrilerin teknolojileri ve hizmetin karakteri öyledir ki, hizmetlerin, tüketiciye en az maliyet veya en fazla net fayda ile sadece bir firma (en uçtaki durumlarda) veya belirli sayıda seçilmiş enstrümanlar tarafından sağlanması” durumunu doğal tekel olarak tanımlamaktadır(EROL, 2003).</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KAMUNUN EKONOMİYE MÜDAHALESİNİN AMAÇLARI</a:t>
            </a:r>
            <a:endParaRPr lang="tr-TR" dirty="0"/>
          </a:p>
        </p:txBody>
      </p:sp>
      <p:sp>
        <p:nvSpPr>
          <p:cNvPr id="3" name="Content Placeholder 2"/>
          <p:cNvSpPr>
            <a:spLocks noGrp="1"/>
          </p:cNvSpPr>
          <p:nvPr>
            <p:ph idx="1"/>
          </p:nvPr>
        </p:nvSpPr>
        <p:spPr/>
        <p:txBody>
          <a:bodyPr/>
          <a:lstStyle/>
          <a:p>
            <a:r>
              <a:rPr lang="tr-TR" dirty="0" smtClean="0"/>
              <a:t>Kamu otoritesi belli amaçlar çerçevesinde belli araçlar kullanarak ekonomiye müdahale eder.</a:t>
            </a:r>
          </a:p>
          <a:p>
            <a:r>
              <a:rPr lang="tr-TR" dirty="0"/>
              <a:t>SOSYAL FAYDAYI MAXİMİZE </a:t>
            </a:r>
            <a:r>
              <a:rPr lang="tr-TR" dirty="0" smtClean="0"/>
              <a:t>ETMEK</a:t>
            </a:r>
          </a:p>
          <a:p>
            <a:r>
              <a:rPr lang="tr-TR" b="1" dirty="0" smtClean="0"/>
              <a:t>KAMUSAL </a:t>
            </a:r>
            <a:r>
              <a:rPr lang="tr-TR" b="1" dirty="0"/>
              <a:t>MALLARI YETERİNCE </a:t>
            </a:r>
            <a:r>
              <a:rPr lang="tr-TR" b="1" dirty="0" smtClean="0"/>
              <a:t>SUNMAK</a:t>
            </a:r>
          </a:p>
          <a:p>
            <a:r>
              <a:rPr lang="tr-TR" b="1" dirty="0" smtClean="0"/>
              <a:t>DIŞSALLIKLARIN VARLIĞI</a:t>
            </a:r>
          </a:p>
          <a:p>
            <a:r>
              <a:rPr lang="tr-TR" b="1" dirty="0"/>
              <a:t>DOĞAL TEKELLER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SOSYAL FAYDAYI MAXİMİZE ETMEK</a:t>
            </a:r>
            <a:br>
              <a:rPr lang="tr-TR" dirty="0" smtClean="0"/>
            </a:br>
            <a:endParaRPr lang="tr-TR" dirty="0"/>
          </a:p>
        </p:txBody>
      </p:sp>
      <p:sp>
        <p:nvSpPr>
          <p:cNvPr id="3" name="Content Placeholder 2"/>
          <p:cNvSpPr>
            <a:spLocks noGrp="1"/>
          </p:cNvSpPr>
          <p:nvPr>
            <p:ph idx="1"/>
          </p:nvPr>
        </p:nvSpPr>
        <p:spPr/>
        <p:txBody>
          <a:bodyPr>
            <a:normAutofit lnSpcReduction="10000"/>
          </a:bodyPr>
          <a:lstStyle/>
          <a:p>
            <a:r>
              <a:rPr lang="tr-TR" dirty="0" smtClean="0"/>
              <a:t>Özel sektör, kar maksimizasyonu mantığı ile hareket eder.</a:t>
            </a:r>
          </a:p>
          <a:p>
            <a:r>
              <a:rPr lang="tr-TR" dirty="0" smtClean="0"/>
              <a:t>Buna bağlı olarak öncelliği firma kendi karını maksimize etmeye verir.</a:t>
            </a:r>
          </a:p>
          <a:p>
            <a:r>
              <a:rPr lang="tr-TR" dirty="0" smtClean="0"/>
              <a:t>Kar maksimizasyonu amacına göre hareket, bazı kimseler bahsi geçen mala ulaşabileceği kadar düşük bir fiyatın olmaması demektir.</a:t>
            </a:r>
          </a:p>
          <a:p>
            <a:r>
              <a:rPr lang="tr-TR" dirty="0" smtClean="0"/>
              <a:t>Kamu ekonomiye müdahale ederek sosyal faydanın yükselmesini amaçlar.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KAMUSAL MALLARI YETERİNCE SUNMAK</a:t>
            </a:r>
            <a:br>
              <a:rPr lang="tr-TR" b="1" dirty="0" smtClean="0"/>
            </a:br>
            <a:endParaRPr lang="tr-TR" dirty="0"/>
          </a:p>
        </p:txBody>
      </p:sp>
      <p:sp>
        <p:nvSpPr>
          <p:cNvPr id="3" name="Content Placeholder 2"/>
          <p:cNvSpPr>
            <a:spLocks noGrp="1"/>
          </p:cNvSpPr>
          <p:nvPr>
            <p:ph idx="1"/>
          </p:nvPr>
        </p:nvSpPr>
        <p:spPr/>
        <p:txBody>
          <a:bodyPr/>
          <a:lstStyle/>
          <a:p>
            <a:r>
              <a:rPr lang="tr-TR" dirty="0" smtClean="0"/>
              <a:t>Tam kamusal malların, üretimi bir yandan bütün ülkeyi doğrudan ilgilendirdiği için özel sektöre bırakılmaz.</a:t>
            </a:r>
          </a:p>
          <a:p>
            <a:r>
              <a:rPr lang="tr-TR" dirty="0" smtClean="0"/>
              <a:t>Bir yandan da özel sektör bu malların üretimini üstlenecek güce sahip olmadığı gibi sahip olsa dahi kar elde edemez. </a:t>
            </a:r>
            <a:endParaRPr lang="tr-TR" dirty="0"/>
          </a:p>
          <a:p>
            <a:r>
              <a:rPr lang="tr-TR" dirty="0" smtClean="0"/>
              <a:t>Kamu bu malları üreterek herkesin tüketimine sunar.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smtClean="0"/>
              <a:t>KAMUSAL MALLARI YETERİNCE SUNMAK</a:t>
            </a:r>
            <a:br>
              <a:rPr lang="tr-TR" sz="3200" b="1" dirty="0" smtClean="0"/>
            </a:br>
            <a:endParaRPr lang="tr-TR" sz="3200" dirty="0"/>
          </a:p>
        </p:txBody>
      </p:sp>
      <p:sp>
        <p:nvSpPr>
          <p:cNvPr id="3" name="Content Placeholder 2"/>
          <p:cNvSpPr>
            <a:spLocks noGrp="1"/>
          </p:cNvSpPr>
          <p:nvPr>
            <p:ph idx="1"/>
          </p:nvPr>
        </p:nvSpPr>
        <p:spPr/>
        <p:txBody>
          <a:bodyPr>
            <a:normAutofit fontScale="70000" lnSpcReduction="20000"/>
          </a:bodyPr>
          <a:lstStyle/>
          <a:p>
            <a:r>
              <a:rPr lang="tr-TR" b="1" dirty="0"/>
              <a:t>Yarı Kamusal Mal:</a:t>
            </a:r>
            <a:r>
              <a:rPr lang="tr-TR" dirty="0"/>
              <a:t> Faydası bölünebilen, pazarlanabilen ve topluma önemli ölçüde dışsal fayda sağlamakta olan mallardır</a:t>
            </a:r>
            <a:r>
              <a:rPr lang="tr-TR" dirty="0" smtClean="0"/>
              <a:t>.</a:t>
            </a:r>
          </a:p>
          <a:p>
            <a:r>
              <a:rPr lang="tr-TR" dirty="0" smtClean="0"/>
              <a:t> </a:t>
            </a:r>
            <a:r>
              <a:rPr lang="tr-TR" dirty="0"/>
              <a:t>Yarı kamusal malların klasik iki örneği Eğitim ve Sağlıktır</a:t>
            </a:r>
            <a:r>
              <a:rPr lang="tr-TR" dirty="0" smtClean="0"/>
              <a:t>.</a:t>
            </a:r>
          </a:p>
          <a:p>
            <a:r>
              <a:rPr lang="tr-TR" dirty="0" smtClean="0"/>
              <a:t> </a:t>
            </a:r>
            <a:r>
              <a:rPr lang="tr-TR" dirty="0"/>
              <a:t>Yarı kamusal mallar devletin asli hizmet alanı olmakla beraber bir kısmını mesela sağlıkta özel hastahaneler ve poliklinikler gibi veya eğitimde özel okullar örneğinde olduğu kendisinin gücünün yetmediği noktada tek merkezden hizmet verilmesi yerine yarı-rekabete açık bir sektörde bu hizmetleri halkın almasına imkân tanınan mallardır</a:t>
            </a:r>
            <a:r>
              <a:rPr lang="tr-TR" dirty="0" smtClean="0"/>
              <a:t>.</a:t>
            </a:r>
          </a:p>
          <a:p>
            <a:r>
              <a:rPr lang="tr-TR" dirty="0" smtClean="0"/>
              <a:t>Bununla beraber tamamen özel sektöre bıraktığında bazı tükeeticiler bu mallara ulaşamayacağı için bu malları üretmeye devam eder.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DIŞSALLIKLARIN VARLIĞI</a:t>
            </a:r>
            <a:br>
              <a:rPr lang="tr-TR" b="1" dirty="0" smtClean="0"/>
            </a:b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İktisadi bir karar biriminin faaliyetlerinin başka bir karar birimine külfet ya da yarar sağlamasına dışsallık denir.</a:t>
            </a:r>
          </a:p>
          <a:p>
            <a:pPr fontAlgn="b"/>
            <a:endParaRPr lang="tr-TR" b="1" u="sng" dirty="0" smtClean="0"/>
          </a:p>
          <a:p>
            <a:pPr fontAlgn="b"/>
            <a:r>
              <a:rPr lang="tr-TR" b="1" u="sng" dirty="0" smtClean="0"/>
              <a:t>Pozitif </a:t>
            </a:r>
            <a:r>
              <a:rPr lang="tr-TR" b="1" u="sng" dirty="0"/>
              <a:t>Dışsallık:</a:t>
            </a:r>
            <a:r>
              <a:rPr lang="tr-TR" dirty="0"/>
              <a:t> üretim veya tüketim yapan güç sahiplerinin çevreye sağladıkları yararlardır misal; bir kasabaya çimento fabrikası açıldı. onun yarattığı iş hacmi, devlete verdiği vergi, ülke üretimine sağladığı katkılar pozitif dışsallıklarıdır.</a:t>
            </a:r>
          </a:p>
          <a:p>
            <a:pPr fontAlgn="b"/>
            <a:r>
              <a:rPr lang="tr-TR" b="1" u="sng" dirty="0"/>
              <a:t>b) Negatif Dışsallık:</a:t>
            </a:r>
            <a:r>
              <a:rPr lang="tr-TR" dirty="0"/>
              <a:t> üretim veya tüketim yapan güç sahiplerinin çevreye sağladıkları zararlardır misal, fabrikayı kurduğumuz kasabada daha önceden şarap üretiminde kullanılan üzümler yetiştiriliyordu.fabrikayı kurunca buradan çıkan toz duman bu bağlara zarar vermeye başladı.ürün kalitesi düştü.işte bu durum negatif dışsallıktır.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DOĞAL TEKELLER</a:t>
            </a:r>
            <a:r>
              <a:rPr lang="tr-TR" dirty="0" smtClean="0"/>
              <a:t/>
            </a:r>
            <a:br>
              <a:rPr lang="tr-TR" dirty="0" smtClean="0"/>
            </a:br>
            <a:endParaRPr lang="tr-TR" dirty="0"/>
          </a:p>
        </p:txBody>
      </p:sp>
      <p:sp>
        <p:nvSpPr>
          <p:cNvPr id="3" name="Content Placeholder 2"/>
          <p:cNvSpPr>
            <a:spLocks noGrp="1"/>
          </p:cNvSpPr>
          <p:nvPr>
            <p:ph idx="1"/>
          </p:nvPr>
        </p:nvSpPr>
        <p:spPr/>
        <p:txBody>
          <a:bodyPr>
            <a:normAutofit fontScale="92500"/>
          </a:bodyPr>
          <a:lstStyle/>
          <a:p>
            <a:pPr fontAlgn="b"/>
            <a:r>
              <a:rPr lang="tr-TR" dirty="0" smtClean="0"/>
              <a:t>Tekelci </a:t>
            </a:r>
            <a:r>
              <a:rPr lang="tr-TR" dirty="0"/>
              <a:t>piyasa yapıları içinde optimum kaynak dağılımı gerçekleşmez. Kaynakların etkin dağılımının temel koşulu, piyasada tam rekabet olmasıdır. </a:t>
            </a:r>
            <a:endParaRPr lang="tr-TR" dirty="0" smtClean="0"/>
          </a:p>
          <a:p>
            <a:pPr fontAlgn="b"/>
            <a:r>
              <a:rPr lang="tr-TR" dirty="0" smtClean="0"/>
              <a:t>Doğal tekel ölçek avantajından yararlanarak rakiplerini piyasadan çıkarma gücüne sahip tekeldir.</a:t>
            </a:r>
            <a:endParaRPr lang="tr-TR" dirty="0"/>
          </a:p>
          <a:p>
            <a:pPr fontAlgn="b"/>
            <a:r>
              <a:rPr lang="tr-TR" dirty="0" smtClean="0"/>
              <a:t>Doğal </a:t>
            </a:r>
            <a:r>
              <a:rPr lang="tr-TR" dirty="0"/>
              <a:t>tekel durumunun olduğu sektörler elektrik, su, demiryolu, posta ve telefon hizmetleridir.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DOĞAL TEKELLER</a:t>
            </a: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Bir malın piyasa talebinin bir büyük üretici tarafından çok sayıda küçük üreticiye kıyasla daha ucuza karşılanmasıdır. Ölçek ekonomilerinden kaynaklanan tekele de doğal tekel (natural monopoly) denir.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DOĞAL TEKELLER</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r>
              <a:rPr lang="tr-TR" dirty="0" smtClean="0"/>
              <a:t>Baumol, Panzer ve Willig doğal tekeli “Eğer bir firmanın maliyet fonksiyonu bütün üretim aralığı boyunca birden fazla firmanın maliyetleri toplamından daha az ise o endüstri doğal tekeldir” şeklinde tanımlamaktadır(EROL, 2003).</a:t>
            </a:r>
          </a:p>
          <a:p>
            <a:endParaRPr lang="tr-TR" dirty="0" smtClean="0"/>
          </a:p>
          <a:p>
            <a:pPr>
              <a:buNone/>
            </a:pP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337</Words>
  <Application>Microsoft Office PowerPoint</Application>
  <PresentationFormat>On-screen Show (4:3)</PresentationFormat>
  <Paragraphs>38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KAMU MALİYESİ</vt:lpstr>
      <vt:lpstr>KAMUNUN EKONOMİYE MÜDAHALESİNİN AMAÇLARI</vt:lpstr>
      <vt:lpstr>SOSYAL FAYDAYI MAXİMİZE ETMEK </vt:lpstr>
      <vt:lpstr>KAMUSAL MALLARI YETERİNCE SUNMAK </vt:lpstr>
      <vt:lpstr>KAMUSAL MALLARI YETERİNCE SUNMAK </vt:lpstr>
      <vt:lpstr>DIŞSALLIKLARIN VARLIĞI </vt:lpstr>
      <vt:lpstr>DOĞAL TEKELLER </vt:lpstr>
      <vt:lpstr>DOĞAL TEKELLER </vt:lpstr>
      <vt:lpstr>DOĞAL TEKELLER </vt:lpstr>
      <vt:lpstr>DOĞAL TEKELLER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MALİYESİ</dc:title>
  <dc:creator>Tuğba&amp;Cihan</dc:creator>
  <cp:lastModifiedBy>Tuğba&amp;Cihan</cp:lastModifiedBy>
  <cp:revision>1</cp:revision>
  <dcterms:created xsi:type="dcterms:W3CDTF">2020-05-06T12:25:45Z</dcterms:created>
  <dcterms:modified xsi:type="dcterms:W3CDTF">2020-05-06T12:41:08Z</dcterms:modified>
</cp:coreProperties>
</file>