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60" y="75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2" Type="http://schemas.openxmlformats.org/officeDocument/2006/relationships/tableStyles" Target="tableStyles.xml"/><Relationship Id="rId21" Type="http://schemas.openxmlformats.org/officeDocument/2006/relationships/viewProps" Target="viewProps.xml"/><Relationship Id="rId20" Type="http://schemas.openxmlformats.org/officeDocument/2006/relationships/presProps" Target="presProps.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Başlık"/>
          <p:cNvSpPr>
            <a:spLocks noGrp="1"/>
          </p:cNvSpPr>
          <p:nvPr>
            <p:ph type="ctrTitle" hasCustomPrompt="1"/>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hasCustomPrompt="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4535EA3F-1A06-4654-8A56-42D7BE613C28}" type="datetimeFigureOut">
              <a:rPr lang="tr-TR" smtClean="0"/>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A04D2D0A-AE3C-49FD-A494-28E581182AEC}" type="slidenum">
              <a:rPr lang="tr-TR" smtClean="0"/>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4535EA3F-1A06-4654-8A56-42D7BE613C28}"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04D2D0A-AE3C-49FD-A494-28E581182AEC}"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hasCustomPrompt="1"/>
          </p:nvPr>
        </p:nvSpPr>
        <p:spPr>
          <a:xfrm>
            <a:off x="8839200" y="914402"/>
            <a:ext cx="27432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a:xfrm>
            <a:off x="609600" y="914402"/>
            <a:ext cx="8026400" cy="5211763"/>
          </a:xfrm>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4535EA3F-1A06-4654-8A56-42D7BE613C28}"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04D2D0A-AE3C-49FD-A494-28E581182AEC}" type="slidenum">
              <a:rPr lang="tr-TR" smtClean="0"/>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İçerik Yer Tutucusu"/>
          <p:cNvSpPr>
            <a:spLocks noGrp="1"/>
          </p:cNvSpPr>
          <p:nvPr>
            <p:ph idx="1" hasCustomPrompt="1"/>
          </p:nvPr>
        </p:nvSpPr>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4535EA3F-1A06-4654-8A56-42D7BE613C28}"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04D2D0A-AE3C-49FD-A494-28E581182AEC}" type="slidenum">
              <a:rPr lang="tr-TR" smtClean="0"/>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endParaRPr kumimoji="0" lang="tr-TR" smtClean="0"/>
          </a:p>
        </p:txBody>
      </p:sp>
      <p:sp>
        <p:nvSpPr>
          <p:cNvPr id="4" name="3 Veri Yer Tutucusu"/>
          <p:cNvSpPr>
            <a:spLocks noGrp="1"/>
          </p:cNvSpPr>
          <p:nvPr>
            <p:ph type="dt" sz="half" idx="10"/>
          </p:nvPr>
        </p:nvSpPr>
        <p:spPr/>
        <p:txBody>
          <a:bodyPr/>
          <a:lstStyle/>
          <a:p>
            <a:fld id="{4535EA3F-1A06-4654-8A56-42D7BE613C28}"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04D2D0A-AE3C-49FD-A494-28E581182AEC}" type="slidenum">
              <a:rPr lang="tr-TR" smtClean="0"/>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09600" y="704088"/>
            <a:ext cx="109728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hasCustomPrompt="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İçerik Yer Tutucusu"/>
          <p:cNvSpPr>
            <a:spLocks noGrp="1"/>
          </p:cNvSpPr>
          <p:nvPr>
            <p:ph sz="half" idx="2" hasCustomPrompt="1"/>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4535EA3F-1A06-4654-8A56-42D7BE613C28}"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04D2D0A-AE3C-49FD-A494-28E581182AEC}" type="slidenum">
              <a:rPr lang="tr-TR" smtClean="0"/>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09600" y="704088"/>
            <a:ext cx="109728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4" name="3 Metin Yer Tutucusu"/>
          <p:cNvSpPr>
            <a:spLocks noGrp="1"/>
          </p:cNvSpPr>
          <p:nvPr>
            <p:ph type="body" sz="half" idx="3" hasCustomPrompt="1"/>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5" name="4 İçerik Yer Tutucusu"/>
          <p:cNvSpPr>
            <a:spLocks noGrp="1"/>
          </p:cNvSpPr>
          <p:nvPr>
            <p:ph sz="quarter" idx="2" hasCustomPrompt="1"/>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6" name="5 İçerik Yer Tutucusu"/>
          <p:cNvSpPr>
            <a:spLocks noGrp="1"/>
          </p:cNvSpPr>
          <p:nvPr>
            <p:ph sz="quarter" idx="4" hasCustomPrompt="1"/>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4535EA3F-1A06-4654-8A56-42D7BE613C28}" type="datetimeFigureOut">
              <a:rPr lang="tr-TR" smtClean="0"/>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04D2D0A-AE3C-49FD-A494-28E581182AEC}" type="slidenum">
              <a:rPr lang="tr-TR" smtClean="0"/>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4535EA3F-1A06-4654-8A56-42D7BE613C28}" type="datetimeFigureOut">
              <a:rPr lang="tr-TR" smtClean="0"/>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04D2D0A-AE3C-49FD-A494-28E581182AEC}" type="slidenum">
              <a:rPr lang="tr-TR" smtClean="0"/>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535EA3F-1A06-4654-8A56-42D7BE613C28}" type="datetimeFigureOut">
              <a:rPr lang="tr-TR" smtClean="0"/>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04D2D0A-AE3C-49FD-A494-28E581182AEC}" type="slidenum">
              <a:rPr lang="tr-TR" smtClean="0"/>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hasCustomPrompt="1"/>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endParaRPr kumimoji="0" lang="tr-TR" smtClean="0"/>
          </a:p>
        </p:txBody>
      </p:sp>
      <p:sp>
        <p:nvSpPr>
          <p:cNvPr id="4" name="3 İçerik Yer Tutucusu"/>
          <p:cNvSpPr>
            <a:spLocks noGrp="1"/>
          </p:cNvSpPr>
          <p:nvPr>
            <p:ph sz="half" idx="1" hasCustomPrompt="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4535EA3F-1A06-4654-8A56-42D7BE613C28}"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04D2D0A-AE3C-49FD-A494-28E581182AEC}" type="slidenum">
              <a:rPr lang="tr-TR" smtClean="0"/>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hasCustomPrompt="1"/>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hasCustomPrompt="1"/>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endParaRPr kumimoji="0" lang="tr-TR" smtClean="0"/>
          </a:p>
        </p:txBody>
      </p:sp>
      <p:sp>
        <p:nvSpPr>
          <p:cNvPr id="5" name="4 Veri Yer Tutucusu"/>
          <p:cNvSpPr>
            <a:spLocks noGrp="1"/>
          </p:cNvSpPr>
          <p:nvPr>
            <p:ph type="dt" sz="half" idx="10"/>
          </p:nvPr>
        </p:nvSpPr>
        <p:spPr/>
        <p:txBody>
          <a:bodyPr/>
          <a:lstStyle/>
          <a:p>
            <a:fld id="{4535EA3F-1A06-4654-8A56-42D7BE613C28}"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10769600" y="6356351"/>
            <a:ext cx="812800" cy="365125"/>
          </a:xfrm>
        </p:spPr>
        <p:txBody>
          <a:bodyPr/>
          <a:lstStyle/>
          <a:p>
            <a:fld id="{A04D2D0A-AE3C-49FD-A494-28E581182AEC}" type="slidenum">
              <a:rPr lang="tr-TR" smtClean="0"/>
            </a:fld>
            <a:endParaRPr lang="tr-TR"/>
          </a:p>
        </p:txBody>
      </p:sp>
      <p:sp>
        <p:nvSpPr>
          <p:cNvPr id="3" name="2 Resim Yer Tutucusu"/>
          <p:cNvSpPr>
            <a:spLocks noGrp="1"/>
          </p:cNvSpPr>
          <p:nvPr>
            <p:ph type="pic" idx="1" hasCustomPrompt="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6 Serbest Form"/>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tr-TR" smtClean="0"/>
              <a:t>Asıl metin stillerini düzenlemek için tıklatın</a:t>
            </a:r>
            <a:endParaRPr kumimoji="0" lang="tr-TR" smtClean="0"/>
          </a:p>
          <a:p>
            <a:pPr lvl="1" eaLnBrk="1" latinLnBrk="0" hangingPunct="1"/>
            <a:r>
              <a:rPr kumimoji="0" lang="tr-TR" smtClean="0"/>
              <a:t>İkinci düzey</a:t>
            </a:r>
            <a:endParaRPr kumimoji="0" lang="tr-TR" smtClean="0"/>
          </a:p>
          <a:p>
            <a:pPr lvl="2" eaLnBrk="1" latinLnBrk="0" hangingPunct="1"/>
            <a:r>
              <a:rPr kumimoji="0" lang="tr-TR" smtClean="0"/>
              <a:t>Üçüncü düzey</a:t>
            </a:r>
            <a:endParaRPr kumimoji="0" lang="tr-TR" smtClean="0"/>
          </a:p>
          <a:p>
            <a:pPr lvl="3" eaLnBrk="1" latinLnBrk="0" hangingPunct="1"/>
            <a:r>
              <a:rPr kumimoji="0" lang="tr-TR" smtClean="0"/>
              <a:t>Dördüncü düzey</a:t>
            </a:r>
            <a:endParaRPr kumimoji="0" lang="tr-TR" smtClean="0"/>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535EA3F-1A06-4654-8A56-42D7BE613C28}" type="datetimeFigureOut">
              <a:rPr lang="tr-TR" smtClean="0"/>
            </a:fld>
            <a:endParaRPr lang="tr-T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04D2D0A-AE3C-49FD-A494-28E581182AEC}" type="slidenum">
              <a:rPr lang="tr-TR" smtClean="0"/>
            </a:fld>
            <a:endParaRPr lang="tr-TR"/>
          </a:p>
        </p:txBody>
      </p:sp>
      <p:grpSp>
        <p:nvGrpSpPr>
          <p:cNvPr id="2" name="1 Grup"/>
          <p:cNvGrpSpPr/>
          <p:nvPr/>
        </p:nvGrpSpPr>
        <p:grpSpPr>
          <a:xfrm>
            <a:off x="-25356" y="202408"/>
            <a:ext cx="12240731" cy="649224"/>
            <a:chOff x="-19045" y="216550"/>
            <a:chExt cx="9180548" cy="649224"/>
          </a:xfrm>
        </p:grpSpPr>
        <p:sp>
          <p:nvSpPr>
            <p:cNvPr id="12" name="11 Serbest Form"/>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51000" y="1849325"/>
            <a:ext cx="10972800" cy="1184306"/>
          </a:xfrm>
        </p:spPr>
        <p:txBody>
          <a:bodyPr/>
          <a:lstStyle/>
          <a:p>
            <a:r>
              <a:rPr lang="tr-TR" b="1" dirty="0">
                <a:solidFill>
                  <a:schemeClr val="tx1"/>
                </a:solidFill>
                <a:latin typeface="Arial" panose="020B0604020202020204" pitchFamily="34" charset="0"/>
                <a:cs typeface="Arial" panose="020B0604020202020204" pitchFamily="34" charset="0"/>
              </a:rPr>
              <a:t> </a:t>
            </a:r>
            <a:r>
              <a:rPr lang="tr-TR" b="1" dirty="0" smtClean="0">
                <a:solidFill>
                  <a:schemeClr val="tx1"/>
                </a:solidFill>
                <a:latin typeface="Arial" panose="020B0604020202020204" pitchFamily="34" charset="0"/>
                <a:cs typeface="Arial" panose="020B0604020202020204" pitchFamily="34" charset="0"/>
              </a:rPr>
              <a:t>      TURİSTİK ÜRÜN</a:t>
            </a:r>
            <a:endParaRPr lang="tr-TR" b="1" dirty="0">
              <a:solidFill>
                <a:schemeClr val="tx1"/>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750857"/>
            <a:ext cx="12191999" cy="1184306"/>
          </a:xfrm>
        </p:spPr>
        <p:txBody>
          <a:bodyPr>
            <a:normAutofit/>
          </a:bodyPr>
          <a:lstStyle/>
          <a:p>
            <a:r>
              <a:rPr lang="tr-TR" sz="3200" b="1" dirty="0" smtClean="0">
                <a:solidFill>
                  <a:schemeClr val="tx1"/>
                </a:solidFill>
                <a:latin typeface="Arial" panose="020B0604020202020204" pitchFamily="34" charset="0"/>
                <a:cs typeface="Arial" panose="020B0604020202020204" pitchFamily="34" charset="0"/>
              </a:rPr>
              <a:t>  Bir ürünün yaşam devreleri aşağıdaki grafikte ki gibidir:</a:t>
            </a:r>
            <a:br>
              <a:rPr lang="tr-TR" sz="3200" b="1" dirty="0">
                <a:latin typeface="Arial" panose="020B0604020202020204" pitchFamily="34" charset="0"/>
                <a:cs typeface="Arial" panose="020B0604020202020204" pitchFamily="34" charset="0"/>
              </a:rPr>
            </a:br>
            <a:endParaRPr lang="tr-TR" sz="3200" b="1" dirty="0">
              <a:solidFill>
                <a:schemeClr val="tx1"/>
              </a:solidFill>
              <a:latin typeface="Arial" panose="020B0604020202020204" pitchFamily="34" charset="0"/>
              <a:cs typeface="Arial" panose="020B0604020202020204" pitchFamily="34" charset="0"/>
            </a:endParaRPr>
          </a:p>
        </p:txBody>
      </p:sp>
      <p:pic>
        <p:nvPicPr>
          <p:cNvPr id="6" name="İçerik Yer Tutucusu 5"/>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2831176" y="1954025"/>
            <a:ext cx="6529647" cy="4351713"/>
          </a:xfr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219200"/>
            <a:ext cx="10972800" cy="5105400"/>
          </a:xfrm>
        </p:spPr>
        <p:txBody>
          <a:bodyPr/>
          <a:lstStyle/>
          <a:p>
            <a:pPr marL="0" indent="0" algn="just">
              <a:buNone/>
            </a:pPr>
            <a:r>
              <a:rPr lang="tr-TR" b="1" dirty="0" smtClean="0">
                <a:latin typeface="Arial" panose="020B0604020202020204" pitchFamily="34" charset="0"/>
                <a:cs typeface="Arial" panose="020B0604020202020204" pitchFamily="34" charset="0"/>
              </a:rPr>
              <a:t>1-Piyasaya ilk giriş dönemi: Yeni sunulan bir ürün veya hizmet piyasaya girer burada önemli olan ürünün piyasaya uyumu, reklam vasıtası ile bir reklam oluşturması, halkla ilişkiler ve satış tutundurma çabalarıdır.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2-Gelişme-büyüme dönemi: Bu dönemde satışlar hissedilir derecede artar. Rekabet olayı kendini gösterir veya taklitçiler benzer ürünleri piyasaya sürerler.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3-Olgunluk dönemi: Satışların hızının yavaşladığı dönemlerdir. Piyasada bir doyum sağlanmıştır.</a:t>
            </a:r>
            <a:endParaRPr lang="tr-TR" b="1" dirty="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4-Düşüş dönemi: Satışların hissedilir derecede düşmeye başladığı dönemdir.</a:t>
            </a:r>
            <a:r>
              <a:rPr lang="tr-TR" b="1" dirty="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Düşüş dönemi ticari karlılığın azaldığı bir dönemdir demek doğru değildir. Sadece satışlarda azalma olur.</a:t>
            </a:r>
            <a:endParaRPr lang="tr-TR" b="1" dirty="0" smtClean="0">
              <a:latin typeface="Arial" panose="020B0604020202020204" pitchFamily="34" charset="0"/>
              <a:cs typeface="Arial" panose="020B0604020202020204" pitchFamily="34" charset="0"/>
            </a:endParaRPr>
          </a:p>
          <a:p>
            <a:pPr marL="0" indent="0">
              <a:buNone/>
            </a:pP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 y="497682"/>
            <a:ext cx="12191999" cy="1184306"/>
          </a:xfrm>
        </p:spPr>
        <p:txBody>
          <a:bodyPr>
            <a:normAutofit/>
          </a:bodyPr>
          <a:lstStyle/>
          <a:p>
            <a:r>
              <a:rPr lang="tr-TR" sz="3500" b="1" dirty="0" smtClean="0">
                <a:solidFill>
                  <a:schemeClr val="tx1"/>
                </a:solidFill>
                <a:latin typeface="Arial" panose="020B0604020202020204" pitchFamily="34" charset="0"/>
                <a:cs typeface="Arial" panose="020B0604020202020204" pitchFamily="34" charset="0"/>
              </a:rPr>
              <a:t>Bir ürünün yaşam özellikleri ve bunlara uygun cevaplar:</a:t>
            </a:r>
            <a:endParaRPr lang="tr-TR" sz="3500" b="1" dirty="0">
              <a:solidFill>
                <a:schemeClr val="tx1"/>
              </a:solidFill>
              <a:latin typeface="Arial" panose="020B0604020202020204" pitchFamily="34" charset="0"/>
              <a:cs typeface="Arial" panose="020B0604020202020204" pitchFamily="34" charset="0"/>
            </a:endParaRPr>
          </a:p>
        </p:txBody>
      </p:sp>
      <p:pic>
        <p:nvPicPr>
          <p:cNvPr id="6" name="İçerik Yer Tutucusu 5"/>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1480303" y="1935163"/>
            <a:ext cx="9231393" cy="4389437"/>
          </a:xfr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9600" y="535782"/>
            <a:ext cx="10972800" cy="1184306"/>
          </a:xfrm>
        </p:spPr>
        <p:txBody>
          <a:bodyPr/>
          <a:lstStyle/>
          <a:p>
            <a:r>
              <a:rPr lang="tr-TR" b="1" dirty="0" smtClean="0">
                <a:solidFill>
                  <a:schemeClr val="tx1"/>
                </a:solidFill>
                <a:latin typeface="Arial" panose="020B0604020202020204" pitchFamily="34" charset="0"/>
                <a:cs typeface="Arial" panose="020B0604020202020204" pitchFamily="34" charset="0"/>
              </a:rPr>
              <a:t>P.BİR ÜRÜN POLİTİKASI SEÇİMİ</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609600" y="1720088"/>
            <a:ext cx="10972800" cy="4389120"/>
          </a:xfrm>
        </p:spPr>
        <p:txBody>
          <a:bodyPr>
            <a:normAutofit lnSpcReduction="10000"/>
          </a:bodyPr>
          <a:lstStyle/>
          <a:p>
            <a:pPr marL="0" indent="0" algn="just">
              <a:buNone/>
            </a:pPr>
            <a:r>
              <a:rPr lang="tr-TR" b="1" dirty="0" smtClean="0">
                <a:latin typeface="Arial" panose="020B0604020202020204" pitchFamily="34" charset="0"/>
                <a:cs typeface="Arial" panose="020B0604020202020204" pitchFamily="34" charset="0"/>
              </a:rPr>
              <a:t> Bir işletme iki çeşit ürün politikası seçebilir: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-Markanın yaşamsal dönemini değiştiren</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-Mal veya hizmetlerin şeklini değiştiren politikalar.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a)Markanın yaşam evrelerini değiştirmeyi hedefleyen politikalar:</a:t>
            </a:r>
            <a:r>
              <a:rPr lang="tr-TR" b="1" dirty="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Bir ürün veya hizmetin hayatını süresini uzatmayı hedefler.</a:t>
            </a:r>
            <a:r>
              <a:rPr lang="tr-TR" b="1" dirty="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Bu ürün bir veya iki dönem üzerinde olur. Gelişme döneminde uzun kalması sağlanır. Bunun için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1-Hızlı bir başlangıç-giriş</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2-Piyasanın genişlemesi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3-Yenilikçi başlangıç</a:t>
            </a:r>
            <a:endParaRPr lang="tr-TR" b="1" dirty="0" smtClean="0">
              <a:latin typeface="Arial" panose="020B0604020202020204" pitchFamily="34" charset="0"/>
              <a:cs typeface="Arial" panose="020B0604020202020204" pitchFamily="34" charset="0"/>
            </a:endParaRPr>
          </a:p>
          <a:p>
            <a:pPr marL="0" indent="0" algn="just">
              <a:buNone/>
            </a:pP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3400" y="1427480"/>
            <a:ext cx="10972800" cy="4389120"/>
          </a:xfrm>
        </p:spPr>
        <p:txBody>
          <a:bodyPr/>
          <a:lstStyle/>
          <a:p>
            <a:pPr marL="0" indent="0" algn="just">
              <a:buNone/>
            </a:pPr>
            <a:r>
              <a:rPr lang="tr-TR" b="1" dirty="0" smtClean="0">
                <a:latin typeface="Arial" panose="020B0604020202020204" pitchFamily="34" charset="0"/>
                <a:cs typeface="Arial" panose="020B0604020202020204" pitchFamily="34" charset="0"/>
              </a:rPr>
              <a:t>b)Hizmetlerin şeklini-çizgisini değiştirmeyi hedefleyen politikalar: Bu politikalar genelde çeşitlendirme veya yenilikler üzerine kurulur.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1-Çeşitlendirme: Daha çok değişik hizmetler yaratarak olur.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2-Keşfetme-icat etme: Yaratıcılık yetenekleri üzerine iyi bir şekilde, yenilikler yaratmak uzmanlarına bırakılarak gerçekleştirilebilir.</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2300" y="1275080"/>
            <a:ext cx="10972800" cy="4389120"/>
          </a:xfrm>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 ABD de yapılan bir araştırmada, ülke nüfusuna göre satın alıcılar şu özelliklere sahiptir: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-Yüksek bir gelir düzeyine sahiptirler.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-Gençtirler, yüksek bir sosyal kategoriye sahipler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-Sosyal yönleri çok geniştir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-Topluma çok entegre olmuşturlar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-Radyo ve TV de daha az, fakat basında çok sık görülürler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-Çevrelerine daima kendi ürünleri hakkında bilgi verirler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-Sağlam bir enfermasyon-bilgi kaynağı olarak kabul edilirler</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type="title"/>
          </p:nvPr>
        </p:nvSpPr>
        <p:spPr>
          <a:xfrm>
            <a:off x="609600" y="916782"/>
            <a:ext cx="10972800" cy="1184306"/>
          </a:xfrm>
        </p:spPr>
        <p:txBody>
          <a:bodyPr>
            <a:normAutofit fontScale="90000"/>
          </a:bodyPr>
          <a:lstStyle/>
          <a:p>
            <a:r>
              <a:rPr lang="tr-TR" b="1" dirty="0" smtClean="0">
                <a:solidFill>
                  <a:schemeClr val="tx1"/>
                </a:solidFill>
                <a:latin typeface="Arial" panose="020B0604020202020204" pitchFamily="34" charset="0"/>
                <a:cs typeface="Arial" panose="020B0604020202020204" pitchFamily="34" charset="0"/>
              </a:rPr>
              <a:t>G.TURİSTİK ÜRÜNÜN PAZARDAKİ DURUMUNU BELİRLEME</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609600" y="2316480"/>
            <a:ext cx="10972800" cy="4389120"/>
          </a:xfrm>
        </p:spPr>
        <p:txBody>
          <a:bodyPr/>
          <a:lstStyle/>
          <a:p>
            <a:pPr marL="0" indent="0" algn="just">
              <a:buNone/>
            </a:pPr>
            <a:r>
              <a:rPr lang="tr-TR" b="1" dirty="0" smtClean="0">
                <a:latin typeface="Arial" panose="020B0604020202020204" pitchFamily="34" charset="0"/>
                <a:cs typeface="Arial" panose="020B0604020202020204" pitchFamily="34" charset="0"/>
              </a:rPr>
              <a:t> Ürünün piyasadaki yerini belirleme bir firma veya turistik kuruluş sorumlusu için temel bir kavramdır. Ürünün pazardaki durumunu üç güçle belirlememiz söz konusudur. Bunlar;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-Tüketicilerin beklentisi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-Rakiplerin imajı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-Ülkenin kişiliği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-Ürün analizi</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sz="2400">
                <a:latin typeface="Arial" panose="020B0604020202020204" pitchFamily="34" charset="0"/>
              </a:rPr>
              <a:t>Kaynakça</a:t>
            </a:r>
            <a:endParaRPr lang="tr-TR" altLang="en-US" sz="2400">
              <a:latin typeface="Arial" panose="020B0604020202020204" pitchFamily="34" charset="0"/>
            </a:endParaRPr>
          </a:p>
        </p:txBody>
      </p:sp>
      <p:sp>
        <p:nvSpPr>
          <p:cNvPr id="3" name="Content Placeholder 2"/>
          <p:cNvSpPr>
            <a:spLocks noGrp="1"/>
          </p:cNvSpPr>
          <p:nvPr>
            <p:ph idx="1"/>
          </p:nvPr>
        </p:nvSpPr>
        <p:spPr/>
        <p:txBody>
          <a:bodyPr/>
          <a:p>
            <a:pPr marL="0" indent="0" algn="l">
              <a:buNone/>
            </a:pPr>
            <a:r>
              <a:rPr lang="tr-TR" sz="1800" b="1" dirty="0" err="1" smtClean="0">
                <a:latin typeface="Arial" panose="020B0604020202020204" pitchFamily="34" charset="0"/>
                <a:cs typeface="Arial" panose="020B0604020202020204" pitchFamily="34" charset="0"/>
                <a:sym typeface="+mn-ea"/>
              </a:rPr>
              <a:t>Prof.Dr</a:t>
            </a:r>
            <a:r>
              <a:rPr lang="tr-TR" sz="1800" b="1" dirty="0" smtClean="0">
                <a:latin typeface="Arial" panose="020B0604020202020204" pitchFamily="34" charset="0"/>
                <a:cs typeface="Arial" panose="020B0604020202020204" pitchFamily="34" charset="0"/>
                <a:sym typeface="+mn-ea"/>
              </a:rPr>
              <a:t>. Necdet </a:t>
            </a:r>
            <a:r>
              <a:rPr lang="tr-TR" sz="1800" b="1" dirty="0" err="1" smtClean="0">
                <a:latin typeface="Arial" panose="020B0604020202020204" pitchFamily="34" charset="0"/>
                <a:cs typeface="Arial" panose="020B0604020202020204" pitchFamily="34" charset="0"/>
                <a:sym typeface="+mn-ea"/>
              </a:rPr>
              <a:t>Hacıoğlu,Turizm</a:t>
            </a:r>
            <a:r>
              <a:rPr lang="tr-TR" sz="1800" b="1" dirty="0" smtClean="0">
                <a:latin typeface="Arial" panose="020B0604020202020204" pitchFamily="34" charset="0"/>
                <a:cs typeface="Arial" panose="020B0604020202020204" pitchFamily="34" charset="0"/>
                <a:sym typeface="+mn-ea"/>
              </a:rPr>
              <a:t> Pazarlaması,Ankara,2010,s.1-152</a:t>
            </a:r>
            <a:endParaRPr lang="tr-TR" sz="1800" b="1" dirty="0">
              <a:latin typeface="Arial" panose="020B0604020202020204" pitchFamily="34" charset="0"/>
              <a:cs typeface="Arial" panose="020B0604020202020204" pitchFamily="34" charset="0"/>
            </a:endParaRPr>
          </a:p>
          <a:p>
            <a:pPr marL="0" indent="0">
              <a:buNone/>
            </a:pP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tx1"/>
                </a:solidFill>
              </a:rPr>
              <a:t>A.TURİSTİK ÜRÜN NEDİR?</a:t>
            </a:r>
            <a:endParaRPr lang="tr-TR" b="1" dirty="0">
              <a:solidFill>
                <a:schemeClr val="tx1"/>
              </a:solidFill>
            </a:endParaRPr>
          </a:p>
        </p:txBody>
      </p:sp>
      <p:sp>
        <p:nvSpPr>
          <p:cNvPr id="3" name="İçerik Yer Tutucusu 2"/>
          <p:cNvSpPr>
            <a:spLocks noGrp="1"/>
          </p:cNvSpPr>
          <p:nvPr>
            <p:ph idx="1"/>
          </p:nvPr>
        </p:nvSpPr>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 Turistik ürün, ‘’turistin seyahati boyunca yararlandığı konaklama, yeme-içme, ulaştırma, eğlence ve diğer bir çok servislerin birleşimidir. </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Turizmde ürün iki şekilde ortaya çıkmaktadır. Bunlardan birincisi, bir ülke veya yörenin sahip olduğu tüm doğa, tarihi ve turistik kaynakların oluşturduğu turizm ürünüdür.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İkincisi ise, tüketicilerin yer değiştirmeleri ve tatil yapmalarına imkan veren tüm hizmetler yani bir paket turu oluşturan turistik hizmetlerin tümüdür.</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9600" y="662782"/>
            <a:ext cx="11582400" cy="1184306"/>
          </a:xfrm>
        </p:spPr>
        <p:txBody>
          <a:bodyPr>
            <a:normAutofit fontScale="90000"/>
          </a:bodyPr>
          <a:lstStyle/>
          <a:p>
            <a:r>
              <a:rPr lang="tr-TR" b="1" dirty="0" smtClean="0">
                <a:solidFill>
                  <a:schemeClr val="tx1"/>
                </a:solidFill>
                <a:latin typeface="Arial" panose="020B0604020202020204" pitchFamily="34" charset="0"/>
                <a:cs typeface="Arial" panose="020B0604020202020204" pitchFamily="34" charset="0"/>
              </a:rPr>
              <a:t>B.BİR TURİZM ÜRÜNÜNÜN İNCELENMESİ</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 Turistik ürünü oluşturan unsurlar çok çeşitlidir. Bu faktörlerden bazıları ürünü oluşturan ekonomik etkenler şöyle sınıflandırılabilir;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-Çekim-varış merkezine kadar kullanılan ulaştırma aracına göre (hava, deniz, kara, demiryolu ile)</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-Mahallinde kullanılan ulaşım aracına göre (genellikle otobüs)</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-Konaklama tesislerine göre (otel, motel, kamping)</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-Seyahat süresine göre (haftalık, aylık, hafta sonu)</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-Seyahatin işleyiş şekline göre (kalıcı sejour, gezici excursion)</a:t>
            </a:r>
            <a:endParaRPr lang="tr-TR" b="1" dirty="0" smtClean="0">
              <a:latin typeface="Arial" panose="020B0604020202020204" pitchFamily="34" charset="0"/>
              <a:cs typeface="Arial" panose="020B0604020202020204" pitchFamily="34" charset="0"/>
            </a:endParaRPr>
          </a:p>
          <a:p>
            <a:pPr marL="0" indent="0">
              <a:buNone/>
            </a:pPr>
            <a:endParaRPr lang="tr-TR" b="1" dirty="0" smtClean="0">
              <a:latin typeface="Arial" panose="020B0604020202020204" pitchFamily="34" charset="0"/>
              <a:cs typeface="Arial" panose="020B0604020202020204" pitchFamily="34" charset="0"/>
            </a:endParaRPr>
          </a:p>
          <a:p>
            <a:pPr marL="0" indent="0">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181100"/>
            <a:ext cx="10972800" cy="5257800"/>
          </a:xfrm>
        </p:spPr>
        <p:txBody>
          <a:bodyPr/>
          <a:lstStyle/>
          <a:p>
            <a:pPr marL="0" indent="0" algn="just">
              <a:buNone/>
            </a:pPr>
            <a:r>
              <a:rPr lang="tr-TR" b="1" dirty="0" smtClean="0">
                <a:latin typeface="Arial" panose="020B0604020202020204" pitchFamily="34" charset="0"/>
                <a:cs typeface="Arial" panose="020B0604020202020204" pitchFamily="34" charset="0"/>
              </a:rPr>
              <a:t> Bu sınıflandırmanın yanında turistik kaynaklara göre de bir sınıflandırma yapılır. Krippendorf’a göre:</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a)Doğal unsurlar: İklim, bitki örtüsü, coğrafi durum</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b)Beşeri faaliyetler: Dil, zihniyet, folklor, kültür, misafirperverlik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c)Genel alt-yapı: Ulaşım ve haberleşme, elektrik vs.</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d)Turistik donatım: Otel, eğlence, hatıra eşya ticareti vb.</a:t>
            </a:r>
            <a:endParaRPr lang="tr-TR" b="1" dirty="0" smtClean="0">
              <a:latin typeface="Arial" panose="020B0604020202020204" pitchFamily="34" charset="0"/>
              <a:cs typeface="Arial" panose="020B0604020202020204" pitchFamily="34" charset="0"/>
            </a:endParaRPr>
          </a:p>
          <a:p>
            <a:pPr marL="0" indent="0">
              <a:buNone/>
            </a:pPr>
            <a:endParaRPr lang="tr-TR" b="1" dirty="0" smtClean="0">
              <a:latin typeface="Arial" panose="020B0604020202020204" pitchFamily="34" charset="0"/>
              <a:cs typeface="Arial" panose="020B0604020202020204" pitchFamily="34" charset="0"/>
            </a:endParaRPr>
          </a:p>
          <a:p>
            <a:pPr marL="0" indent="0">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46100" y="1275080"/>
            <a:ext cx="10972800" cy="4389120"/>
          </a:xfrm>
        </p:spPr>
        <p:txBody>
          <a:bodyPr>
            <a:normAutofit lnSpcReduction="10000"/>
          </a:bodyPr>
          <a:lstStyle/>
          <a:p>
            <a:pPr marL="0" indent="0" algn="just">
              <a:buNone/>
            </a:pPr>
            <a:r>
              <a:rPr lang="tr-TR" b="1" dirty="0" smtClean="0">
                <a:latin typeface="Arial" panose="020B0604020202020204" pitchFamily="34" charset="0"/>
                <a:cs typeface="Arial" panose="020B0604020202020204" pitchFamily="34" charset="0"/>
              </a:rPr>
              <a:t> Bunların yanı sıra, Dünya </a:t>
            </a:r>
            <a:r>
              <a:rPr lang="tr-TR" b="1" dirty="0">
                <a:latin typeface="Arial" panose="020B0604020202020204" pitchFamily="34" charset="0"/>
                <a:cs typeface="Arial" panose="020B0604020202020204" pitchFamily="34" charset="0"/>
              </a:rPr>
              <a:t>T</a:t>
            </a:r>
            <a:r>
              <a:rPr lang="tr-TR" b="1" dirty="0" smtClean="0">
                <a:latin typeface="Arial" panose="020B0604020202020204" pitchFamily="34" charset="0"/>
                <a:cs typeface="Arial" panose="020B0604020202020204" pitchFamily="34" charset="0"/>
              </a:rPr>
              <a:t>urizm </a:t>
            </a:r>
            <a:r>
              <a:rPr lang="tr-TR" b="1" dirty="0">
                <a:latin typeface="Arial" panose="020B0604020202020204" pitchFamily="34" charset="0"/>
                <a:cs typeface="Arial" panose="020B0604020202020204" pitchFamily="34" charset="0"/>
              </a:rPr>
              <a:t>Ö</a:t>
            </a:r>
            <a:r>
              <a:rPr lang="tr-TR" b="1" dirty="0" smtClean="0">
                <a:latin typeface="Arial" panose="020B0604020202020204" pitchFamily="34" charset="0"/>
                <a:cs typeface="Arial" panose="020B0604020202020204" pitchFamily="34" charset="0"/>
              </a:rPr>
              <a:t>rgütüne göre kaynak sınıflandırılması şöyle yapılmaktadır: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1-Doğal kaynaklar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2-Enerji kaynakları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3-Beşeri kaynaklar: Hayat şartları, demografik veriler ve kültür verileri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4-Kurumsal, siyasal, hukuki ve idari yönler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5-Sosyal yönler: Çalışma saatleri, boş zaman, ücretli izinler, sağlık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6-Mal ve hizmetler, ulaşım ve donanım</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7-İktisadi ve mali etkinlikler</a:t>
            </a:r>
            <a:endParaRPr lang="tr-TR" b="1" dirty="0" smtClean="0">
              <a:latin typeface="Arial" panose="020B0604020202020204" pitchFamily="34" charset="0"/>
              <a:cs typeface="Arial" panose="020B0604020202020204" pitchFamily="34" charset="0"/>
            </a:endParaRPr>
          </a:p>
          <a:p>
            <a:pPr marL="0" indent="0">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484474"/>
            <a:ext cx="12192000" cy="1184306"/>
          </a:xfrm>
        </p:spPr>
        <p:txBody>
          <a:bodyPr>
            <a:normAutofit/>
          </a:bodyPr>
          <a:lstStyle/>
          <a:p>
            <a:r>
              <a:rPr lang="tr-TR" sz="4000" b="1" dirty="0" smtClean="0">
                <a:solidFill>
                  <a:schemeClr val="tx1"/>
                </a:solidFill>
                <a:latin typeface="Arial" panose="020B0604020202020204" pitchFamily="34" charset="0"/>
                <a:cs typeface="Arial" panose="020B0604020202020204" pitchFamily="34" charset="0"/>
              </a:rPr>
              <a:t>C. TURİSTİK ÜRÜNÜ OLUŞTURAN ELEMANLAR</a:t>
            </a:r>
            <a:endParaRPr lang="tr-TR" sz="4000"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304800" y="1859280"/>
            <a:ext cx="10972800" cy="4389120"/>
          </a:xfrm>
        </p:spPr>
        <p:txBody>
          <a:bodyPr/>
          <a:lstStyle/>
          <a:p>
            <a:pPr marL="0" indent="0" algn="just">
              <a:buNone/>
            </a:pPr>
            <a:r>
              <a:rPr lang="tr-TR" b="1" dirty="0" smtClean="0">
                <a:latin typeface="Arial" panose="020B0604020202020204" pitchFamily="34" charset="0"/>
                <a:cs typeface="Arial" panose="020B0604020202020204" pitchFamily="34" charset="0"/>
              </a:rPr>
              <a:t> Bir turistik ürünü oluşturan unsurlar genel olarak üç temel şekilde toplanabilir;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1-Turistleri çeken bir ülkenin veya bölgenin doğal, kültürel, tarihi, sanatsal varlıkları ve değerleri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2-Turiste hizmet veren işletmeler otel, motel, restaurant, eğlence ve spor tesisleri, seyahat acentaları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3-Turistin yer değiştirmesinin, gidilecek yere ulaşmasını sağlayan taşımacılık işletmeleri</a:t>
            </a:r>
            <a:endParaRPr lang="tr-TR" b="1" dirty="0" smtClean="0">
              <a:latin typeface="Arial" panose="020B0604020202020204" pitchFamily="34" charset="0"/>
              <a:cs typeface="Arial" panose="020B0604020202020204" pitchFamily="34" charset="0"/>
            </a:endParaRPr>
          </a:p>
          <a:p>
            <a:pPr marL="0" indent="0">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117600"/>
            <a:ext cx="10972800" cy="5143500"/>
          </a:xfrm>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 Bileşik bir özellik taşıyan turizm ürünü veya paket tur kendisini oluşturan unsurlara göre şöyledir;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a)Çekicilik: Turistin gideceği bir yeri başka bir yere tercih etmesini etkileyen turizm ürünü unsurudur. Çekicilik faktörü yöresel, ulusal yada ulusrarası olabilir. Yer çekiciliği, Antalya, Kuşadası, Göreme, dağ, deniz, güneşli yerler vb. Olay çekiciliği ise, fuar, sergi vb.</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b)Turizm hizmet işletmeleri imkanları: Turistik işletmeler doğrudan turist akımı yaratmayabilirler. Yeme, içme, konaklama ve eğlence tesisleri olmadan turizm ürünü olmayabilir.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c)Ulaşılabilirlik: Bir turistik ürünün ulaşılabilirliği onun kolay ve ekonomik oluşuna bağlıdır. Yoğun nüfuslu yerleşim merkezlerine yakın yerler, ulaşım en kolay ve en çok turist çeken yerlerdir.</a:t>
            </a:r>
            <a:endParaRPr lang="tr-TR" b="1" dirty="0" smtClean="0">
              <a:latin typeface="Arial" panose="020B0604020202020204" pitchFamily="34" charset="0"/>
              <a:cs typeface="Arial" panose="020B0604020202020204" pitchFamily="34" charset="0"/>
            </a:endParaRPr>
          </a:p>
          <a:p>
            <a:pPr marL="0" indent="0">
              <a:buNone/>
            </a:pP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tx1"/>
                </a:solidFill>
                <a:latin typeface="Arial" panose="020B0604020202020204" pitchFamily="34" charset="0"/>
                <a:cs typeface="Arial" panose="020B0604020202020204" pitchFamily="34" charset="0"/>
              </a:rPr>
              <a:t>D.TURİSTİK ÜRÜNÜN ÖZELLİKLERİ</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609600" y="1847088"/>
            <a:ext cx="10972800" cy="4630420"/>
          </a:xfrm>
        </p:spPr>
        <p:txBody>
          <a:bodyPr>
            <a:normAutofit lnSpcReduction="10000"/>
          </a:bodyPr>
          <a:lstStyle/>
          <a:p>
            <a:pPr marL="0" indent="0" algn="just">
              <a:buNone/>
            </a:pPr>
            <a:r>
              <a:rPr lang="tr-TR" b="1" dirty="0" smtClean="0">
                <a:latin typeface="Arial" panose="020B0604020202020204" pitchFamily="34" charset="0"/>
                <a:cs typeface="Arial" panose="020B0604020202020204" pitchFamily="34" charset="0"/>
              </a:rPr>
              <a:t>1-Turistik ürün, üretildiği yerde tüketilmesi zorunludur.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2-Bileşik ürün niteliğindedir. Turistik ürün birden fazla hizmetin bir araya gelmesi ile oluşur.</a:t>
            </a:r>
            <a:r>
              <a:rPr lang="tr-TR" b="1" dirty="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(Yeme, içme, konaklama, eğlence vb.)</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3-Stok edilemez. Ürünün zamanında satılması gerekir.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4-Turistik ürünlerde subjektif değerlendirme daha fazladır.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5-Turistik üründe çekicilik, yararlılık ve kolay ulaşım özellikleri olmalıdır.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6-Markaya bağlılık azdır.</a:t>
            </a:r>
            <a:r>
              <a:rPr lang="tr-TR" b="1" dirty="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İmaj kavramı önemlidir.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7-Turizm ürünleri emek yoğun üretim şeklinde olup otomasyon azdır.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8-Standartlaştırma yapılması çok azdır.</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9600" y="662782"/>
            <a:ext cx="11582400" cy="1184306"/>
          </a:xfrm>
        </p:spPr>
        <p:txBody>
          <a:bodyPr>
            <a:normAutofit fontScale="90000"/>
          </a:bodyPr>
          <a:lstStyle/>
          <a:p>
            <a:r>
              <a:rPr lang="tr-TR" b="1" dirty="0" smtClean="0">
                <a:solidFill>
                  <a:schemeClr val="tx1"/>
                </a:solidFill>
                <a:latin typeface="Arial" panose="020B0604020202020204" pitchFamily="34" charset="0"/>
                <a:cs typeface="Arial" panose="020B0604020202020204" pitchFamily="34" charset="0"/>
              </a:rPr>
              <a:t>E.TURİSTİK ÜRÜNÜN YAŞAM DÖNEMLERİ</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609600" y="1968500"/>
            <a:ext cx="11315700" cy="4368800"/>
          </a:xfrm>
        </p:spPr>
        <p:txBody>
          <a:bodyPr/>
          <a:lstStyle/>
          <a:p>
            <a:pPr marL="0" indent="0" algn="just">
              <a:buNone/>
            </a:pPr>
            <a:r>
              <a:rPr lang="tr-TR" b="1" dirty="0" smtClean="0">
                <a:latin typeface="Arial" panose="020B0604020202020204" pitchFamily="34" charset="0"/>
                <a:cs typeface="Arial" panose="020B0604020202020204" pitchFamily="34" charset="0"/>
              </a:rPr>
              <a:t> Bir ürün veya hizmet pazara çıktıktan sonra başlıca dört dönem geçirir: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1-Başlangıç (ilk giriş) dönemi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2-Gelişme (büyüme) dönemi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3-Olgunluk dönemi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4-Düşüş dönemi</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0</TotalTime>
  <Words>5964</Words>
  <Application>WPS Presentation</Application>
  <PresentationFormat>Geniş ekran</PresentationFormat>
  <Paragraphs>117</Paragraphs>
  <Slides>17</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17</vt:i4>
      </vt:variant>
    </vt:vector>
  </HeadingPairs>
  <TitlesOfParts>
    <vt:vector size="31" baseType="lpstr">
      <vt:lpstr>Arial</vt:lpstr>
      <vt:lpstr>SimSun</vt:lpstr>
      <vt:lpstr>Wingdings</vt:lpstr>
      <vt:lpstr>Wingdings 2</vt:lpstr>
      <vt:lpstr>Constantia</vt:lpstr>
      <vt:lpstr>Microsoft YaHei</vt:lpstr>
      <vt:lpstr/>
      <vt:lpstr>Arial Unicode MS</vt:lpstr>
      <vt:lpstr>Calibri</vt:lpstr>
      <vt:lpstr>MS UI Gothic</vt:lpstr>
      <vt:lpstr>Yu Gothic Light</vt:lpstr>
      <vt:lpstr>Agency FB</vt:lpstr>
      <vt:lpstr>Algerian</vt:lpstr>
      <vt:lpstr>Akış</vt:lpstr>
      <vt:lpstr>       TURİSTİK ÜRÜN</vt:lpstr>
      <vt:lpstr>A.TURİSTİK ÜRÜN NEDİR?</vt:lpstr>
      <vt:lpstr>B.BİR TURİZM ÜRÜNÜNÜN İNCELENMESİ</vt:lpstr>
      <vt:lpstr>PowerPoint 演示文稿</vt:lpstr>
      <vt:lpstr>PowerPoint 演示文稿</vt:lpstr>
      <vt:lpstr>C. TURİSTİK ÜRÜNÜ OLUŞTURAN ELEMANLAR</vt:lpstr>
      <vt:lpstr>PowerPoint 演示文稿</vt:lpstr>
      <vt:lpstr>D.TURİSTİK ÜRÜNÜN ÖZELLİKLERİ</vt:lpstr>
      <vt:lpstr>E.TURİSTİK ÜRÜNÜN YAŞAM DÖNEMLERİ</vt:lpstr>
      <vt:lpstr>  Bir ürünün yaşam devreleri aşağıdaki grafikte ki gibidir: </vt:lpstr>
      <vt:lpstr>PowerPoint 演示文稿</vt:lpstr>
      <vt:lpstr>Bir ürünün yaşam özellikleri ve bunlara uygun cevaplar:</vt:lpstr>
      <vt:lpstr>P.BİR ÜRÜN POLİTİKASI SEÇİMİ</vt:lpstr>
      <vt:lpstr>PowerPoint 演示文稿</vt:lpstr>
      <vt:lpstr>PowerPoint 演示文稿</vt:lpstr>
      <vt:lpstr>G.TURİSTİK ÜRÜNÜN PAZARDAKİ DURUMUNU BELİRLEME</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 TURİSTİK ÜRÜN</dc:title>
  <dc:creator>Windows Kullanıcısı</dc:creator>
  <cp:lastModifiedBy>ali</cp:lastModifiedBy>
  <cp:revision>5</cp:revision>
  <dcterms:created xsi:type="dcterms:W3CDTF">2018-02-12T18:17:00Z</dcterms:created>
  <dcterms:modified xsi:type="dcterms:W3CDTF">2018-02-16T10:35:52Z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