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14380"/>
          </a:xfrm>
        </p:spPr>
        <p:txBody>
          <a:bodyPr>
            <a:normAutofit fontScale="90000"/>
          </a:bodyPr>
          <a:lstStyle/>
          <a:p>
            <a:pPr lvl="0"/>
            <a:r>
              <a:rPr lang="tr-TR" b="1" i="1" dirty="0" smtClean="0"/>
              <a:t/>
            </a:r>
            <a:br>
              <a:rPr lang="tr-TR" b="1" i="1" dirty="0" smtClean="0"/>
            </a:br>
            <a:r>
              <a:rPr lang="en-US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Dosha</a:t>
            </a:r>
            <a:r>
              <a:rPr lang="en-US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Pitta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836712"/>
            <a:ext cx="8568952" cy="590465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s-ES_tradnl" dirty="0"/>
              <a:t>Ateş ve sudan oluşur, enerji ile ilgilidir. Kavram olarak ateş ve su eğilimlerine bağlı olarak, hormon, enzimler ve tüm metabolik reaksiyonları düzenler. </a:t>
            </a:r>
            <a:r>
              <a:rPr lang="es-ES_tradnl" b="1" dirty="0">
                <a:solidFill>
                  <a:srgbClr val="C00000"/>
                </a:solidFill>
                <a:latin typeface="Comic Sans MS" pitchFamily="66" charset="0"/>
              </a:rPr>
              <a:t>Sıcak, keskin, hafif yağlı, sıvı, asitli, acı, ekşi, kokulu ve bağırsakların boşaltılması en önemli özellikleridir. </a:t>
            </a:r>
            <a:r>
              <a:rPr lang="es-ES_tradnl" dirty="0"/>
              <a:t>Vücutta, incebağırsaklar, midenin alt bölümü, karaciğer, dalak, kan ve kanın hemoglobin kısmı, ter, </a:t>
            </a:r>
            <a:r>
              <a:rPr lang="es-ES_tradnl" dirty="0" smtClean="0"/>
              <a:t>kalp</a:t>
            </a:r>
            <a:r>
              <a:rPr lang="es-ES_tradnl" dirty="0"/>
              <a:t>, gözler ve safra yerleşim bölgeleridir. Sindirimi kontrol eder, metabolizmayı yönetir, iştah, susuzluk, ısı dengesi, görme, cildin yapısı ve rengi, akli denge, yaşamdan alına keyif ve </a:t>
            </a:r>
            <a:r>
              <a:rPr lang="es-ES_tradnl" dirty="0" smtClean="0"/>
              <a:t>neş</a:t>
            </a:r>
            <a:r>
              <a:rPr lang="tr-TR" dirty="0" smtClean="0"/>
              <a:t>’</a:t>
            </a:r>
            <a:r>
              <a:rPr lang="es-ES_tradnl" dirty="0" smtClean="0"/>
              <a:t>e </a:t>
            </a:r>
            <a:r>
              <a:rPr lang="es-ES_tradnl" dirty="0"/>
              <a:t>Dosha Pittanın kontrolündedir.</a:t>
            </a:r>
            <a:endParaRPr lang="tr-TR" dirty="0"/>
          </a:p>
          <a:p>
            <a:pPr algn="just"/>
            <a:r>
              <a:rPr lang="es-ES_tradnl" b="1" dirty="0">
                <a:solidFill>
                  <a:srgbClr val="993366"/>
                </a:solidFill>
                <a:latin typeface="Comic Sans MS" pitchFamily="66" charset="0"/>
              </a:rPr>
              <a:t>Dengesizliğinde, aşırı sıcaklık, yanma hissi, ciltte enflamasyonlar, midede asitlik, görme sorunları, ciltte sararma, vücutta kötü koku, direnç kaybı, kolay kızma hali, asabiyet ve öfke meydana gelir.</a:t>
            </a:r>
            <a:endParaRPr lang="tr-TR" b="1" dirty="0">
              <a:solidFill>
                <a:srgbClr val="993366"/>
              </a:solidFill>
              <a:latin typeface="Comic Sans MS" pitchFamily="66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1904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500066"/>
          </a:xfrm>
        </p:spPr>
        <p:txBody>
          <a:bodyPr>
            <a:normAutofit fontScale="90000"/>
          </a:bodyPr>
          <a:lstStyle/>
          <a:p>
            <a:pPr lvl="0"/>
            <a:r>
              <a:rPr lang="tr-TR" b="1" i="1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tr-TR" b="1" i="1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b="1" i="1" dirty="0" err="1" smtClean="0">
                <a:solidFill>
                  <a:srgbClr val="0070C0"/>
                </a:solidFill>
                <a:latin typeface="Comic Sans MS" pitchFamily="66" charset="0"/>
              </a:rPr>
              <a:t>Dosha</a:t>
            </a:r>
            <a:r>
              <a:rPr lang="en-US" b="1" i="1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omic Sans MS" pitchFamily="66" charset="0"/>
              </a:rPr>
              <a:t>Kapha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692696"/>
            <a:ext cx="8712968" cy="604867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Sudan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topraktan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oluşur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statik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pasif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yapıyı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ifade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Toprak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olarak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bilinen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temel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eğilim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çerçevesinde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vücudun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hareketli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kısımlarını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yağlayarak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kolay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işlemesinin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yanı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sıra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beyin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göz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derinin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nemlenmesini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sağlar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Ayrıca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cinsel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enerji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sağlar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sindirim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mental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faaliyetlere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yardım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Yağlı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soğuk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ağır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yumuşak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parlak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kaygan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sağlam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sabit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yapışkan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tatlı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özelliğine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sahiptir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Ayrıca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vücuda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kuvvet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destek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cesaret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bağışlama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duygusu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iyileşme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gücü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verir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Vücutta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göğüs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burun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eklemler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vücut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salgıları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dokusu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kalpte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yerleşmiştir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Vücuda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sağlamlık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ağırlık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direnme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gücü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sabitlik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canlılık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verir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Nemlenmeyi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yağlanmayı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tüm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fizyolojinin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eklemlerin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bütünlüğünü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sağlamlığını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sağlar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İyileşme</a:t>
            </a:r>
            <a:r>
              <a:rPr lang="en-US" sz="40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gücü</a:t>
            </a:r>
            <a:r>
              <a:rPr lang="en-US" sz="40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bağışlama</a:t>
            </a:r>
            <a:r>
              <a:rPr lang="en-US" sz="40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duygusu</a:t>
            </a:r>
            <a:r>
              <a:rPr lang="en-US" sz="40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cesaret</a:t>
            </a:r>
            <a:r>
              <a:rPr lang="en-US" sz="40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asalet</a:t>
            </a:r>
            <a:r>
              <a:rPr lang="en-US" sz="40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ve</a:t>
            </a:r>
            <a:r>
              <a:rPr lang="en-US" sz="40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şefkat</a:t>
            </a:r>
            <a:r>
              <a:rPr lang="en-US" sz="40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bu</a:t>
            </a:r>
            <a:r>
              <a:rPr lang="en-US" sz="40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doshanın</a:t>
            </a:r>
            <a:r>
              <a:rPr lang="en-US" sz="40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dengedeyken</a:t>
            </a:r>
            <a:r>
              <a:rPr lang="en-US" sz="40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kişiye</a:t>
            </a:r>
            <a:r>
              <a:rPr lang="en-US" sz="40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verdiği</a:t>
            </a:r>
            <a:r>
              <a:rPr lang="en-US" sz="40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özelliklerdir</a:t>
            </a:r>
            <a:r>
              <a:rPr lang="en-US" sz="4000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. </a:t>
            </a:r>
            <a:endParaRPr lang="tr-TR" sz="4000" b="1" dirty="0">
              <a:solidFill>
                <a:srgbClr val="7030A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/>
            <a:r>
              <a:rPr lang="en-US" sz="4600" b="1" dirty="0" err="1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Dengesizliğinde</a:t>
            </a:r>
            <a:r>
              <a:rPr lang="en-US" sz="4600" b="1" dirty="0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, kilo alma, </a:t>
            </a:r>
            <a:r>
              <a:rPr lang="en-US" sz="4600" b="1" dirty="0" err="1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şişmanlama</a:t>
            </a:r>
            <a:r>
              <a:rPr lang="en-US" sz="4600" b="1" dirty="0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4600" b="1" dirty="0" err="1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aşırı</a:t>
            </a:r>
            <a:r>
              <a:rPr lang="en-US" sz="4600" b="1" dirty="0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yavaşlama</a:t>
            </a:r>
            <a:r>
              <a:rPr lang="en-US" sz="4600" b="1" dirty="0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4600" b="1" dirty="0" err="1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durağanlık</a:t>
            </a:r>
            <a:r>
              <a:rPr lang="en-US" sz="4600" b="1" dirty="0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4600" b="1" dirty="0" err="1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depresyon</a:t>
            </a:r>
            <a:r>
              <a:rPr lang="en-US" sz="4600" b="1" dirty="0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4600" b="1" dirty="0" err="1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aşırı</a:t>
            </a:r>
            <a:r>
              <a:rPr lang="en-US" sz="4600" b="1" dirty="0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mukus</a:t>
            </a:r>
            <a:r>
              <a:rPr lang="en-US" sz="4600" b="1" dirty="0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salgılama</a:t>
            </a:r>
            <a:r>
              <a:rPr lang="en-US" sz="4600" b="1" dirty="0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4600" b="1" dirty="0" err="1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allerji</a:t>
            </a:r>
            <a:r>
              <a:rPr lang="en-US" sz="4600" b="1" dirty="0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4600" b="1" dirty="0" err="1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kaşıntı</a:t>
            </a:r>
            <a:r>
              <a:rPr lang="en-US" sz="4600" b="1" dirty="0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ve</a:t>
            </a:r>
            <a:r>
              <a:rPr lang="en-US" sz="4600" b="1" dirty="0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sürekli</a:t>
            </a:r>
            <a:r>
              <a:rPr lang="en-US" sz="4600" b="1" dirty="0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uyku</a:t>
            </a:r>
            <a:r>
              <a:rPr lang="en-US" sz="4600" b="1" dirty="0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hali</a:t>
            </a:r>
            <a:r>
              <a:rPr lang="en-US" sz="4600" b="1" dirty="0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4600" b="1" dirty="0" err="1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görülür</a:t>
            </a:r>
            <a:r>
              <a:rPr lang="en-US" sz="4600" b="1" dirty="0">
                <a:solidFill>
                  <a:srgbClr val="FF9933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tr-TR" sz="4600" b="1" dirty="0">
              <a:solidFill>
                <a:srgbClr val="FF9933"/>
              </a:solidFill>
              <a:latin typeface="Comic Sans MS" pitchFamily="66" charset="0"/>
              <a:cs typeface="Times New Roman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7455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428604"/>
            <a:ext cx="8501122" cy="6143668"/>
          </a:xfrm>
        </p:spPr>
        <p:txBody>
          <a:bodyPr/>
          <a:lstStyle/>
          <a:p>
            <a:pPr algn="just"/>
            <a:r>
              <a:rPr lang="es-ES_tradnl" dirty="0"/>
              <a:t>Her hastalık, vata, pitta ve kapha yapılarında kişilerde farklı semptomlarla ortaya çıkmaktadır. Bu nedenle, uygulanan tedavi de farklılık göstermekte, kullanılan ilaçların vücut tiplerine uygun olarak seçilmesi gerekmektedir. Mesela, ilacın </a:t>
            </a:r>
            <a:r>
              <a:rPr lang="es-ES_tradnl" dirty="0">
                <a:solidFill>
                  <a:srgbClr val="C00000"/>
                </a:solidFill>
                <a:latin typeface="Comic Sans MS" pitchFamily="66" charset="0"/>
              </a:rPr>
              <a:t>vata tipinde sıvı yağ</a:t>
            </a:r>
            <a:r>
              <a:rPr lang="es-ES_tradnl" dirty="0"/>
              <a:t>, </a:t>
            </a:r>
            <a:r>
              <a:rPr lang="es-ES_tradnl" dirty="0">
                <a:solidFill>
                  <a:srgbClr val="00B050"/>
                </a:solidFill>
                <a:latin typeface="Comic Sans MS" pitchFamily="66" charset="0"/>
              </a:rPr>
              <a:t>pitta tipinde kaynatılmış ve berraklaştırılmış tereyağ </a:t>
            </a:r>
            <a:r>
              <a:rPr lang="es-ES_tradnl" dirty="0"/>
              <a:t>ve </a:t>
            </a:r>
            <a:r>
              <a:rPr lang="es-ES_tradnl" dirty="0">
                <a:solidFill>
                  <a:srgbClr val="7030A0"/>
                </a:solidFill>
                <a:latin typeface="Comic Sans MS" pitchFamily="66" charset="0"/>
              </a:rPr>
              <a:t>kapha tipinde de bal içinde çözülmüş </a:t>
            </a:r>
            <a:r>
              <a:rPr lang="es-ES_tradnl" dirty="0"/>
              <a:t>olması tercih edilir. </a:t>
            </a:r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9010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>
                <a:solidFill>
                  <a:srgbClr val="CC0066"/>
                </a:solidFill>
                <a:latin typeface="Comic Sans MS" pitchFamily="66" charset="0"/>
              </a:rPr>
              <a:t>GELENEKSEL </a:t>
            </a:r>
            <a:r>
              <a:rPr lang="tr-TR" b="1" dirty="0">
                <a:solidFill>
                  <a:srgbClr val="CC0066"/>
                </a:solidFill>
                <a:latin typeface="Comic Sans MS" pitchFamily="66" charset="0"/>
              </a:rPr>
              <a:t>ÇİN TIBBI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692696"/>
            <a:ext cx="8246150" cy="602302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Geleneksel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Çin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Tıbbı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(GÇT) </a:t>
            </a:r>
            <a:r>
              <a:rPr lang="en-US" sz="2800" dirty="0" err="1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doğanın</a:t>
            </a:r>
            <a:r>
              <a:rPr lang="en-US" sz="2800" dirty="0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modeli</a:t>
            </a:r>
            <a:r>
              <a:rPr lang="en-US" sz="2800" dirty="0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ve</a:t>
            </a:r>
            <a:r>
              <a:rPr lang="en-US" sz="2800" dirty="0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kanunlarının</a:t>
            </a:r>
            <a:r>
              <a:rPr lang="en-US" sz="2800" dirty="0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uzlaştığı</a:t>
            </a:r>
            <a:r>
              <a:rPr lang="en-US" sz="2800" dirty="0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ve</a:t>
            </a:r>
            <a:r>
              <a:rPr lang="en-US" sz="2800" dirty="0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onları</a:t>
            </a:r>
            <a:r>
              <a:rPr lang="en-US" sz="2800" dirty="0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insan</a:t>
            </a:r>
            <a:r>
              <a:rPr lang="en-US" sz="2800" dirty="0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vücuduna</a:t>
            </a:r>
            <a:r>
              <a:rPr lang="en-US" sz="2800" dirty="0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uygulayan</a:t>
            </a:r>
            <a:r>
              <a:rPr lang="en-US" sz="2800" dirty="0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medikal</a:t>
            </a:r>
            <a:r>
              <a:rPr lang="en-US" sz="2800" dirty="0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 (</a:t>
            </a:r>
            <a:r>
              <a:rPr lang="en-US" sz="2800" dirty="0" err="1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Tıp</a:t>
            </a:r>
            <a:r>
              <a:rPr lang="en-US" sz="2800" dirty="0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) </a:t>
            </a:r>
            <a:r>
              <a:rPr lang="en-US" sz="2800" dirty="0" err="1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sistemdir</a:t>
            </a:r>
            <a:r>
              <a:rPr lang="en-US" sz="2800" dirty="0">
                <a:solidFill>
                  <a:srgbClr val="CC0066"/>
                </a:solidFill>
                <a:latin typeface="Comic Sans MS" pitchFamily="66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GÇTnın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kökenleri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5000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yıldan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fazlasına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dayanmaktadır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günümüzde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uygulanmaktadır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Örneğin Fu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Xi’nin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MÖ 4000’de dokuz tip iğne ile akupunktur yaptığını; tarım, tıp ve eczacılığın babası olarak kabul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edilen efsanevi Çin İmparatoru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Shen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Nong’un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günümüzden 2800 </a:t>
            </a:r>
            <a:r>
              <a:rPr lang="tr-TR" sz="2800" smtClean="0">
                <a:latin typeface="Times New Roman" pitchFamily="18" charset="0"/>
                <a:cs typeface="Times New Roman" pitchFamily="18" charset="0"/>
              </a:rPr>
              <a:t>yıl önce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yüzlerce tıbbi bitkiyi tattığını ifade eden kayıtlar vardır. Geçmişten günümüze ulaşan 6000’den fazla yazılı kayıt Çinli doktorların tıp alanındaki klinik deneyimlerinin ve teorik çalışmalarının uzun tarihini göstermektedir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(Çin ‘de yazı M.Ö. 1050 yılında bulunmuştur)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942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633670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MÖ 206 – MS 220 yılları arasında ikinci büyük eser olan hastalıklardan korunma ve tedavi ile ilgili Çinli doktorların tecrübelerini özetleyen “Soğukla Uyarılan Hastalıkların Tartışılması” yazılmıştır. Bu eser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GÇT’nda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hastalıkların teşhisinin temellerini atmış,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infeksiyon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hastalıklarıyla ilgili 397 ve diğer hastalıklarla ilgili 265 tedaviyi listelemiştir. Aynı dönemde ilk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materia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medika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olan “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Shen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Nong’un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Herbali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” yazılmıştır. Bu eser o döneme kadar tedavide kullanılan bitkisel ve hayvansal ürünlerin ve minerallerin bir toplamıdır.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Hanedanlığı döneminde (MS 1368-1644) doktor ve farmakolog olan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Shizhen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tarafından yenilenmiş ve “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Materia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Medika’nın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Compendium’u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” adıyla yazılmıştır. 1892 tıbbi madde, 10000’in üzerinde reçete ve 1000’den fazla tıbbi örnek çizimi içermektedir. Ayrıca tıbbi maddelerin sınıflandırmasını gözden geçirerek sistematik botaniğin temellerini atmıştır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3051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525963"/>
          </a:xfrm>
        </p:spPr>
        <p:txBody>
          <a:bodyPr/>
          <a:lstStyle/>
          <a:p>
            <a:pPr algn="just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Geleneksel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tıbbı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Çin'de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yaşayan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çeşitli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toplumların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tıp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sistemlerinin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ortak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olarak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nitelendirilir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Geleneksel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tıbbına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Han, Tibet,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Moğol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Uygur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gibi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etnik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toplulukların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tıp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sistemleri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dahildir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Geleneksel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tıbbında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Han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tıp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sistemi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en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zengin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uygulamalı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kuramsal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birikime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en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eski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tarihe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sahiptir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Geleneksel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tıbbının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kaynağı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Çin'in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Sarı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Nehir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bölgesidir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2781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285728"/>
            <a:ext cx="8501122" cy="6215106"/>
          </a:xfrm>
        </p:spPr>
        <p:txBody>
          <a:bodyPr>
            <a:normAutofit/>
          </a:bodyPr>
          <a:lstStyle/>
          <a:p>
            <a:pPr algn="just"/>
            <a:r>
              <a:rPr lang="tr-TR" dirty="0" err="1">
                <a:latin typeface="Times New Roman" pitchFamily="18" charset="0"/>
                <a:cs typeface="Times New Roman" pitchFamily="18" charset="0"/>
              </a:rPr>
              <a:t>GÇT’nın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temeli olan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bedenin bütünlüğü”,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beden ile çevrenin bütünlüğü”,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hastalığın dengenin bozulması sonucu ortaya çıkması”,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teşhisin bu dengesizliği tespit etmesi gerektiği” ve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tedavinin dengeyi yeniden kurması gerektiği” düşünceleri bir tek tıbbi teorinin sonucu değil tamamı yedi adet olan bir teoriler sisteminin ürünüdür. </a:t>
            </a:r>
          </a:p>
        </p:txBody>
      </p:sp>
    </p:spTree>
    <p:extLst>
      <p:ext uri="{BB962C8B-B14F-4D97-AF65-F5344CB8AC3E}">
        <p14:creationId xmlns:p14="http://schemas.microsoft.com/office/powerpoint/2010/main" val="13531123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737</Words>
  <Application>Microsoft Office PowerPoint</Application>
  <PresentationFormat>Ekran Gösterisi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 Dosha Pitta </vt:lpstr>
      <vt:lpstr> Dosha Kapha </vt:lpstr>
      <vt:lpstr>PowerPoint Sunusu</vt:lpstr>
      <vt:lpstr> GELENEKSEL ÇİN TIBBI 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Dosha Pitta </dc:title>
  <dc:creator>aysegul</dc:creator>
  <cp:lastModifiedBy>aysegul</cp:lastModifiedBy>
  <cp:revision>1</cp:revision>
  <dcterms:created xsi:type="dcterms:W3CDTF">2018-06-08T12:18:44Z</dcterms:created>
  <dcterms:modified xsi:type="dcterms:W3CDTF">2018-06-08T12:19:14Z</dcterms:modified>
</cp:coreProperties>
</file>