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1" r:id="rId4"/>
    <p:sldId id="302" r:id="rId5"/>
    <p:sldId id="303" r:id="rId6"/>
    <p:sldId id="304" r:id="rId7"/>
    <p:sldId id="305" r:id="rId8"/>
    <p:sldId id="306" r:id="rId9"/>
    <p:sldId id="307" r:id="rId10"/>
    <p:sldId id="30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21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332353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40926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34111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08991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5922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6DFC91E-67F0-4EA2-BBD4-8571E6ED2344}"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985438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6DFC91E-67F0-4EA2-BBD4-8571E6ED2344}"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82576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DFC91E-67F0-4EA2-BBD4-8571E6ED2344}"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82482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21444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32713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FC91E-67F0-4EA2-BBD4-8571E6ED2344}"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C2F69-8B49-487C-B0B4-A7A74796CDC7}" type="slidenum">
              <a:rPr lang="tr-TR" smtClean="0"/>
              <a:t>‹#›</a:t>
            </a:fld>
            <a:endParaRPr lang="tr-TR"/>
          </a:p>
        </p:txBody>
      </p:sp>
    </p:spTree>
    <p:extLst>
      <p:ext uri="{BB962C8B-B14F-4D97-AF65-F5344CB8AC3E}">
        <p14:creationId xmlns:p14="http://schemas.microsoft.com/office/powerpoint/2010/main" val="306119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7855" y="845127"/>
            <a:ext cx="9144000" cy="3246727"/>
          </a:xfrm>
        </p:spPr>
        <p:txBody>
          <a:bodyPr>
            <a:normAutofit/>
          </a:bodyPr>
          <a:lstStyle/>
          <a:p>
            <a:r>
              <a:rPr lang="tr-TR" sz="4000" b="1" dirty="0" smtClean="0"/>
              <a:t>ÖDE5024</a:t>
            </a:r>
            <a:br>
              <a:rPr lang="tr-TR" sz="4000" b="1" dirty="0" smtClean="0"/>
            </a:br>
            <a:r>
              <a:rPr lang="tr-TR" sz="4000" b="1" dirty="0" smtClean="0"/>
              <a:t>DAVRANIŞ BİLİMLERİNDE İSTATİSTİK</a:t>
            </a:r>
            <a:br>
              <a:rPr lang="tr-TR" sz="4000" b="1" dirty="0" smtClean="0"/>
            </a:br>
            <a:r>
              <a:rPr lang="tr-TR" sz="4000" b="1" dirty="0" smtClean="0"/>
              <a:t/>
            </a:r>
            <a:br>
              <a:rPr lang="tr-TR" sz="4000" b="1" dirty="0" smtClean="0"/>
            </a:br>
            <a:r>
              <a:rPr lang="tr-TR" sz="4000" b="1" dirty="0" smtClean="0"/>
              <a:t>Yüksek Lisans</a:t>
            </a:r>
            <a:endParaRPr lang="tr-TR" sz="4000" b="1" dirty="0"/>
          </a:p>
        </p:txBody>
      </p:sp>
      <p:sp>
        <p:nvSpPr>
          <p:cNvPr id="3" name="Alt Başlık 2"/>
          <p:cNvSpPr>
            <a:spLocks noGrp="1"/>
          </p:cNvSpPr>
          <p:nvPr>
            <p:ph type="subTitle" idx="1"/>
          </p:nvPr>
        </p:nvSpPr>
        <p:spPr>
          <a:xfrm>
            <a:off x="1427018" y="4391747"/>
            <a:ext cx="9144000" cy="1655762"/>
          </a:xfrm>
        </p:spPr>
        <p:txBody>
          <a:bodyPr/>
          <a:lstStyle/>
          <a:p>
            <a:r>
              <a:rPr lang="tr-TR" b="1" dirty="0" smtClean="0"/>
              <a:t>Doç. Dr. ÖMAY ÇOKLUK BÖKEOĞLU</a:t>
            </a:r>
            <a:endParaRPr lang="tr-TR" b="1" dirty="0"/>
          </a:p>
        </p:txBody>
      </p:sp>
    </p:spTree>
    <p:extLst>
      <p:ext uri="{BB962C8B-B14F-4D97-AF65-F5344CB8AC3E}">
        <p14:creationId xmlns:p14="http://schemas.microsoft.com/office/powerpoint/2010/main" val="3615623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 </a:t>
            </a:r>
            <a:endParaRPr lang="tr-TR" b="1" dirty="0"/>
          </a:p>
        </p:txBody>
      </p:sp>
      <p:sp>
        <p:nvSpPr>
          <p:cNvPr id="3" name="İçerik Yer Tutucusu 2"/>
          <p:cNvSpPr>
            <a:spLocks noGrp="1"/>
          </p:cNvSpPr>
          <p:nvPr>
            <p:ph idx="1"/>
          </p:nvPr>
        </p:nvSpPr>
        <p:spPr>
          <a:xfrm>
            <a:off x="838200" y="1537855"/>
            <a:ext cx="10515600" cy="4639108"/>
          </a:xfrm>
        </p:spPr>
        <p:txBody>
          <a:bodyPr/>
          <a:lstStyle/>
          <a:p>
            <a:pPr algn="just"/>
            <a:r>
              <a:rPr lang="tr-TR" dirty="0"/>
              <a:t>Büyüköztürk, Ş. Çokluk-</a:t>
            </a:r>
            <a:r>
              <a:rPr lang="tr-TR" dirty="0" err="1"/>
              <a:t>Bökeoğlu</a:t>
            </a:r>
            <a:r>
              <a:rPr lang="tr-TR" dirty="0"/>
              <a:t>, Ö. Köklü, N. (2016). Sosyal Bilimler için İstatistik. Ankara: </a:t>
            </a:r>
            <a:r>
              <a:rPr lang="tr-TR" dirty="0" err="1"/>
              <a:t>Pegem</a:t>
            </a:r>
            <a:r>
              <a:rPr lang="tr-TR" dirty="0"/>
              <a:t> Akademi Yayıncılık. </a:t>
            </a:r>
          </a:p>
          <a:p>
            <a:pPr algn="just"/>
            <a:r>
              <a:rPr lang="tr-TR" dirty="0"/>
              <a:t>Büyüköztürk, Ş. (1995). </a:t>
            </a:r>
            <a:r>
              <a:rPr lang="tr-TR" dirty="0" err="1"/>
              <a:t>Kestirisel</a:t>
            </a:r>
            <a:r>
              <a:rPr lang="tr-TR" dirty="0"/>
              <a:t> istatistik. Ankara Üniversitesi Eğitim Bilimleri Fakültesi Dergisi, 26 (1), 409-28.</a:t>
            </a:r>
          </a:p>
          <a:p>
            <a:pPr algn="just"/>
            <a:r>
              <a:rPr lang="tr-TR" dirty="0"/>
              <a:t>Büyüköztürk, Ş. (2017) Sosyal Bilimler için Veri Analizi El Kitabı: İstatistik, Araştırma Deseni SPSS Uygulamaları ve Yorum. Ankara: </a:t>
            </a:r>
            <a:r>
              <a:rPr lang="tr-TR" dirty="0" err="1"/>
              <a:t>Pegem</a:t>
            </a:r>
            <a:r>
              <a:rPr lang="tr-TR" dirty="0"/>
              <a:t> Akademi Yayıncılık. </a:t>
            </a:r>
          </a:p>
          <a:p>
            <a:r>
              <a:rPr lang="tr-TR" dirty="0"/>
              <a:t>Çokluk, Ö. Şekercioğlu, G. Büyüköztürk, Ş. (2016). Sosyal Bilimler İçin Çok Değişkenli İstatistik SPSS ve LISREL Uygulamaları. Ankara: </a:t>
            </a:r>
            <a:r>
              <a:rPr lang="tr-TR" dirty="0" err="1"/>
              <a:t>Pegem</a:t>
            </a:r>
            <a:r>
              <a:rPr lang="tr-TR" dirty="0"/>
              <a:t> Akademi Yayıncılık. </a:t>
            </a:r>
          </a:p>
          <a:p>
            <a:endParaRPr lang="tr-TR" dirty="0"/>
          </a:p>
        </p:txBody>
      </p:sp>
    </p:spTree>
    <p:extLst>
      <p:ext uri="{BB962C8B-B14F-4D97-AF65-F5344CB8AC3E}">
        <p14:creationId xmlns:p14="http://schemas.microsoft.com/office/powerpoint/2010/main" val="2703651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PAKET PROGRAMIN TANITIMI: </a:t>
            </a:r>
            <a:r>
              <a:rPr lang="tr-TR" b="1" dirty="0" smtClean="0"/>
              <a:t/>
            </a:r>
            <a:br>
              <a:rPr lang="tr-TR" b="1" dirty="0" smtClean="0"/>
            </a:br>
            <a:r>
              <a:rPr lang="tr-TR" b="1" dirty="0" smtClean="0"/>
              <a:t>TEMEL </a:t>
            </a:r>
            <a:r>
              <a:rPr lang="tr-TR" b="1" dirty="0"/>
              <a:t>KOMUT ve MENÜLER</a:t>
            </a:r>
            <a:endParaRPr lang="tr-TR" dirty="0"/>
          </a:p>
        </p:txBody>
      </p:sp>
      <p:sp>
        <p:nvSpPr>
          <p:cNvPr id="3" name="İçerik Yer Tutucusu 2"/>
          <p:cNvSpPr>
            <a:spLocks noGrp="1"/>
          </p:cNvSpPr>
          <p:nvPr>
            <p:ph idx="1"/>
          </p:nvPr>
        </p:nvSpPr>
        <p:spPr/>
        <p:txBody>
          <a:bodyPr/>
          <a:lstStyle/>
          <a:p>
            <a:pPr algn="just"/>
            <a:r>
              <a:rPr lang="tr-TR" dirty="0"/>
              <a:t>Çeşitli veri toplama araçları ya da teknikler kullanılarak toplanan verilerin analizinde pek çok istatistiksel paket program kullanılmaktadır. </a:t>
            </a:r>
            <a:endParaRPr lang="tr-TR" dirty="0" smtClean="0"/>
          </a:p>
          <a:p>
            <a:pPr algn="just"/>
            <a:r>
              <a:rPr lang="tr-TR" dirty="0" smtClean="0"/>
              <a:t>Sosyal </a:t>
            </a:r>
            <a:r>
              <a:rPr lang="tr-TR" dirty="0"/>
              <a:t>bilim araştırmacıları tarafından yaygın olarak kullanılan program, SPSS (Statistical </a:t>
            </a:r>
            <a:r>
              <a:rPr lang="tr-TR" dirty="0" err="1"/>
              <a:t>Package</a:t>
            </a:r>
            <a:r>
              <a:rPr lang="tr-TR" dirty="0"/>
              <a:t> </a:t>
            </a:r>
            <a:r>
              <a:rPr lang="tr-TR" dirty="0" err="1"/>
              <a:t>for</a:t>
            </a:r>
            <a:r>
              <a:rPr lang="tr-TR" dirty="0"/>
              <a:t> </a:t>
            </a:r>
            <a:r>
              <a:rPr lang="tr-TR" dirty="0" err="1"/>
              <a:t>Social</a:t>
            </a:r>
            <a:r>
              <a:rPr lang="tr-TR" dirty="0"/>
              <a:t> </a:t>
            </a:r>
            <a:r>
              <a:rPr lang="tr-TR" dirty="0" err="1"/>
              <a:t>Sciences</a:t>
            </a:r>
            <a:r>
              <a:rPr lang="tr-TR" dirty="0"/>
              <a:t>) paket programıdır</a:t>
            </a:r>
            <a:r>
              <a:rPr lang="tr-TR" dirty="0" smtClean="0"/>
              <a:t>.</a:t>
            </a:r>
          </a:p>
          <a:p>
            <a:pPr algn="just"/>
            <a:r>
              <a:rPr lang="tr-TR" dirty="0"/>
              <a:t>B</a:t>
            </a:r>
            <a:r>
              <a:rPr lang="tr-TR" dirty="0" smtClean="0"/>
              <a:t>eş </a:t>
            </a:r>
            <a:r>
              <a:rPr lang="tr-TR" dirty="0"/>
              <a:t>farklı ekran görünümü özelliğine sahiptir</a:t>
            </a:r>
          </a:p>
        </p:txBody>
      </p:sp>
    </p:spTree>
    <p:extLst>
      <p:ext uri="{BB962C8B-B14F-4D97-AF65-F5344CB8AC3E}">
        <p14:creationId xmlns:p14="http://schemas.microsoft.com/office/powerpoint/2010/main" val="3006413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PAKET PROGRAMIN TANITIMI: </a:t>
            </a:r>
            <a:br>
              <a:rPr lang="tr-TR" b="1" dirty="0"/>
            </a:br>
            <a:r>
              <a:rPr lang="tr-TR" b="1" dirty="0"/>
              <a:t>TEMEL KOMUT ve MENÜLER</a:t>
            </a:r>
            <a:endParaRPr lang="tr-TR" dirty="0"/>
          </a:p>
        </p:txBody>
      </p:sp>
      <p:sp>
        <p:nvSpPr>
          <p:cNvPr id="3" name="İçerik Yer Tutucusu 2"/>
          <p:cNvSpPr>
            <a:spLocks noGrp="1"/>
          </p:cNvSpPr>
          <p:nvPr>
            <p:ph idx="1"/>
          </p:nvPr>
        </p:nvSpPr>
        <p:spPr/>
        <p:txBody>
          <a:bodyPr/>
          <a:lstStyle/>
          <a:p>
            <a:r>
              <a:rPr lang="tr-TR" b="1" dirty="0"/>
              <a:t>Data Editor.</a:t>
            </a:r>
            <a:r>
              <a:rPr lang="tr-TR" dirty="0"/>
              <a:t> Satır ve sütunlardan oluşan bir veri giriş ekranıdır</a:t>
            </a:r>
          </a:p>
          <a:p>
            <a:r>
              <a:rPr lang="tr-TR" b="1" dirty="0" err="1"/>
              <a:t>Output</a:t>
            </a:r>
            <a:r>
              <a:rPr lang="tr-TR" dirty="0"/>
              <a:t>. Analiz sonuçlarının, çıktılarının yer aldığı ekrandır</a:t>
            </a:r>
          </a:p>
          <a:p>
            <a:r>
              <a:rPr lang="tr-TR" b="1" dirty="0"/>
              <a:t>Chart</a:t>
            </a:r>
            <a:r>
              <a:rPr lang="tr-TR" dirty="0"/>
              <a:t>. İstenilen grafiklerin oluşturulabildiği ekrandır</a:t>
            </a:r>
          </a:p>
          <a:p>
            <a:r>
              <a:rPr lang="tr-TR" b="1" dirty="0" err="1"/>
              <a:t>Syntax</a:t>
            </a:r>
            <a:r>
              <a:rPr lang="tr-TR" dirty="0"/>
              <a:t>. İstatistiksel işlem için SPSS komut dizelerinin kullanılarak programın yazıldığı ekrandır</a:t>
            </a:r>
          </a:p>
          <a:p>
            <a:r>
              <a:rPr lang="tr-TR" b="1" dirty="0"/>
              <a:t>Help</a:t>
            </a:r>
            <a:r>
              <a:rPr lang="tr-TR" dirty="0"/>
              <a:t>. SPSS komutlarının kısa açıklamalarının yer aldığı ekrandır</a:t>
            </a:r>
          </a:p>
          <a:p>
            <a:pPr marL="0" indent="0">
              <a:buNone/>
            </a:pPr>
            <a:endParaRPr lang="tr-TR" dirty="0"/>
          </a:p>
        </p:txBody>
      </p:sp>
    </p:spTree>
    <p:extLst>
      <p:ext uri="{BB962C8B-B14F-4D97-AF65-F5344CB8AC3E}">
        <p14:creationId xmlns:p14="http://schemas.microsoft.com/office/powerpoint/2010/main" val="2121775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PAKET PROGRAMIN TANITIMI: </a:t>
            </a:r>
            <a:br>
              <a:rPr lang="tr-TR" b="1" dirty="0"/>
            </a:br>
            <a:r>
              <a:rPr lang="tr-TR" b="1" dirty="0"/>
              <a:t>TEMEL KOMUT ve MENÜLER</a:t>
            </a:r>
            <a:endParaRPr lang="tr-TR" dirty="0"/>
          </a:p>
        </p:txBody>
      </p:sp>
      <p:sp>
        <p:nvSpPr>
          <p:cNvPr id="3" name="İçerik Yer Tutucusu 2"/>
          <p:cNvSpPr>
            <a:spLocks noGrp="1"/>
          </p:cNvSpPr>
          <p:nvPr>
            <p:ph idx="1"/>
          </p:nvPr>
        </p:nvSpPr>
        <p:spPr>
          <a:xfrm>
            <a:off x="838200" y="1825625"/>
            <a:ext cx="10633364" cy="4351338"/>
          </a:xfrm>
        </p:spPr>
        <p:txBody>
          <a:bodyPr/>
          <a:lstStyle/>
          <a:p>
            <a:pPr algn="just"/>
            <a:r>
              <a:rPr lang="tr-TR" dirty="0" smtClean="0"/>
              <a:t>Veri Dosyası Oluşturma: Veri </a:t>
            </a:r>
            <a:r>
              <a:rPr lang="tr-TR" dirty="0"/>
              <a:t>girişi yapmadan önce,  “Data Editor”’ ekranının sol alt köşesinde bulunan “</a:t>
            </a:r>
            <a:r>
              <a:rPr lang="tr-TR" dirty="0" err="1"/>
              <a:t>Variable</a:t>
            </a:r>
            <a:r>
              <a:rPr lang="tr-TR" dirty="0"/>
              <a:t> </a:t>
            </a:r>
            <a:r>
              <a:rPr lang="tr-TR" dirty="0" err="1"/>
              <a:t>View</a:t>
            </a:r>
            <a:r>
              <a:rPr lang="tr-TR" dirty="0"/>
              <a:t>” ekranının seçilmesi ve burada veri giriş planının gereği olarak değişkenlerin tanımlanması yararlı olacaktır. Burada, değişkenin ismi (name), türü (</a:t>
            </a:r>
            <a:r>
              <a:rPr lang="tr-TR" dirty="0" err="1"/>
              <a:t>type</a:t>
            </a:r>
            <a:r>
              <a:rPr lang="tr-TR" dirty="0"/>
              <a:t>), ondalık düzeyi (</a:t>
            </a:r>
            <a:r>
              <a:rPr lang="tr-TR" dirty="0" err="1"/>
              <a:t>decimal</a:t>
            </a:r>
            <a:r>
              <a:rPr lang="tr-TR" dirty="0"/>
              <a:t>), geniş ismi (</a:t>
            </a:r>
            <a:r>
              <a:rPr lang="tr-TR" dirty="0" err="1"/>
              <a:t>label</a:t>
            </a:r>
            <a:r>
              <a:rPr lang="tr-TR" dirty="0"/>
              <a:t>), düzeylerinin sayısal karşılıkları (</a:t>
            </a:r>
            <a:r>
              <a:rPr lang="tr-TR" dirty="0" err="1"/>
              <a:t>values</a:t>
            </a:r>
            <a:r>
              <a:rPr lang="tr-TR" dirty="0"/>
              <a:t>), kayıp değerleri (</a:t>
            </a:r>
            <a:r>
              <a:rPr lang="tr-TR" dirty="0" err="1"/>
              <a:t>missing</a:t>
            </a:r>
            <a:r>
              <a:rPr lang="tr-TR" dirty="0"/>
              <a:t>) ve sütun genişliği (</a:t>
            </a:r>
            <a:r>
              <a:rPr lang="tr-TR" dirty="0" err="1"/>
              <a:t>columns</a:t>
            </a:r>
            <a:r>
              <a:rPr lang="tr-TR" dirty="0"/>
              <a:t>)  tanımlanabilir </a:t>
            </a:r>
          </a:p>
        </p:txBody>
      </p:sp>
    </p:spTree>
    <p:extLst>
      <p:ext uri="{BB962C8B-B14F-4D97-AF65-F5344CB8AC3E}">
        <p14:creationId xmlns:p14="http://schemas.microsoft.com/office/powerpoint/2010/main" val="420097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PAKET PROGRAMIN TANITIMI: </a:t>
            </a:r>
            <a:br>
              <a:rPr lang="tr-TR" b="1" dirty="0"/>
            </a:br>
            <a:r>
              <a:rPr lang="tr-TR" b="1" dirty="0"/>
              <a:t>TEMEL KOMUT ve MENÜLER</a:t>
            </a:r>
            <a:endParaRPr lang="tr-TR" dirty="0"/>
          </a:p>
        </p:txBody>
      </p:sp>
      <p:sp>
        <p:nvSpPr>
          <p:cNvPr id="3" name="İçerik Yer Tutucusu 2"/>
          <p:cNvSpPr>
            <a:spLocks noGrp="1"/>
          </p:cNvSpPr>
          <p:nvPr>
            <p:ph idx="1"/>
          </p:nvPr>
        </p:nvSpPr>
        <p:spPr/>
        <p:txBody>
          <a:bodyPr/>
          <a:lstStyle/>
          <a:p>
            <a:r>
              <a:rPr lang="tr-TR" dirty="0" smtClean="0"/>
              <a:t>Veri Dosyası Oluşturma </a:t>
            </a:r>
          </a:p>
          <a:p>
            <a:pPr marL="0" indent="0">
              <a:buNone/>
            </a:pPr>
            <a:endParaRPr lang="tr-TR" dirty="0"/>
          </a:p>
        </p:txBody>
      </p:sp>
      <p:pic>
        <p:nvPicPr>
          <p:cNvPr id="5" name="Resim 4"/>
          <p:cNvPicPr>
            <a:picLocks noChangeAspect="1"/>
          </p:cNvPicPr>
          <p:nvPr/>
        </p:nvPicPr>
        <p:blipFill>
          <a:blip r:embed="rId2"/>
          <a:stretch>
            <a:fillRect/>
          </a:stretch>
        </p:blipFill>
        <p:spPr>
          <a:xfrm>
            <a:off x="1147762" y="2416753"/>
            <a:ext cx="9896475" cy="3409950"/>
          </a:xfrm>
          <a:prstGeom prst="rect">
            <a:avLst/>
          </a:prstGeom>
        </p:spPr>
      </p:pic>
    </p:spTree>
    <p:extLst>
      <p:ext uri="{BB962C8B-B14F-4D97-AF65-F5344CB8AC3E}">
        <p14:creationId xmlns:p14="http://schemas.microsoft.com/office/powerpoint/2010/main" val="240122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Seçilmiş SPSS Komutları ve İşlem Adımları</a:t>
            </a:r>
            <a:br>
              <a:rPr lang="tr-TR" b="1" dirty="0"/>
            </a:br>
            <a:endParaRPr lang="tr-TR" dirty="0"/>
          </a:p>
        </p:txBody>
      </p:sp>
      <p:sp>
        <p:nvSpPr>
          <p:cNvPr id="3" name="İçerik Yer Tutucusu 2"/>
          <p:cNvSpPr>
            <a:spLocks noGrp="1"/>
          </p:cNvSpPr>
          <p:nvPr>
            <p:ph idx="1"/>
          </p:nvPr>
        </p:nvSpPr>
        <p:spPr>
          <a:xfrm>
            <a:off x="838200" y="1440873"/>
            <a:ext cx="5105400" cy="4736090"/>
          </a:xfrm>
        </p:spPr>
        <p:txBody>
          <a:bodyPr/>
          <a:lstStyle/>
          <a:p>
            <a:pPr algn="just"/>
            <a:r>
              <a:rPr lang="tr-TR" b="1" dirty="0" err="1"/>
              <a:t>Split</a:t>
            </a:r>
            <a:r>
              <a:rPr lang="tr-TR" b="1" dirty="0"/>
              <a:t>-File </a:t>
            </a:r>
            <a:r>
              <a:rPr lang="tr-TR" b="1" dirty="0" smtClean="0"/>
              <a:t>Komutu: </a:t>
            </a:r>
            <a:r>
              <a:rPr lang="tr-TR" dirty="0"/>
              <a:t>V</a:t>
            </a:r>
            <a:r>
              <a:rPr lang="tr-TR" dirty="0" smtClean="0"/>
              <a:t>eri </a:t>
            </a:r>
            <a:r>
              <a:rPr lang="tr-TR" dirty="0"/>
              <a:t>dosyasını parçalara ayırmak amacıyla kullanılır. Bu komutla, dosya kategorik bir değişkenin düzey (alt grup) sayısı kadar alt dosyalara ayrılır. Bu komutun uygulanmasının ardından yapılacak her bir istatistiksel işlem, oluşturulan alt veri dosyalarının her biri için ayrı ayrı yapılır</a:t>
            </a:r>
            <a:r>
              <a:rPr lang="tr-TR" dirty="0" smtClean="0"/>
              <a:t>.</a:t>
            </a:r>
          </a:p>
          <a:p>
            <a:endParaRPr lang="tr-TR" b="1" dirty="0"/>
          </a:p>
          <a:p>
            <a:endParaRPr lang="tr-TR" dirty="0"/>
          </a:p>
        </p:txBody>
      </p:sp>
      <p:pic>
        <p:nvPicPr>
          <p:cNvPr id="4" name="Resim 3"/>
          <p:cNvPicPr>
            <a:picLocks noChangeAspect="1"/>
          </p:cNvPicPr>
          <p:nvPr/>
        </p:nvPicPr>
        <p:blipFill>
          <a:blip r:embed="rId2"/>
          <a:stretch>
            <a:fillRect/>
          </a:stretch>
        </p:blipFill>
        <p:spPr>
          <a:xfrm>
            <a:off x="6331527" y="1440873"/>
            <a:ext cx="5022273" cy="4364181"/>
          </a:xfrm>
          <a:prstGeom prst="rect">
            <a:avLst/>
          </a:prstGeom>
        </p:spPr>
      </p:pic>
    </p:spTree>
    <p:extLst>
      <p:ext uri="{BB962C8B-B14F-4D97-AF65-F5344CB8AC3E}">
        <p14:creationId xmlns:p14="http://schemas.microsoft.com/office/powerpoint/2010/main" val="355599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Seçilmiş SPSS Komutları ve İşlem Adımları</a:t>
            </a:r>
            <a:br>
              <a:rPr lang="tr-TR" b="1" dirty="0"/>
            </a:br>
            <a:endParaRPr lang="tr-TR" dirty="0"/>
          </a:p>
        </p:txBody>
      </p:sp>
      <p:sp>
        <p:nvSpPr>
          <p:cNvPr id="3" name="İçerik Yer Tutucusu 2"/>
          <p:cNvSpPr>
            <a:spLocks noGrp="1"/>
          </p:cNvSpPr>
          <p:nvPr>
            <p:ph idx="1"/>
          </p:nvPr>
        </p:nvSpPr>
        <p:spPr>
          <a:xfrm>
            <a:off x="838200" y="1825625"/>
            <a:ext cx="5146964" cy="4351338"/>
          </a:xfrm>
        </p:spPr>
        <p:txBody>
          <a:bodyPr>
            <a:normAutofit/>
          </a:bodyPr>
          <a:lstStyle/>
          <a:p>
            <a:pPr algn="just"/>
            <a:r>
              <a:rPr lang="tr-TR" b="1" dirty="0"/>
              <a:t>Select Case </a:t>
            </a:r>
            <a:r>
              <a:rPr lang="tr-TR" b="1" dirty="0" smtClean="0"/>
              <a:t>Komutu: </a:t>
            </a:r>
            <a:r>
              <a:rPr lang="tr-TR" dirty="0"/>
              <a:t>Y</a:t>
            </a:r>
            <a:r>
              <a:rPr lang="tr-TR" dirty="0" smtClean="0"/>
              <a:t>apılacak </a:t>
            </a:r>
            <a:r>
              <a:rPr lang="tr-TR" dirty="0"/>
              <a:t>işlemlerde veri dosyasındaki birey ya da objelerin sadece belli kesiminin dikkate alınmak istendiği durumlarda kullanılan bir komuttur. Başka bir anlatımla, bir değişkenin sadece bir ya da birkaç düzeyindeki denekleri analize dahil etmek için uygulanır</a:t>
            </a:r>
          </a:p>
          <a:p>
            <a:endParaRPr lang="tr-TR" dirty="0"/>
          </a:p>
        </p:txBody>
      </p:sp>
      <p:pic>
        <p:nvPicPr>
          <p:cNvPr id="4" name="Resim 3"/>
          <p:cNvPicPr>
            <a:picLocks noChangeAspect="1"/>
          </p:cNvPicPr>
          <p:nvPr/>
        </p:nvPicPr>
        <p:blipFill>
          <a:blip r:embed="rId2"/>
          <a:stretch>
            <a:fillRect/>
          </a:stretch>
        </p:blipFill>
        <p:spPr>
          <a:xfrm>
            <a:off x="6400366" y="1690687"/>
            <a:ext cx="4953434" cy="4486275"/>
          </a:xfrm>
          <a:prstGeom prst="rect">
            <a:avLst/>
          </a:prstGeom>
        </p:spPr>
      </p:pic>
    </p:spTree>
    <p:extLst>
      <p:ext uri="{BB962C8B-B14F-4D97-AF65-F5344CB8AC3E}">
        <p14:creationId xmlns:p14="http://schemas.microsoft.com/office/powerpoint/2010/main" val="4135742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Seçilmiş SPSS Komutları ve İşlem Adımları</a:t>
            </a:r>
            <a:br>
              <a:rPr lang="tr-TR" b="1" dirty="0"/>
            </a:br>
            <a:endParaRPr lang="tr-TR" dirty="0"/>
          </a:p>
        </p:txBody>
      </p:sp>
      <p:sp>
        <p:nvSpPr>
          <p:cNvPr id="3" name="İçerik Yer Tutucusu 2"/>
          <p:cNvSpPr>
            <a:spLocks noGrp="1"/>
          </p:cNvSpPr>
          <p:nvPr>
            <p:ph idx="1"/>
          </p:nvPr>
        </p:nvSpPr>
        <p:spPr>
          <a:xfrm>
            <a:off x="838200" y="1316182"/>
            <a:ext cx="5604164" cy="4860781"/>
          </a:xfrm>
        </p:spPr>
        <p:txBody>
          <a:bodyPr/>
          <a:lstStyle/>
          <a:p>
            <a:pPr algn="just"/>
            <a:r>
              <a:rPr lang="tr-TR" b="1" dirty="0" err="1"/>
              <a:t>Compute</a:t>
            </a:r>
            <a:r>
              <a:rPr lang="tr-TR" b="1" dirty="0"/>
              <a:t> </a:t>
            </a:r>
            <a:r>
              <a:rPr lang="tr-TR" b="1" dirty="0" smtClean="0"/>
              <a:t>Komutu: </a:t>
            </a:r>
            <a:r>
              <a:rPr lang="tr-TR" dirty="0" smtClean="0"/>
              <a:t>bir </a:t>
            </a:r>
            <a:r>
              <a:rPr lang="tr-TR" dirty="0"/>
              <a:t>ya da daha çok değişken kullanılarak yazılan matematik işlem ile yeni değişken elde etmeyi amaçlar. Matematiksel işlemin sonucu, hedef değişken, “</a:t>
            </a:r>
            <a:r>
              <a:rPr lang="tr-TR" dirty="0" err="1"/>
              <a:t>Target</a:t>
            </a:r>
            <a:r>
              <a:rPr lang="tr-TR" dirty="0"/>
              <a:t> </a:t>
            </a:r>
            <a:r>
              <a:rPr lang="tr-TR" dirty="0" err="1"/>
              <a:t>Variable</a:t>
            </a:r>
            <a:r>
              <a:rPr lang="tr-TR" dirty="0"/>
              <a:t>” olarak yeni bir isim ile tanımlanır. Buna göre hedef değişken, işlem sonrası elde edilecek değerlerden oluşacak değişkeni gösterir.</a:t>
            </a:r>
          </a:p>
        </p:txBody>
      </p:sp>
      <p:pic>
        <p:nvPicPr>
          <p:cNvPr id="4" name="Resim 3"/>
          <p:cNvPicPr>
            <a:picLocks noChangeAspect="1"/>
          </p:cNvPicPr>
          <p:nvPr/>
        </p:nvPicPr>
        <p:blipFill>
          <a:blip r:embed="rId2"/>
          <a:stretch>
            <a:fillRect/>
          </a:stretch>
        </p:blipFill>
        <p:spPr>
          <a:xfrm>
            <a:off x="6636327" y="1027906"/>
            <a:ext cx="5049982" cy="5467350"/>
          </a:xfrm>
          <a:prstGeom prst="rect">
            <a:avLst/>
          </a:prstGeom>
        </p:spPr>
      </p:pic>
    </p:spTree>
    <p:extLst>
      <p:ext uri="{BB962C8B-B14F-4D97-AF65-F5344CB8AC3E}">
        <p14:creationId xmlns:p14="http://schemas.microsoft.com/office/powerpoint/2010/main" val="2209268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Seçilmiş SPSS Komutları ve İşlem Adımları</a:t>
            </a:r>
            <a:br>
              <a:rPr lang="tr-TR" b="1" dirty="0"/>
            </a:br>
            <a:endParaRPr lang="tr-TR" dirty="0"/>
          </a:p>
        </p:txBody>
      </p:sp>
      <p:sp>
        <p:nvSpPr>
          <p:cNvPr id="3" name="İçerik Yer Tutucusu 2"/>
          <p:cNvSpPr>
            <a:spLocks noGrp="1"/>
          </p:cNvSpPr>
          <p:nvPr>
            <p:ph idx="1"/>
          </p:nvPr>
        </p:nvSpPr>
        <p:spPr>
          <a:xfrm>
            <a:off x="838200" y="1191491"/>
            <a:ext cx="10785764" cy="1981200"/>
          </a:xfrm>
        </p:spPr>
        <p:txBody>
          <a:bodyPr>
            <a:normAutofit fontScale="92500"/>
          </a:bodyPr>
          <a:lstStyle/>
          <a:p>
            <a:r>
              <a:rPr lang="tr-TR" b="1" dirty="0" err="1"/>
              <a:t>Recode</a:t>
            </a:r>
            <a:r>
              <a:rPr lang="tr-TR" b="1" dirty="0"/>
              <a:t> </a:t>
            </a:r>
            <a:r>
              <a:rPr lang="tr-TR" b="1" dirty="0" smtClean="0"/>
              <a:t>Komutu:</a:t>
            </a:r>
            <a:r>
              <a:rPr lang="tr-TR" dirty="0" smtClean="0"/>
              <a:t> </a:t>
            </a:r>
            <a:r>
              <a:rPr lang="tr-TR" dirty="0"/>
              <a:t>D</a:t>
            </a:r>
            <a:r>
              <a:rPr lang="tr-TR" dirty="0" smtClean="0"/>
              <a:t>eğişkenin </a:t>
            </a:r>
            <a:r>
              <a:rPr lang="tr-TR" dirty="0"/>
              <a:t>değerlerinin yeniden kodlanması için kullanılır. </a:t>
            </a:r>
            <a:endParaRPr lang="tr-TR" dirty="0" smtClean="0"/>
          </a:p>
          <a:p>
            <a:r>
              <a:rPr lang="tr-TR" dirty="0" smtClean="0"/>
              <a:t>iki </a:t>
            </a:r>
            <a:r>
              <a:rPr lang="tr-TR" dirty="0"/>
              <a:t>farklı şekilde </a:t>
            </a:r>
            <a:r>
              <a:rPr lang="tr-TR" dirty="0" smtClean="0"/>
              <a:t>yapmak mümkündür;</a:t>
            </a:r>
          </a:p>
          <a:p>
            <a:r>
              <a:rPr lang="tr-TR" dirty="0" err="1" smtClean="0"/>
              <a:t>Into</a:t>
            </a:r>
            <a:r>
              <a:rPr lang="tr-TR" dirty="0" smtClean="0"/>
              <a:t> </a:t>
            </a:r>
            <a:r>
              <a:rPr lang="tr-TR" dirty="0" err="1"/>
              <a:t>Same</a:t>
            </a:r>
            <a:r>
              <a:rPr lang="tr-TR" dirty="0"/>
              <a:t> </a:t>
            </a:r>
            <a:r>
              <a:rPr lang="tr-TR" dirty="0" err="1"/>
              <a:t>Variables</a:t>
            </a:r>
            <a:endParaRPr lang="tr-TR" dirty="0"/>
          </a:p>
          <a:p>
            <a:r>
              <a:rPr lang="tr-TR" dirty="0" err="1"/>
              <a:t>Into</a:t>
            </a:r>
            <a:r>
              <a:rPr lang="tr-TR" dirty="0"/>
              <a:t> </a:t>
            </a:r>
            <a:r>
              <a:rPr lang="tr-TR" dirty="0" err="1"/>
              <a:t>Different</a:t>
            </a:r>
            <a:r>
              <a:rPr lang="tr-TR" dirty="0"/>
              <a:t> </a:t>
            </a:r>
            <a:r>
              <a:rPr lang="tr-TR" dirty="0" err="1"/>
              <a:t>Variables</a:t>
            </a:r>
            <a:endParaRPr lang="tr-TR" dirty="0"/>
          </a:p>
          <a:p>
            <a:endParaRPr lang="tr-TR" dirty="0"/>
          </a:p>
        </p:txBody>
      </p:sp>
      <p:pic>
        <p:nvPicPr>
          <p:cNvPr id="4" name="Resim 3"/>
          <p:cNvPicPr>
            <a:picLocks noChangeAspect="1"/>
          </p:cNvPicPr>
          <p:nvPr/>
        </p:nvPicPr>
        <p:blipFill>
          <a:blip r:embed="rId2"/>
          <a:stretch>
            <a:fillRect/>
          </a:stretch>
        </p:blipFill>
        <p:spPr>
          <a:xfrm>
            <a:off x="838200" y="3410852"/>
            <a:ext cx="4305300" cy="2724150"/>
          </a:xfrm>
          <a:prstGeom prst="rect">
            <a:avLst/>
          </a:prstGeom>
        </p:spPr>
      </p:pic>
      <p:pic>
        <p:nvPicPr>
          <p:cNvPr id="5" name="Resim 4"/>
          <p:cNvPicPr>
            <a:picLocks noChangeAspect="1"/>
          </p:cNvPicPr>
          <p:nvPr/>
        </p:nvPicPr>
        <p:blipFill>
          <a:blip r:embed="rId3"/>
          <a:stretch>
            <a:fillRect/>
          </a:stretch>
        </p:blipFill>
        <p:spPr>
          <a:xfrm>
            <a:off x="5448300" y="2934638"/>
            <a:ext cx="5905500" cy="3438525"/>
          </a:xfrm>
          <a:prstGeom prst="rect">
            <a:avLst/>
          </a:prstGeom>
        </p:spPr>
      </p:pic>
    </p:spTree>
    <p:extLst>
      <p:ext uri="{BB962C8B-B14F-4D97-AF65-F5344CB8AC3E}">
        <p14:creationId xmlns:p14="http://schemas.microsoft.com/office/powerpoint/2010/main" val="31618906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493</Words>
  <Application>Microsoft Office PowerPoint</Application>
  <PresentationFormat>Geniş ekran</PresentationFormat>
  <Paragraphs>32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ÖDE5024 DAVRANIŞ BİLİMLERİNDE İSTATİSTİK  Yüksek Lisans</vt:lpstr>
      <vt:lpstr>PAKET PROGRAMIN TANITIMI:  TEMEL KOMUT ve MENÜLER</vt:lpstr>
      <vt:lpstr>PAKET PROGRAMIN TANITIMI:  TEMEL KOMUT ve MENÜLER</vt:lpstr>
      <vt:lpstr>PAKET PROGRAMIN TANITIMI:  TEMEL KOMUT ve MENÜLER</vt:lpstr>
      <vt:lpstr>PAKET PROGRAMIN TANITIMI:  TEMEL KOMUT ve MENÜLER</vt:lpstr>
      <vt:lpstr>Seçilmiş SPSS Komutları ve İşlem Adımları </vt:lpstr>
      <vt:lpstr>Seçilmiş SPSS Komutları ve İşlem Adımları </vt:lpstr>
      <vt:lpstr>Seçilmiş SPSS Komutları ve İşlem Adımları </vt:lpstr>
      <vt:lpstr>Seçilmiş SPSS Komutları ve İşlem Adımları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İSTATİSTİK</dc:title>
  <dc:creator>eğitim</dc:creator>
  <cp:lastModifiedBy>CAT_Proje_PC_1</cp:lastModifiedBy>
  <cp:revision>75</cp:revision>
  <dcterms:created xsi:type="dcterms:W3CDTF">2017-05-17T14:02:52Z</dcterms:created>
  <dcterms:modified xsi:type="dcterms:W3CDTF">2018-02-01T12:03:02Z</dcterms:modified>
</cp:coreProperties>
</file>