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2"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37311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8033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7594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671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83354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38223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A04D1E-9170-448D-95AF-6F5A1BC1EC0F}" type="datetimeFigureOut">
              <a:rPr lang="tr-TR" smtClean="0"/>
              <a:t>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9415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A04D1E-9170-448D-95AF-6F5A1BC1EC0F}" type="datetimeFigureOut">
              <a:rPr lang="tr-TR" smtClean="0"/>
              <a:t>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8403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A04D1E-9170-448D-95AF-6F5A1BC1EC0F}" type="datetimeFigureOut">
              <a:rPr lang="tr-TR" smtClean="0"/>
              <a:t>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4824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21478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9624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4D1E-9170-448D-95AF-6F5A1BC1EC0F}" type="datetimeFigureOut">
              <a:rPr lang="tr-TR" smtClean="0"/>
              <a:t>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BCCE5-752E-4FBB-BBC5-6D10A691260B}" type="slidenum">
              <a:rPr lang="tr-TR" smtClean="0"/>
              <a:t>‹#›</a:t>
            </a:fld>
            <a:endParaRPr lang="tr-TR"/>
          </a:p>
        </p:txBody>
      </p:sp>
    </p:spTree>
    <p:extLst>
      <p:ext uri="{BB962C8B-B14F-4D97-AF65-F5344CB8AC3E}">
        <p14:creationId xmlns:p14="http://schemas.microsoft.com/office/powerpoint/2010/main" val="316167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TARIM EKONOMİSİ ve İŞLETMECİLİK DERS NOTLARI</a:t>
            </a:r>
            <a:endParaRPr lang="tr-TR" dirty="0"/>
          </a:p>
        </p:txBody>
      </p:sp>
      <p:sp>
        <p:nvSpPr>
          <p:cNvPr id="3" name="Alt Başlık 2"/>
          <p:cNvSpPr>
            <a:spLocks noGrp="1"/>
          </p:cNvSpPr>
          <p:nvPr>
            <p:ph type="subTitle" idx="1"/>
          </p:nvPr>
        </p:nvSpPr>
        <p:spPr/>
        <p:txBody>
          <a:bodyPr/>
          <a:lstStyle/>
          <a:p>
            <a:r>
              <a:rPr lang="tr-TR" dirty="0" smtClean="0"/>
              <a:t>PROF. DR. AHMET ÖZÇELİK</a:t>
            </a:r>
          </a:p>
          <a:p>
            <a:r>
              <a:rPr lang="tr-TR" dirty="0" smtClean="0"/>
              <a:t>6. </a:t>
            </a:r>
            <a:r>
              <a:rPr lang="tr-TR" dirty="0" smtClean="0"/>
              <a:t>HAFTA</a:t>
            </a:r>
            <a:endParaRPr lang="tr-TR" dirty="0"/>
          </a:p>
        </p:txBody>
      </p:sp>
    </p:spTree>
    <p:extLst>
      <p:ext uri="{BB962C8B-B14F-4D97-AF65-F5344CB8AC3E}">
        <p14:creationId xmlns:p14="http://schemas.microsoft.com/office/powerpoint/2010/main" val="54768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ÜRETİM FAKTÖRLERİ (DOĞA, İŞ, SERMAYE, MÜTEŞEBBİS)</a:t>
            </a:r>
            <a:endParaRPr lang="tr-TR" dirty="0"/>
          </a:p>
        </p:txBody>
      </p:sp>
      <p:sp>
        <p:nvSpPr>
          <p:cNvPr id="3" name="İçerik Yer Tutucusu 2"/>
          <p:cNvSpPr>
            <a:spLocks noGrp="1"/>
          </p:cNvSpPr>
          <p:nvPr>
            <p:ph idx="1"/>
          </p:nvPr>
        </p:nvSpPr>
        <p:spPr/>
        <p:txBody>
          <a:bodyPr/>
          <a:lstStyle/>
          <a:p>
            <a:r>
              <a:rPr lang="tr-TR" dirty="0"/>
              <a:t>İnsan ihtiyacı olan tarımsal ürünlerin üretilebilmesi için üretim faktörlerinin bulunması gerekmektedir. Üretim faktörleri kullanılarak, bunların tarımsal ürünlere dönüşmesi ve ürün faydalılığının değişmesi sağlanır. Üretim faktörleri:</a:t>
            </a:r>
          </a:p>
          <a:p>
            <a:r>
              <a:rPr lang="tr-TR" dirty="0"/>
              <a:t>1-Tabiat (Doğa)</a:t>
            </a:r>
          </a:p>
          <a:p>
            <a:r>
              <a:rPr lang="tr-TR" dirty="0"/>
              <a:t>2-İş (Emek)</a:t>
            </a:r>
          </a:p>
          <a:p>
            <a:r>
              <a:rPr lang="tr-TR" dirty="0"/>
              <a:t>3- Sermaye (Kapital)</a:t>
            </a:r>
          </a:p>
          <a:p>
            <a:r>
              <a:rPr lang="tr-TR" dirty="0"/>
              <a:t>4-Müteşebbis (Girişimci) </a:t>
            </a:r>
            <a:r>
              <a:rPr lang="tr-TR" dirty="0" err="1"/>
              <a:t>dir</a:t>
            </a:r>
            <a:r>
              <a:rPr lang="tr-TR" dirty="0"/>
              <a:t>.</a:t>
            </a:r>
          </a:p>
          <a:p>
            <a:pPr algn="just"/>
            <a:endParaRPr lang="tr-TR" dirty="0"/>
          </a:p>
        </p:txBody>
      </p:sp>
    </p:spTree>
    <p:extLst>
      <p:ext uri="{BB962C8B-B14F-4D97-AF65-F5344CB8AC3E}">
        <p14:creationId xmlns:p14="http://schemas.microsoft.com/office/powerpoint/2010/main" val="377248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ÜRETİM FAKTÖRLERİ (DOĞA, İŞ, SERMAYE, MÜTEŞEBBİS)</a:t>
            </a:r>
            <a:endParaRPr lang="tr-TR" dirty="0"/>
          </a:p>
        </p:txBody>
      </p:sp>
      <p:sp>
        <p:nvSpPr>
          <p:cNvPr id="3" name="İçerik Yer Tutucusu 2"/>
          <p:cNvSpPr>
            <a:spLocks noGrp="1"/>
          </p:cNvSpPr>
          <p:nvPr>
            <p:ph idx="1"/>
          </p:nvPr>
        </p:nvSpPr>
        <p:spPr/>
        <p:txBody>
          <a:bodyPr/>
          <a:lstStyle/>
          <a:p>
            <a:r>
              <a:rPr lang="tr-TR" b="1" dirty="0"/>
              <a:t>TABİAT (DOĞA)</a:t>
            </a:r>
            <a:endParaRPr lang="tr-TR" dirty="0"/>
          </a:p>
          <a:p>
            <a:pPr algn="just"/>
            <a:r>
              <a:rPr lang="tr-TR" dirty="0"/>
              <a:t>Arazi ve toprak, diğer üretim faktörleri ile ya da insan tarafından ortaya çıkarılmış bir üretim faktörü değildir. Toprak ve arazi kavramları bir biriden farklılık göstermektedir. Toprak denildiğinde yeryüzünün dikey kısmını oluşturan parçası anlaşılmakta, arazi dediğimizde ise yeryüzünün yatay kısmını oluşturan parçası anlaşılmaktadır. </a:t>
            </a:r>
            <a:endParaRPr lang="tr-TR" dirty="0" smtClean="0"/>
          </a:p>
          <a:p>
            <a:pPr marL="0" indent="0" algn="just">
              <a:buNone/>
            </a:pPr>
            <a:endParaRPr lang="tr-TR" dirty="0"/>
          </a:p>
        </p:txBody>
      </p:sp>
    </p:spTree>
    <p:extLst>
      <p:ext uri="{BB962C8B-B14F-4D97-AF65-F5344CB8AC3E}">
        <p14:creationId xmlns:p14="http://schemas.microsoft.com/office/powerpoint/2010/main" val="192450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ÜRETİM FAKTÖRLERİ (DOĞA, İŞ, SERMAYE, MÜTEŞEBBİS)</a:t>
            </a:r>
            <a:endParaRPr lang="tr-TR" dirty="0"/>
          </a:p>
        </p:txBody>
      </p:sp>
      <p:sp>
        <p:nvSpPr>
          <p:cNvPr id="3" name="İçerik Yer Tutucusu 2"/>
          <p:cNvSpPr>
            <a:spLocks noGrp="1"/>
          </p:cNvSpPr>
          <p:nvPr>
            <p:ph idx="1"/>
          </p:nvPr>
        </p:nvSpPr>
        <p:spPr/>
        <p:txBody>
          <a:bodyPr>
            <a:normAutofit fontScale="55000" lnSpcReduction="20000"/>
          </a:bodyPr>
          <a:lstStyle/>
          <a:p>
            <a:r>
              <a:rPr lang="tr-TR" dirty="0"/>
              <a:t>Arazi çeşidine göre topraklar şu şekilde sınıflandırılmaktadır:</a:t>
            </a:r>
          </a:p>
          <a:p>
            <a:r>
              <a:rPr lang="tr-TR" dirty="0" smtClean="0"/>
              <a:t>1.Tarla </a:t>
            </a:r>
            <a:r>
              <a:rPr lang="tr-TR" dirty="0"/>
              <a:t>arazisi (Sulu, Kuru, Nadas)</a:t>
            </a:r>
          </a:p>
          <a:p>
            <a:r>
              <a:rPr lang="tr-TR" dirty="0" smtClean="0"/>
              <a:t>2.Bağ </a:t>
            </a:r>
            <a:r>
              <a:rPr lang="tr-TR" dirty="0"/>
              <a:t>arazisi</a:t>
            </a:r>
          </a:p>
          <a:p>
            <a:r>
              <a:rPr lang="tr-TR" dirty="0" smtClean="0"/>
              <a:t>3.Şerbetçi </a:t>
            </a:r>
            <a:r>
              <a:rPr lang="tr-TR" dirty="0"/>
              <a:t>otu arazisi</a:t>
            </a:r>
          </a:p>
          <a:p>
            <a:r>
              <a:rPr lang="tr-TR" dirty="0" smtClean="0"/>
              <a:t>4.Meyve </a:t>
            </a:r>
            <a:r>
              <a:rPr lang="tr-TR" dirty="0"/>
              <a:t>bahçeleri</a:t>
            </a:r>
          </a:p>
          <a:p>
            <a:r>
              <a:rPr lang="tr-TR" dirty="0" smtClean="0"/>
              <a:t>5.Sebze </a:t>
            </a:r>
            <a:r>
              <a:rPr lang="tr-TR" dirty="0"/>
              <a:t>bahçeleri</a:t>
            </a:r>
          </a:p>
          <a:p>
            <a:r>
              <a:rPr lang="tr-TR" dirty="0" smtClean="0"/>
              <a:t>6.Çiçek </a:t>
            </a:r>
            <a:r>
              <a:rPr lang="tr-TR" dirty="0"/>
              <a:t>bahçeleri</a:t>
            </a:r>
          </a:p>
          <a:p>
            <a:r>
              <a:rPr lang="tr-TR" dirty="0" smtClean="0"/>
              <a:t>7.Otlak </a:t>
            </a:r>
            <a:r>
              <a:rPr lang="tr-TR" dirty="0"/>
              <a:t>arazi</a:t>
            </a:r>
          </a:p>
          <a:p>
            <a:r>
              <a:rPr lang="tr-TR" dirty="0" smtClean="0"/>
              <a:t> </a:t>
            </a:r>
            <a:r>
              <a:rPr lang="tr-TR" dirty="0" err="1"/>
              <a:t>a.Çayır</a:t>
            </a:r>
            <a:r>
              <a:rPr lang="tr-TR" dirty="0"/>
              <a:t> arazisi</a:t>
            </a:r>
          </a:p>
          <a:p>
            <a:r>
              <a:rPr lang="tr-TR" dirty="0" smtClean="0"/>
              <a:t>  </a:t>
            </a:r>
            <a:r>
              <a:rPr lang="tr-TR" dirty="0" err="1"/>
              <a:t>b.Mera</a:t>
            </a:r>
            <a:r>
              <a:rPr lang="tr-TR" dirty="0"/>
              <a:t> arazisi</a:t>
            </a:r>
          </a:p>
          <a:p>
            <a:r>
              <a:rPr lang="tr-TR" dirty="0" smtClean="0"/>
              <a:t>8.Ağaçlık </a:t>
            </a:r>
            <a:r>
              <a:rPr lang="tr-TR" dirty="0"/>
              <a:t>arazi</a:t>
            </a:r>
          </a:p>
          <a:p>
            <a:r>
              <a:rPr lang="tr-TR" dirty="0" smtClean="0"/>
              <a:t>9.Orman </a:t>
            </a:r>
            <a:r>
              <a:rPr lang="tr-TR" dirty="0"/>
              <a:t>arazisi</a:t>
            </a:r>
          </a:p>
          <a:p>
            <a:r>
              <a:rPr lang="tr-TR" dirty="0" smtClean="0"/>
              <a:t>10.Sazlık </a:t>
            </a:r>
            <a:r>
              <a:rPr lang="tr-TR" dirty="0"/>
              <a:t>ve kamışlık</a:t>
            </a:r>
          </a:p>
          <a:p>
            <a:r>
              <a:rPr lang="tr-TR" dirty="0" smtClean="0"/>
              <a:t>11.Su </a:t>
            </a:r>
            <a:r>
              <a:rPr lang="tr-TR" dirty="0"/>
              <a:t>yüzeyleri</a:t>
            </a:r>
          </a:p>
          <a:p>
            <a:pPr algn="just"/>
            <a:endParaRPr lang="tr-TR" dirty="0"/>
          </a:p>
        </p:txBody>
      </p:sp>
    </p:spTree>
    <p:extLst>
      <p:ext uri="{BB962C8B-B14F-4D97-AF65-F5344CB8AC3E}">
        <p14:creationId xmlns:p14="http://schemas.microsoft.com/office/powerpoint/2010/main" val="2462923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ÜRETİM FAKTÖRLERİ (DOĞA, İŞ, SERMAYE, MÜTEŞEBBİS)</a:t>
            </a:r>
            <a:endParaRPr lang="tr-TR" dirty="0"/>
          </a:p>
        </p:txBody>
      </p:sp>
      <p:sp>
        <p:nvSpPr>
          <p:cNvPr id="3" name="İçerik Yer Tutucusu 2"/>
          <p:cNvSpPr>
            <a:spLocks noGrp="1"/>
          </p:cNvSpPr>
          <p:nvPr>
            <p:ph idx="1"/>
          </p:nvPr>
        </p:nvSpPr>
        <p:spPr/>
        <p:txBody>
          <a:bodyPr/>
          <a:lstStyle/>
          <a:p>
            <a:pPr fontAlgn="base"/>
            <a:r>
              <a:rPr lang="tr-TR" b="1" dirty="0"/>
              <a:t>İŞ (EMEK)</a:t>
            </a:r>
            <a:endParaRPr lang="tr-TR" dirty="0"/>
          </a:p>
          <a:p>
            <a:pPr algn="just"/>
            <a:r>
              <a:rPr lang="tr-TR" dirty="0"/>
              <a:t>Hemen hemen bütün üretim faaliyetlerinde işin yeri vardır. Hatta sermayenin oluşmasında bile emek bulunmaktadır. Genel olarak iş; enerji sarf edilen ve harekette bulunulan faaliyetlerdir. </a:t>
            </a:r>
            <a:endParaRPr lang="tr-TR" dirty="0"/>
          </a:p>
        </p:txBody>
      </p:sp>
    </p:spTree>
    <p:extLst>
      <p:ext uri="{BB962C8B-B14F-4D97-AF65-F5344CB8AC3E}">
        <p14:creationId xmlns:p14="http://schemas.microsoft.com/office/powerpoint/2010/main" val="1731182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ÜRETİM FAKTÖRLERİ (DOĞA, İŞ, SERMAYE, MÜTEŞEBBİS)</a:t>
            </a:r>
          </a:p>
        </p:txBody>
      </p:sp>
      <p:sp>
        <p:nvSpPr>
          <p:cNvPr id="3" name="İçerik Yer Tutucusu 2"/>
          <p:cNvSpPr>
            <a:spLocks noGrp="1"/>
          </p:cNvSpPr>
          <p:nvPr>
            <p:ph idx="1"/>
          </p:nvPr>
        </p:nvSpPr>
        <p:spPr/>
        <p:txBody>
          <a:bodyPr/>
          <a:lstStyle/>
          <a:p>
            <a:pPr fontAlgn="t"/>
            <a:r>
              <a:rPr lang="tr-TR" b="1" dirty="0"/>
              <a:t>SERMAYE</a:t>
            </a:r>
            <a:endParaRPr lang="tr-TR" dirty="0"/>
          </a:p>
          <a:p>
            <a:pPr algn="just"/>
            <a:r>
              <a:rPr lang="tr-TR" dirty="0" smtClean="0"/>
              <a:t>Üretilmiş </a:t>
            </a:r>
            <a:r>
              <a:rPr lang="tr-TR" dirty="0"/>
              <a:t>ve üretimde tekrar kullanılan ve emeğin verimini artıran her türlü vasıtaya sermaye denir. Tarım işletmelerinde üretilmiş olan ve tüketilmeden üretimde kullanılan tüm vasıtalar sermayedir. Örneğin, tohum, gübre, ilaç, arazi, traktör, inek, para, bina </a:t>
            </a:r>
            <a:r>
              <a:rPr lang="tr-TR" dirty="0" err="1"/>
              <a:t>vb</a:t>
            </a:r>
            <a:r>
              <a:rPr lang="tr-TR" dirty="0"/>
              <a:t> her vasıta sermayeyi oluşturur. </a:t>
            </a:r>
          </a:p>
          <a:p>
            <a:endParaRPr lang="tr-TR" dirty="0"/>
          </a:p>
        </p:txBody>
      </p:sp>
    </p:spTree>
    <p:extLst>
      <p:ext uri="{BB962C8B-B14F-4D97-AF65-F5344CB8AC3E}">
        <p14:creationId xmlns:p14="http://schemas.microsoft.com/office/powerpoint/2010/main" val="3336226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TARIMSAL ÜRETİM FAKTÖRLERİ (DOĞA, İŞ, SERMAYE, MÜTEŞEBBİS)</a:t>
            </a:r>
          </a:p>
        </p:txBody>
      </p:sp>
      <p:sp>
        <p:nvSpPr>
          <p:cNvPr id="3" name="İçerik Yer Tutucusu 2"/>
          <p:cNvSpPr>
            <a:spLocks noGrp="1"/>
          </p:cNvSpPr>
          <p:nvPr>
            <p:ph idx="1"/>
          </p:nvPr>
        </p:nvSpPr>
        <p:spPr/>
        <p:txBody>
          <a:bodyPr/>
          <a:lstStyle/>
          <a:p>
            <a:r>
              <a:rPr lang="tr-TR" b="1" dirty="0"/>
              <a:t>Sermayenin sınıflandırılması</a:t>
            </a:r>
            <a:endParaRPr lang="tr-TR" dirty="0"/>
          </a:p>
          <a:p>
            <a:pPr algn="just"/>
            <a:r>
              <a:rPr lang="tr-TR" dirty="0"/>
              <a:t>Üretim tekniği yönünden sermaye; emeğin ve tabiatın verimliliğini artırmak için kullanılan vasıtalar olarak tanımlanabilir. Örneğin traktör, tohum gibi vasıtalar teknik sermayeyi oluştururlar. Bu açıdan sermaye; a. Sabit sermaye b. Döner sermaye olarak sınıflandırılmaktadır. </a:t>
            </a:r>
          </a:p>
          <a:p>
            <a:endParaRPr lang="tr-TR" dirty="0"/>
          </a:p>
        </p:txBody>
      </p:sp>
    </p:spTree>
    <p:extLst>
      <p:ext uri="{BB962C8B-B14F-4D97-AF65-F5344CB8AC3E}">
        <p14:creationId xmlns:p14="http://schemas.microsoft.com/office/powerpoint/2010/main" val="2797595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TARIMSAL ÜRETİM FAKTÖRLERİ (DOĞA, İŞ, SERMAYE, MÜTEŞEBBİS)</a:t>
            </a:r>
          </a:p>
        </p:txBody>
      </p:sp>
      <p:sp>
        <p:nvSpPr>
          <p:cNvPr id="3" name="İçerik Yer Tutucusu 2"/>
          <p:cNvSpPr>
            <a:spLocks noGrp="1"/>
          </p:cNvSpPr>
          <p:nvPr>
            <p:ph idx="1"/>
          </p:nvPr>
        </p:nvSpPr>
        <p:spPr/>
        <p:txBody>
          <a:bodyPr>
            <a:normAutofit fontScale="92500" lnSpcReduction="10000"/>
          </a:bodyPr>
          <a:lstStyle/>
          <a:p>
            <a:r>
              <a:rPr lang="tr-TR" b="1" dirty="0"/>
              <a:t>MÜTEŞEBBİS (GİRİŞİMCİ)</a:t>
            </a:r>
            <a:endParaRPr lang="tr-TR" dirty="0"/>
          </a:p>
          <a:p>
            <a:pPr algn="just"/>
            <a:r>
              <a:rPr lang="tr-TR" dirty="0"/>
              <a:t>Tarımsal ürünlerin ortaya konulabilmesi için yalnızca Tabiat, emek ve sermaye gibi üretim faktörlerinin bulunması yeterli değildir. Tarımsal üretimin yapılabilmesi için hangi ürünün üretileceğine, üretilen ürünlerin nasıl pazarlanacağına, işletmede iş planlarının nasıl yapılacağı ve uygulanacağına, işletmenin nasıl yönetileceğine, gelirlerin ve giderlerin ne olacağına bir kişi veya bir grup kişi karar vermeli ve kaynakları etkin bir biçimde harekete geçirmelidir. Bu işlevlerin yerine getirilmesi girişimci (müteşebbis) veya işletme yöneticisinin görevleri arasındadır. Bu kapsamda girişimci (müteşebbis), kar sağlamak amacıyla tarım işletmesini kuran ve genellikle harekete geçiren ve tabiat, emek, sermaye gibi üretim faktörlerini bir araya getiren kişi ve kişilerdir. </a:t>
            </a:r>
          </a:p>
          <a:p>
            <a:endParaRPr lang="tr-TR" dirty="0"/>
          </a:p>
        </p:txBody>
      </p:sp>
    </p:spTree>
    <p:extLst>
      <p:ext uri="{BB962C8B-B14F-4D97-AF65-F5344CB8AC3E}">
        <p14:creationId xmlns:p14="http://schemas.microsoft.com/office/powerpoint/2010/main" val="209942321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483</Words>
  <Application>Microsoft Office PowerPoint</Application>
  <PresentationFormat>Geniş ekran</PresentationFormat>
  <Paragraphs>39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TARIM EKONOMİSİ ve İŞLETMECİLİK DERS NOTLARI</vt:lpstr>
      <vt:lpstr>TARIMSAL ÜRETİM FAKTÖRLERİ (DOĞA, İŞ, SERMAYE, MÜTEŞEBBİS)</vt:lpstr>
      <vt:lpstr>TARIMSAL ÜRETİM FAKTÖRLERİ (DOĞA, İŞ, SERMAYE, MÜTEŞEBBİS)</vt:lpstr>
      <vt:lpstr>TARIMSAL ÜRETİM FAKTÖRLERİ (DOĞA, İŞ, SERMAYE, MÜTEŞEBBİS)</vt:lpstr>
      <vt:lpstr>TARIMSAL ÜRETİM FAKTÖRLERİ (DOĞA, İŞ, SERMAYE, MÜTEŞEBBİS)</vt:lpstr>
      <vt:lpstr>TARIMSAL ÜRETİM FAKTÖRLERİ (DOĞA, İŞ, SERMAYE, MÜTEŞEBBİS)</vt:lpstr>
      <vt:lpstr>TARIMSAL ÜRETİM FAKTÖRLERİ (DOĞA, İŞ, SERMAYE, MÜTEŞEBBİS)</vt:lpstr>
      <vt:lpstr>TARIMSAL ÜRETİM FAKTÖRLERİ (DOĞA, İŞ, SERMAYE, MÜTEŞEBBİS)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TARIM EKONOMİSİ ve İŞLETMECİLİK DERS NOTLARI</dc:title>
  <dc:creator>hsssSSss ..</dc:creator>
  <cp:lastModifiedBy>hsssSSss ..</cp:lastModifiedBy>
  <cp:revision>6</cp:revision>
  <dcterms:created xsi:type="dcterms:W3CDTF">2018-01-08T13:58:44Z</dcterms:created>
  <dcterms:modified xsi:type="dcterms:W3CDTF">2018-01-09T10:40:42Z</dcterms:modified>
</cp:coreProperties>
</file>