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FC6D730-44D3-44CD-B273-2C33F426AB71}"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3506714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C6D730-44D3-44CD-B273-2C33F426AB71}"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325896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C6D730-44D3-44CD-B273-2C33F426AB71}"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424217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C6D730-44D3-44CD-B273-2C33F426AB71}"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367611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FC6D730-44D3-44CD-B273-2C33F426AB71}"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3775053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FC6D730-44D3-44CD-B273-2C33F426AB71}"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73371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FC6D730-44D3-44CD-B273-2C33F426AB71}" type="datetimeFigureOut">
              <a:rPr lang="tr-TR" smtClean="0"/>
              <a:t>14.05.2020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59135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FC6D730-44D3-44CD-B273-2C33F426AB71}" type="datetimeFigureOut">
              <a:rPr lang="tr-TR" smtClean="0"/>
              <a:t>14.05.2020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1758234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FC6D730-44D3-44CD-B273-2C33F426AB71}" type="datetimeFigureOut">
              <a:rPr lang="tr-TR" smtClean="0"/>
              <a:t>14.05.2020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2383578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FC6D730-44D3-44CD-B273-2C33F426AB71}"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3520236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FC6D730-44D3-44CD-B273-2C33F426AB71}"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E4D8AA-98B9-4003-B213-2B8EB1EBB08E}" type="slidenum">
              <a:rPr lang="tr-TR" smtClean="0"/>
              <a:t>‹#›</a:t>
            </a:fld>
            <a:endParaRPr lang="tr-TR"/>
          </a:p>
        </p:txBody>
      </p:sp>
    </p:spTree>
    <p:extLst>
      <p:ext uri="{BB962C8B-B14F-4D97-AF65-F5344CB8AC3E}">
        <p14:creationId xmlns:p14="http://schemas.microsoft.com/office/powerpoint/2010/main" val="2753472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C6D730-44D3-44CD-B273-2C33F426AB71}" type="datetimeFigureOut">
              <a:rPr lang="tr-TR" smtClean="0"/>
              <a:t>14.05.2020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E4D8AA-98B9-4003-B213-2B8EB1EBB08E}" type="slidenum">
              <a:rPr lang="tr-TR" smtClean="0"/>
              <a:t>‹#›</a:t>
            </a:fld>
            <a:endParaRPr lang="tr-TR"/>
          </a:p>
        </p:txBody>
      </p:sp>
    </p:spTree>
    <p:extLst>
      <p:ext uri="{BB962C8B-B14F-4D97-AF65-F5344CB8AC3E}">
        <p14:creationId xmlns:p14="http://schemas.microsoft.com/office/powerpoint/2010/main" val="288737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mazon.com.tr/s/ref=dp_byline_sr_book_2?ie=UTF8&amp;field-author=%C3%9Cmm%C3%BChan+Nazan+Yatk%C4%B1n&amp;search-alias=books" TargetMode="External"/><Relationship Id="rId2" Type="http://schemas.openxmlformats.org/officeDocument/2006/relationships/hyperlink" Target="https://www.amazon.com.tr/s/ref=dp_byline_sr_book_1?ie=UTF8&amp;field-author=Ahmet+Yatk%C4%B1n&amp;search-alias=book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Halkla İlişkiler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928211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a:t>
            </a:r>
          </a:p>
          <a:p>
            <a:r>
              <a:rPr lang="tr-TR" dirty="0" smtClean="0"/>
              <a:t>Hedef kitle ile iletişime geçmek için, </a:t>
            </a:r>
            <a:endParaRPr lang="tr-TR" dirty="0"/>
          </a:p>
          <a:p>
            <a:pPr marL="365125" indent="-282575"/>
            <a:r>
              <a:rPr lang="tr-TR" altLang="tr-TR" dirty="0" smtClean="0"/>
              <a:t>Basın duyuruları, toplantıları</a:t>
            </a:r>
          </a:p>
          <a:p>
            <a:pPr marL="365125" indent="-282575"/>
            <a:r>
              <a:rPr lang="tr-TR" altLang="tr-TR" dirty="0" smtClean="0"/>
              <a:t>Web sayfaları, sosyal medya sayfaları</a:t>
            </a:r>
          </a:p>
          <a:p>
            <a:pPr marL="365125" indent="-282575"/>
            <a:r>
              <a:rPr lang="tr-TR" altLang="tr-TR" dirty="0" smtClean="0"/>
              <a:t>Sergiler</a:t>
            </a:r>
          </a:p>
          <a:p>
            <a:endParaRPr lang="tr-TR" dirty="0"/>
          </a:p>
        </p:txBody>
      </p:sp>
    </p:spTree>
    <p:extLst>
      <p:ext uri="{BB962C8B-B14F-4D97-AF65-F5344CB8AC3E}">
        <p14:creationId xmlns:p14="http://schemas.microsoft.com/office/powerpoint/2010/main" val="2452217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65125" indent="-282575"/>
            <a:r>
              <a:rPr lang="tr-TR" altLang="tr-TR" dirty="0" smtClean="0"/>
              <a:t>Fuarlarda stantlar</a:t>
            </a:r>
          </a:p>
          <a:p>
            <a:pPr marL="365125" indent="-282575"/>
            <a:r>
              <a:rPr lang="tr-TR" altLang="tr-TR" dirty="0" smtClean="0"/>
              <a:t>Tanıtıcı CD’ler</a:t>
            </a:r>
          </a:p>
          <a:p>
            <a:pPr marL="365125" indent="-282575"/>
            <a:r>
              <a:rPr lang="tr-TR" altLang="tr-TR" dirty="0" smtClean="0"/>
              <a:t>Aylık bültenler</a:t>
            </a:r>
          </a:p>
          <a:p>
            <a:pPr marL="365125" indent="-282575"/>
            <a:r>
              <a:rPr lang="tr-TR" altLang="tr-TR" dirty="0" smtClean="0"/>
              <a:t>Bayram tebrikleri</a:t>
            </a:r>
          </a:p>
          <a:p>
            <a:pPr marL="365125" indent="-282575"/>
            <a:r>
              <a:rPr lang="tr-TR" altLang="tr-TR" dirty="0" smtClean="0"/>
              <a:t>Ajanda, takvim, afişler</a:t>
            </a:r>
          </a:p>
          <a:p>
            <a:pPr marL="365125" indent="-282575"/>
            <a:r>
              <a:rPr lang="tr-TR" altLang="tr-TR" dirty="0" smtClean="0"/>
              <a:t>Çeşitli yarışmalar</a:t>
            </a:r>
          </a:p>
          <a:p>
            <a:pPr marL="365125" indent="-282575"/>
            <a:r>
              <a:rPr lang="tr-TR" altLang="tr-TR" dirty="0" smtClean="0"/>
              <a:t>Kullanılabilir.</a:t>
            </a:r>
          </a:p>
          <a:p>
            <a:endParaRPr lang="tr-TR" dirty="0"/>
          </a:p>
        </p:txBody>
      </p:sp>
    </p:spTree>
    <p:extLst>
      <p:ext uri="{BB962C8B-B14F-4D97-AF65-F5344CB8AC3E}">
        <p14:creationId xmlns:p14="http://schemas.microsoft.com/office/powerpoint/2010/main" val="1007124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Denetim </a:t>
            </a:r>
            <a:endParaRPr lang="tr-TR" dirty="0"/>
          </a:p>
        </p:txBody>
      </p:sp>
      <p:sp>
        <p:nvSpPr>
          <p:cNvPr id="3" name="İçerik Yer Tutucusu 2"/>
          <p:cNvSpPr>
            <a:spLocks noGrp="1"/>
          </p:cNvSpPr>
          <p:nvPr>
            <p:ph idx="1"/>
          </p:nvPr>
        </p:nvSpPr>
        <p:spPr/>
        <p:txBody>
          <a:bodyPr>
            <a:normAutofit/>
          </a:bodyPr>
          <a:lstStyle/>
          <a:p>
            <a:r>
              <a:rPr lang="tr-TR" dirty="0" smtClean="0"/>
              <a:t>Denetim bir işletmenin amaçlarına ulaşıp ulaşmayacağı noktasında uygunluğu araştırma sürecidir. Denetim olmazsa planlama hataları bilinmeyebilir. </a:t>
            </a:r>
          </a:p>
          <a:p>
            <a:r>
              <a:rPr lang="tr-TR" dirty="0" smtClean="0"/>
              <a:t>Bu nedenle etkin bir denetim mekanizması uygulanmalıdır. </a:t>
            </a:r>
            <a:endParaRPr lang="tr-TR" dirty="0"/>
          </a:p>
          <a:p>
            <a:endParaRPr lang="tr-TR" dirty="0"/>
          </a:p>
        </p:txBody>
      </p:sp>
    </p:spTree>
    <p:extLst>
      <p:ext uri="{BB962C8B-B14F-4D97-AF65-F5344CB8AC3E}">
        <p14:creationId xmlns:p14="http://schemas.microsoft.com/office/powerpoint/2010/main" val="1580923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Sosyal sorumluluk </a:t>
            </a:r>
            <a:endParaRPr lang="tr-TR" dirty="0"/>
          </a:p>
        </p:txBody>
      </p:sp>
      <p:sp>
        <p:nvSpPr>
          <p:cNvPr id="3" name="İçerik Yer Tutucusu 2"/>
          <p:cNvSpPr>
            <a:spLocks noGrp="1"/>
          </p:cNvSpPr>
          <p:nvPr>
            <p:ph idx="1"/>
          </p:nvPr>
        </p:nvSpPr>
        <p:spPr/>
        <p:txBody>
          <a:bodyPr>
            <a:normAutofit/>
          </a:bodyPr>
          <a:lstStyle/>
          <a:p>
            <a:r>
              <a:rPr lang="tr-TR" dirty="0"/>
              <a:t>Sosyal </a:t>
            </a:r>
            <a:r>
              <a:rPr lang="tr-TR" dirty="0" smtClean="0"/>
              <a:t>sorumluluk, öncelikli olarak bireysel bakılırsa, bireylerin </a:t>
            </a:r>
            <a:r>
              <a:rPr lang="tr-TR" dirty="0"/>
              <a:t>bir arada </a:t>
            </a:r>
            <a:r>
              <a:rPr lang="tr-TR" dirty="0" smtClean="0"/>
              <a:t>olarak topluma </a:t>
            </a:r>
            <a:r>
              <a:rPr lang="tr-TR" dirty="0"/>
              <a:t>duyarlı bir biçimde hareket etmesidir. Birey ya da grup olarak kültürel, sosyal, ekonomik ve çevresel sorunlara ve ihtiyaçlara yönelik duyarlı, etik davranmak sosyal sorumluluğun </a:t>
            </a:r>
            <a:r>
              <a:rPr lang="tr-TR" dirty="0" smtClean="0"/>
              <a:t>ilgi alanına </a:t>
            </a:r>
            <a:r>
              <a:rPr lang="tr-TR" dirty="0"/>
              <a:t>girmektedir.</a:t>
            </a:r>
            <a:r>
              <a:rPr lang="tr-TR" dirty="0" smtClean="0"/>
              <a:t/>
            </a:r>
            <a:br>
              <a:rPr lang="tr-TR" dirty="0" smtClean="0"/>
            </a:br>
            <a:r>
              <a:rPr lang="tr-TR" dirty="0" smtClean="0"/>
              <a:t/>
            </a:r>
            <a:br>
              <a:rPr lang="tr-TR" dirty="0" smtClean="0"/>
            </a:br>
            <a:endParaRPr lang="tr-TR" dirty="0"/>
          </a:p>
        </p:txBody>
      </p:sp>
    </p:spTree>
    <p:extLst>
      <p:ext uri="{BB962C8B-B14F-4D97-AF65-F5344CB8AC3E}">
        <p14:creationId xmlns:p14="http://schemas.microsoft.com/office/powerpoint/2010/main" val="3259162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dirty="0" smtClean="0"/>
              <a:t>Kurumların yalnızca kendi çıkarları için değil toplumun ve çevrenin çıkarlarını da gözetmesi sosyal sorumluluk anlayışını ortaya çıkarmaktadır. Aynı zamanda sosyal sorumluluk kavramı, etik anlamda işletmelerin çevrelerine ve insanlara zarar verecek tüm eylemlerden kaçınmaları anlamına gelmektedir.</a:t>
            </a:r>
          </a:p>
          <a:p>
            <a:endParaRPr lang="tr-TR" dirty="0"/>
          </a:p>
        </p:txBody>
      </p:sp>
    </p:spTree>
    <p:extLst>
      <p:ext uri="{BB962C8B-B14F-4D97-AF65-F5344CB8AC3E}">
        <p14:creationId xmlns:p14="http://schemas.microsoft.com/office/powerpoint/2010/main" val="3328930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smtClean="0"/>
              <a:t>Tengilimoğlu</a:t>
            </a:r>
            <a:r>
              <a:rPr lang="tr-TR" dirty="0" smtClean="0"/>
              <a:t>, D. Sağlık Kurumlarında Halkla İlişkiler.</a:t>
            </a:r>
          </a:p>
          <a:p>
            <a:r>
              <a:rPr lang="tr-TR" dirty="0" smtClean="0"/>
              <a:t>Halkla İlişkiler ve İletişim , 2018, </a:t>
            </a:r>
            <a:r>
              <a:rPr lang="tr-TR" u="sng" dirty="0" smtClean="0">
                <a:hlinkClick r:id="rId2"/>
              </a:rPr>
              <a:t>Ahmet Yatkın</a:t>
            </a:r>
            <a:r>
              <a:rPr lang="tr-TR" dirty="0" smtClean="0"/>
              <a:t> , </a:t>
            </a:r>
            <a:r>
              <a:rPr lang="tr-TR" u="sng" dirty="0" smtClean="0">
                <a:hlinkClick r:id="rId3"/>
              </a:rPr>
              <a:t>Ümmühan Nazan Yatkın</a:t>
            </a:r>
            <a:r>
              <a:rPr lang="tr-TR" dirty="0" smtClean="0"/>
              <a:t> , Nobel Akademik Yayıncılık; 5. baskı </a:t>
            </a:r>
            <a:endParaRPr lang="tr-TR" b="1" dirty="0" smtClean="0"/>
          </a:p>
          <a:p>
            <a:r>
              <a:rPr lang="tr-TR" dirty="0" smtClean="0"/>
              <a:t>Bülbül, R. (2000). Halkla İlişkiler ve Tanıtım, Nobel Yayın, Ankara</a:t>
            </a:r>
            <a:endParaRPr lang="tr-TR" b="1" dirty="0" smtClean="0"/>
          </a:p>
          <a:p>
            <a:r>
              <a:rPr lang="tr-TR" dirty="0" smtClean="0"/>
              <a:t>Ertekin, Y. (2000). Halkla İlişkiler, Yargı Yayıncılık, Ankara</a:t>
            </a:r>
          </a:p>
          <a:p>
            <a:r>
              <a:rPr lang="tr-TR" dirty="0" smtClean="0"/>
              <a:t>Mısırlı, İ. (2003). Genel İletişim, Detay Yayıncılık, Ankara </a:t>
            </a:r>
          </a:p>
          <a:p>
            <a:r>
              <a:rPr lang="tr-TR" dirty="0" smtClean="0"/>
              <a:t>T.C. Anadolu Üniversitesi Yayını No: 2713 </a:t>
            </a:r>
            <a:r>
              <a:rPr lang="tr-TR" dirty="0" err="1" smtClean="0"/>
              <a:t>Açıköğretim</a:t>
            </a:r>
            <a:r>
              <a:rPr lang="tr-TR" dirty="0" smtClean="0"/>
              <a:t> Fakültesi Yayını No: 1676</a:t>
            </a:r>
          </a:p>
          <a:p>
            <a:r>
              <a:rPr lang="tr-TR" dirty="0" smtClean="0"/>
              <a:t>Halkla İlişkiler</a:t>
            </a:r>
          </a:p>
          <a:p>
            <a:r>
              <a:rPr lang="tr-TR" dirty="0" smtClean="0"/>
              <a:t>Yazarlar </a:t>
            </a:r>
            <a:r>
              <a:rPr lang="tr-TR" dirty="0" err="1" smtClean="0"/>
              <a:t>Prof.Dr</a:t>
            </a:r>
            <a:r>
              <a:rPr lang="tr-TR" dirty="0" smtClean="0"/>
              <a:t>. Ahmet Kalender (Ünite 1) </a:t>
            </a:r>
            <a:r>
              <a:rPr lang="tr-TR" dirty="0" err="1" smtClean="0"/>
              <a:t>Prof.Dr</a:t>
            </a:r>
            <a:r>
              <a:rPr lang="tr-TR" dirty="0" smtClean="0"/>
              <a:t>. Zeynep Filiz </a:t>
            </a:r>
            <a:r>
              <a:rPr lang="tr-TR" dirty="0" err="1" smtClean="0"/>
              <a:t>Peltekoğlu</a:t>
            </a:r>
            <a:r>
              <a:rPr lang="tr-TR" dirty="0" smtClean="0"/>
              <a:t> (Ünite 2) </a:t>
            </a:r>
            <a:r>
              <a:rPr lang="tr-TR" dirty="0" err="1" smtClean="0"/>
              <a:t>Doç.Dr</a:t>
            </a:r>
            <a:r>
              <a:rPr lang="tr-TR" dirty="0" smtClean="0"/>
              <a:t>. Sevil </a:t>
            </a:r>
            <a:r>
              <a:rPr lang="tr-TR" dirty="0" err="1" smtClean="0"/>
              <a:t>Bayçu</a:t>
            </a:r>
            <a:r>
              <a:rPr lang="tr-TR" dirty="0" smtClean="0"/>
              <a:t> (Ünite 3) </a:t>
            </a:r>
            <a:r>
              <a:rPr lang="tr-TR" dirty="0" err="1" smtClean="0"/>
              <a:t>Dr.Öğr.Üyesi</a:t>
            </a:r>
            <a:r>
              <a:rPr lang="tr-TR" dirty="0" smtClean="0"/>
              <a:t> Mehmet Sinan Ergüven (Ünite 4) </a:t>
            </a:r>
            <a:r>
              <a:rPr lang="tr-TR" dirty="0" err="1" smtClean="0"/>
              <a:t>Prof.Dr</a:t>
            </a:r>
            <a:r>
              <a:rPr lang="tr-TR" dirty="0" smtClean="0"/>
              <a:t>. </a:t>
            </a:r>
            <a:r>
              <a:rPr lang="tr-TR" dirty="0" err="1" smtClean="0"/>
              <a:t>Rasime</a:t>
            </a:r>
            <a:r>
              <a:rPr lang="tr-TR" dirty="0" smtClean="0"/>
              <a:t> Ayhan Yılmaz (Ünite 5) </a:t>
            </a:r>
            <a:r>
              <a:rPr lang="tr-TR" dirty="0" err="1" smtClean="0"/>
              <a:t>Prof.Dr</a:t>
            </a:r>
            <a:r>
              <a:rPr lang="tr-TR" dirty="0" smtClean="0"/>
              <a:t>. Ayla Okay (Ünite 6) </a:t>
            </a:r>
            <a:r>
              <a:rPr lang="tr-TR" dirty="0" err="1" smtClean="0"/>
              <a:t>Prof.Dr</a:t>
            </a:r>
            <a:r>
              <a:rPr lang="tr-TR" dirty="0" smtClean="0"/>
              <a:t>. Aylin Göztaş (Ünite 7) </a:t>
            </a:r>
            <a:r>
              <a:rPr lang="tr-TR" dirty="0" err="1" smtClean="0"/>
              <a:t>Prof.Dr</a:t>
            </a:r>
            <a:r>
              <a:rPr lang="tr-TR" dirty="0" smtClean="0"/>
              <a:t>. Sema Becerikli (Ünite 8)  </a:t>
            </a:r>
          </a:p>
          <a:p>
            <a:r>
              <a:rPr lang="tr-TR" dirty="0" smtClean="0"/>
              <a:t>Editör </a:t>
            </a:r>
            <a:r>
              <a:rPr lang="tr-TR" dirty="0" err="1" smtClean="0"/>
              <a:t>Prof.Dr</a:t>
            </a:r>
            <a:r>
              <a:rPr lang="tr-TR" dirty="0" smtClean="0"/>
              <a:t>. Aydın Ziya Özgür</a:t>
            </a:r>
          </a:p>
          <a:p>
            <a:r>
              <a:rPr lang="tr-TR" dirty="0" err="1" smtClean="0"/>
              <a:t>Megep</a:t>
            </a:r>
            <a:r>
              <a:rPr lang="tr-TR" dirty="0" smtClean="0"/>
              <a:t> (Mesleki Eğitim Ve Öğretim Sisteminin Güçlendirilmesi Projesi) Halkla İlişkiler Ve  Organizasyon Hizmetleri Alanı , Ankara 2007, Milli Eğitim Bakanlığı</a:t>
            </a:r>
          </a:p>
          <a:p>
            <a:endParaRPr lang="tr-TR" dirty="0"/>
          </a:p>
        </p:txBody>
      </p:sp>
    </p:spTree>
    <p:extLst>
      <p:ext uri="{BB962C8B-B14F-4D97-AF65-F5344CB8AC3E}">
        <p14:creationId xmlns:p14="http://schemas.microsoft.com/office/powerpoint/2010/main" val="2292552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T.C. Anadolu </a:t>
            </a:r>
            <a:r>
              <a:rPr lang="tr-TR" dirty="0" err="1" smtClean="0"/>
              <a:t>Ün‹Vers‹Tes</a:t>
            </a:r>
            <a:r>
              <a:rPr lang="tr-TR" dirty="0" smtClean="0"/>
              <a:t>‹ Yayını No: 2613  </a:t>
            </a:r>
            <a:r>
              <a:rPr lang="tr-TR" dirty="0" err="1" smtClean="0"/>
              <a:t>Açıköğretim</a:t>
            </a:r>
            <a:r>
              <a:rPr lang="tr-TR" dirty="0" smtClean="0"/>
              <a:t> Fakültesi Yayını No: 1581</a:t>
            </a:r>
          </a:p>
          <a:p>
            <a:r>
              <a:rPr lang="tr-TR" dirty="0" smtClean="0"/>
              <a:t>Halkla İlişkiler Uygulama Teknikleri</a:t>
            </a:r>
          </a:p>
          <a:p>
            <a:r>
              <a:rPr lang="tr-TR" dirty="0" smtClean="0"/>
              <a:t>Yazarlar </a:t>
            </a:r>
            <a:r>
              <a:rPr lang="tr-TR" dirty="0" err="1" smtClean="0"/>
              <a:t>Öğr.Gör.Dr</a:t>
            </a:r>
            <a:r>
              <a:rPr lang="tr-TR" dirty="0" smtClean="0"/>
              <a:t>. Melike </a:t>
            </a:r>
            <a:r>
              <a:rPr lang="tr-TR" dirty="0" err="1" smtClean="0"/>
              <a:t>Taﬁcıoğlu</a:t>
            </a:r>
            <a:r>
              <a:rPr lang="tr-TR" dirty="0" smtClean="0"/>
              <a:t> (Ünite 1) </a:t>
            </a:r>
            <a:r>
              <a:rPr lang="tr-TR" dirty="0" err="1" smtClean="0"/>
              <a:t>Yrd.Doç.Dr</a:t>
            </a:r>
            <a:r>
              <a:rPr lang="tr-TR" dirty="0" smtClean="0"/>
              <a:t>. Feyyaz Bodur (Ünite 2) </a:t>
            </a:r>
            <a:r>
              <a:rPr lang="tr-TR" dirty="0" err="1" smtClean="0"/>
              <a:t>Doç.Dr</a:t>
            </a:r>
            <a:r>
              <a:rPr lang="tr-TR" dirty="0" smtClean="0"/>
              <a:t>. Hüseyin Eryılmaz (Ünite 3) </a:t>
            </a:r>
            <a:r>
              <a:rPr lang="tr-TR" dirty="0" err="1" smtClean="0"/>
              <a:t>Yrd.Doç.Dr</a:t>
            </a:r>
            <a:r>
              <a:rPr lang="tr-TR" dirty="0" smtClean="0"/>
              <a:t>. Berrin </a:t>
            </a:r>
            <a:r>
              <a:rPr lang="tr-TR" dirty="0" err="1" smtClean="0"/>
              <a:t>Özkanal</a:t>
            </a:r>
            <a:r>
              <a:rPr lang="tr-TR" dirty="0" smtClean="0"/>
              <a:t> (Ünite 4) </a:t>
            </a:r>
            <a:r>
              <a:rPr lang="tr-TR" dirty="0" err="1" smtClean="0"/>
              <a:t>Prof.Dr</a:t>
            </a:r>
            <a:r>
              <a:rPr lang="tr-TR" dirty="0" smtClean="0"/>
              <a:t>. Cengiz Hakan Aydın (Ünite 5) </a:t>
            </a:r>
            <a:r>
              <a:rPr lang="tr-TR" dirty="0" err="1" smtClean="0"/>
              <a:t>Öğr.Gör</a:t>
            </a:r>
            <a:r>
              <a:rPr lang="tr-TR" dirty="0" smtClean="0"/>
              <a:t>. Eren Göksel (Ünite 6)</a:t>
            </a:r>
          </a:p>
          <a:p>
            <a:r>
              <a:rPr lang="tr-TR" dirty="0" smtClean="0"/>
              <a:t>Editör </a:t>
            </a:r>
            <a:r>
              <a:rPr lang="tr-TR" dirty="0" err="1" smtClean="0"/>
              <a:t>Yrd.Doç.Dr</a:t>
            </a:r>
            <a:r>
              <a:rPr lang="tr-TR" dirty="0" smtClean="0"/>
              <a:t>. Berrin </a:t>
            </a:r>
            <a:r>
              <a:rPr lang="tr-TR" dirty="0" err="1" smtClean="0"/>
              <a:t>Özkanal</a:t>
            </a:r>
            <a:endParaRPr lang="tr-TR" dirty="0" smtClean="0"/>
          </a:p>
          <a:p>
            <a:r>
              <a:rPr lang="tr-TR" dirty="0" smtClean="0"/>
              <a:t> </a:t>
            </a:r>
          </a:p>
          <a:p>
            <a:r>
              <a:rPr lang="tr-TR" dirty="0" smtClean="0"/>
              <a:t>T.C. Anadolu Üniversitesi Yayını No: 2603 </a:t>
            </a:r>
            <a:r>
              <a:rPr lang="tr-TR" dirty="0" err="1" smtClean="0"/>
              <a:t>Açıköğretim</a:t>
            </a:r>
            <a:r>
              <a:rPr lang="tr-TR" dirty="0" smtClean="0"/>
              <a:t> Fakültesi Yayını No: 1571 </a:t>
            </a:r>
          </a:p>
          <a:p>
            <a:r>
              <a:rPr lang="tr-TR" dirty="0" smtClean="0"/>
              <a:t>Halkla İlişkiler Yönetimi </a:t>
            </a:r>
          </a:p>
          <a:p>
            <a:r>
              <a:rPr lang="tr-TR" dirty="0" smtClean="0"/>
              <a:t>Yazarlar </a:t>
            </a:r>
            <a:r>
              <a:rPr lang="tr-TR" dirty="0" err="1" smtClean="0"/>
              <a:t>Doç.Dr</a:t>
            </a:r>
            <a:r>
              <a:rPr lang="tr-TR" dirty="0" smtClean="0"/>
              <a:t>. Filiz Demir (Ünite 1, 3) </a:t>
            </a:r>
            <a:r>
              <a:rPr lang="tr-TR" dirty="0" err="1" smtClean="0"/>
              <a:t>Arş.Gör.Dr</a:t>
            </a:r>
            <a:r>
              <a:rPr lang="tr-TR" dirty="0" smtClean="0"/>
              <a:t>. Ozan </a:t>
            </a:r>
            <a:r>
              <a:rPr lang="tr-TR" dirty="0" err="1" smtClean="0"/>
              <a:t>Ağlargöz</a:t>
            </a:r>
            <a:r>
              <a:rPr lang="tr-TR" dirty="0" smtClean="0"/>
              <a:t> (Ünite 2) </a:t>
            </a:r>
            <a:r>
              <a:rPr lang="tr-TR" dirty="0" err="1" smtClean="0"/>
              <a:t>Yrd.Doç.Dr</a:t>
            </a:r>
            <a:r>
              <a:rPr lang="tr-TR" dirty="0" smtClean="0"/>
              <a:t>. N. Bilge İspir (Ünite 4) </a:t>
            </a:r>
            <a:r>
              <a:rPr lang="tr-TR" dirty="0" err="1" smtClean="0"/>
              <a:t>Doç.Dr</a:t>
            </a:r>
            <a:r>
              <a:rPr lang="tr-TR" dirty="0" smtClean="0"/>
              <a:t>. İdil Süher (Ünite 5) </a:t>
            </a:r>
            <a:r>
              <a:rPr lang="tr-TR" dirty="0" err="1" smtClean="0"/>
              <a:t>Öğr.Gör</a:t>
            </a:r>
            <a:r>
              <a:rPr lang="tr-TR" dirty="0" smtClean="0"/>
              <a:t>. Levent </a:t>
            </a:r>
            <a:r>
              <a:rPr lang="tr-TR" dirty="0" err="1" smtClean="0"/>
              <a:t>Özkoçak</a:t>
            </a:r>
            <a:r>
              <a:rPr lang="tr-TR" dirty="0" smtClean="0"/>
              <a:t> (Ünite 6)    Editör </a:t>
            </a:r>
            <a:r>
              <a:rPr lang="tr-TR" dirty="0" err="1" smtClean="0"/>
              <a:t>Yrd.Doç.Dr</a:t>
            </a:r>
            <a:r>
              <a:rPr lang="tr-TR" dirty="0" smtClean="0"/>
              <a:t>. Nuray Tokgöz</a:t>
            </a:r>
          </a:p>
          <a:p>
            <a:r>
              <a:rPr lang="tr-TR" dirty="0" smtClean="0"/>
              <a:t> </a:t>
            </a:r>
          </a:p>
          <a:p>
            <a:r>
              <a:rPr lang="tr-TR" dirty="0" err="1" smtClean="0"/>
              <a:t>Megep</a:t>
            </a:r>
            <a:r>
              <a:rPr lang="tr-TR" dirty="0" smtClean="0"/>
              <a:t> (Meslekî Eğitim Ve Öğretim Sisteminin  Güçlendirilmesi Projesi) </a:t>
            </a:r>
          </a:p>
          <a:p>
            <a:r>
              <a:rPr lang="tr-TR" dirty="0" smtClean="0"/>
              <a:t>Halkla İlişkiler Ve Organizasyon Hizmetleri </a:t>
            </a:r>
          </a:p>
          <a:p>
            <a:r>
              <a:rPr lang="tr-TR" dirty="0" smtClean="0"/>
              <a:t>Halkla İlişkiler Kavramı </a:t>
            </a:r>
          </a:p>
          <a:p>
            <a:r>
              <a:rPr lang="tr-TR" dirty="0" smtClean="0"/>
              <a:t> Ankara 2006, Milli Eğitim Bakanlığı</a:t>
            </a:r>
          </a:p>
          <a:p>
            <a:endParaRPr lang="tr-TR" dirty="0"/>
          </a:p>
        </p:txBody>
      </p:sp>
    </p:spTree>
    <p:extLst>
      <p:ext uri="{BB962C8B-B14F-4D97-AF65-F5344CB8AC3E}">
        <p14:creationId xmlns:p14="http://schemas.microsoft.com/office/powerpoint/2010/main" val="267657231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236</Words>
  <Application>Microsoft Office PowerPoint</Application>
  <PresentationFormat>Ekran Gösterisi (4:3)</PresentationFormat>
  <Paragraphs>42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Halkla İlişkiler</vt:lpstr>
      <vt:lpstr>PowerPoint Sunusu</vt:lpstr>
      <vt:lpstr>PowerPoint Sunusu</vt:lpstr>
      <vt:lpstr>Denetim </vt:lpstr>
      <vt:lpstr>Sosyal sorumluluk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EDA</dc:creator>
  <cp:lastModifiedBy>EDA</cp:lastModifiedBy>
  <cp:revision>6</cp:revision>
  <dcterms:created xsi:type="dcterms:W3CDTF">2020-05-14T11:43:27Z</dcterms:created>
  <dcterms:modified xsi:type="dcterms:W3CDTF">2020-05-14T11:53:23Z</dcterms:modified>
</cp:coreProperties>
</file>