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7" r:id="rId14"/>
    <p:sldId id="280" r:id="rId15"/>
    <p:sldId id="281" r:id="rId16"/>
    <p:sldId id="282" r:id="rId17"/>
    <p:sldId id="283" r:id="rId18"/>
    <p:sldId id="284" r:id="rId19"/>
    <p:sldId id="285" r:id="rId20"/>
    <p:sldId id="286" r:id="rId21"/>
    <p:sldId id="324" r:id="rId22"/>
    <p:sldId id="288" r:id="rId23"/>
    <p:sldId id="290" r:id="rId24"/>
    <p:sldId id="325" r:id="rId25"/>
    <p:sldId id="326" r:id="rId26"/>
    <p:sldId id="327" r:id="rId27"/>
    <p:sldId id="328" r:id="rId28"/>
    <p:sldId id="329" r:id="rId29"/>
    <p:sldId id="311" r:id="rId30"/>
    <p:sldId id="312" r:id="rId31"/>
    <p:sldId id="313" r:id="rId32"/>
    <p:sldId id="314" r:id="rId33"/>
    <p:sldId id="315" r:id="rId34"/>
    <p:sldId id="316" r:id="rId35"/>
    <p:sldId id="317" r:id="rId36"/>
    <p:sldId id="318"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74" d="100"/>
          <a:sy n="74" d="100"/>
        </p:scale>
        <p:origin x="-7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1EB69-DE9E-4430-B35F-10DAE4184B05}" type="datetimeFigureOut">
              <a:rPr lang="tr-TR" smtClean="0"/>
              <a:pPr/>
              <a:t>28.09.2011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A40BD8-8AB3-4365-B25A-DAF779E1153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839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7578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1816DC-9F97-4793-A1AE-5CB90EFE530B}" type="slidenum">
              <a:rPr lang="tr-TR" smtClean="0"/>
              <a:pPr fontAlgn="base">
                <a:spcBef>
                  <a:spcPct val="0"/>
                </a:spcBef>
                <a:spcAft>
                  <a:spcPct val="0"/>
                </a:spcAft>
                <a:defRPr/>
              </a:pPr>
              <a:t>10</a:t>
            </a:fld>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11</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860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7782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9E0D33-168E-48CC-8A09-12344950B4E8}" type="slidenum">
              <a:rPr lang="tr-TR" smtClean="0"/>
              <a:pPr fontAlgn="base">
                <a:spcBef>
                  <a:spcPct val="0"/>
                </a:spcBef>
                <a:spcAft>
                  <a:spcPct val="0"/>
                </a:spcAft>
                <a:defRPr/>
              </a:pPr>
              <a:t>12</a:t>
            </a:fld>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54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9728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2B1A41-ABC4-4AFD-80EC-A5AD3FB231C7}" type="slidenum">
              <a:rPr lang="tr-TR" smtClean="0"/>
              <a:pPr fontAlgn="base">
                <a:spcBef>
                  <a:spcPct val="0"/>
                </a:spcBef>
                <a:spcAft>
                  <a:spcPct val="0"/>
                </a:spcAft>
                <a:defRPr/>
              </a:pPr>
              <a:t>13</a:t>
            </a:fld>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854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035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0C4946-ED4A-4BA3-A81F-BF390C90876E}" type="slidenum">
              <a:rPr lang="tr-TR" smtClean="0"/>
              <a:pPr fontAlgn="base">
                <a:spcBef>
                  <a:spcPct val="0"/>
                </a:spcBef>
                <a:spcAft>
                  <a:spcPct val="0"/>
                </a:spcAft>
                <a:defRPr/>
              </a:pPr>
              <a:t>14</a:t>
            </a:fld>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095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138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5ED747-1533-4631-BB41-E8763467BE1D}" type="slidenum">
              <a:rPr lang="tr-TR" smtClean="0"/>
              <a:pPr fontAlgn="base">
                <a:spcBef>
                  <a:spcPct val="0"/>
                </a:spcBef>
                <a:spcAft>
                  <a:spcPct val="0"/>
                </a:spcAft>
                <a:defRPr/>
              </a:pPr>
              <a:t>15</a:t>
            </a:fld>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05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240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ABE639F-34FB-4CEA-AC67-6DB0B7122282}" type="slidenum">
              <a:rPr lang="tr-TR" smtClean="0"/>
              <a:pPr fontAlgn="base">
                <a:spcBef>
                  <a:spcPct val="0"/>
                </a:spcBef>
                <a:spcAft>
                  <a:spcPct val="0"/>
                </a:spcAft>
                <a:defRPr/>
              </a:pPr>
              <a:t>16</a:t>
            </a:fld>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16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342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EAF219-A5D1-4BCF-A520-C314997FAC22}" type="slidenum">
              <a:rPr lang="tr-TR" smtClean="0"/>
              <a:pPr fontAlgn="base">
                <a:spcBef>
                  <a:spcPct val="0"/>
                </a:spcBef>
                <a:spcAft>
                  <a:spcPct val="0"/>
                </a:spcAft>
                <a:defRPr/>
              </a:pPr>
              <a:t>17</a:t>
            </a:fld>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264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445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35E5CE-3AEF-4E75-A87B-D2900A6EFFC9}" type="slidenum">
              <a:rPr lang="tr-TR" smtClean="0"/>
              <a:pPr fontAlgn="base">
                <a:spcBef>
                  <a:spcPct val="0"/>
                </a:spcBef>
                <a:spcAft>
                  <a:spcPct val="0"/>
                </a:spcAft>
                <a:defRPr/>
              </a:pPr>
              <a:t>18</a:t>
            </a:fld>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366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547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374C60-DB6F-40CA-AAE4-F326145263B5}" type="slidenum">
              <a:rPr lang="tr-TR" smtClean="0"/>
              <a:pPr fontAlgn="base">
                <a:spcBef>
                  <a:spcPct val="0"/>
                </a:spcBef>
                <a:spcAft>
                  <a:spcPct val="0"/>
                </a:spcAft>
                <a:defRPr/>
              </a:pPr>
              <a:t>19</a:t>
            </a:fld>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6963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144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9E94AC-41DF-4395-960B-02839816B04A}" type="slidenum">
              <a:rPr lang="tr-TR" smtClean="0"/>
              <a:pPr fontAlgn="base">
                <a:spcBef>
                  <a:spcPct val="0"/>
                </a:spcBef>
                <a:spcAft>
                  <a:spcPct val="0"/>
                </a:spcAft>
                <a:defRPr/>
              </a:pPr>
              <a:t>2</a:t>
            </a:fld>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146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0650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B3E7F8-3563-4C35-85EF-772F5E7450E1}" type="slidenum">
              <a:rPr lang="tr-TR" smtClean="0"/>
              <a:pPr fontAlgn="base">
                <a:spcBef>
                  <a:spcPct val="0"/>
                </a:spcBef>
                <a:spcAft>
                  <a:spcPct val="0"/>
                </a:spcAft>
                <a:defRPr/>
              </a:pPr>
              <a:t>20</a:t>
            </a:fld>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22</a:t>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23</a:t>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24</a:t>
            </a:fld>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25</a:t>
            </a:fld>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26</a:t>
            </a:fld>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27</a:t>
            </a:fld>
            <a:endParaRPr lang="tr-T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28</a:t>
            </a:fld>
            <a:endParaRPr lang="tr-T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29</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065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246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58B739-4F54-4F76-9885-0CD683CDD4EA}" type="slidenum">
              <a:rPr lang="tr-TR" smtClean="0"/>
              <a:pPr fontAlgn="base">
                <a:spcBef>
                  <a:spcPct val="0"/>
                </a:spcBef>
                <a:spcAft>
                  <a:spcPct val="0"/>
                </a:spcAft>
                <a:defRPr/>
              </a:pPr>
              <a:t>3</a:t>
            </a:fld>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30</a:t>
            </a:fld>
            <a:endParaRPr lang="tr-T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31</a:t>
            </a:fld>
            <a:endParaRPr lang="tr-T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32</a:t>
            </a:fld>
            <a:endParaRPr lang="tr-T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33</a:t>
            </a:fld>
            <a:endParaRPr lang="tr-T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34</a:t>
            </a:fld>
            <a:endParaRPr lang="tr-T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35</a:t>
            </a:fld>
            <a:endParaRPr lang="tr-T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9A2993A-8F8E-4580-B52E-2EC675C9DBDB}" type="slidenum">
              <a:rPr lang="tr-TR" smtClean="0"/>
              <a:pPr/>
              <a:t>36</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16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349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75F37B-5EA7-4B8A-85F6-6A1C07EC376E}" type="slidenum">
              <a:rPr lang="tr-TR" smtClean="0"/>
              <a:pPr fontAlgn="base">
                <a:spcBef>
                  <a:spcPct val="0"/>
                </a:spcBef>
                <a:spcAft>
                  <a:spcPct val="0"/>
                </a:spcAft>
                <a:defRPr/>
              </a:pPr>
              <a:t>4</a:t>
            </a:fld>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475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656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5BCACA-C6F3-463A-8744-76078A4D9720}" type="slidenum">
              <a:rPr lang="tr-TR" smtClean="0"/>
              <a:pPr fontAlgn="base">
                <a:spcBef>
                  <a:spcPct val="0"/>
                </a:spcBef>
                <a:spcAft>
                  <a:spcPct val="0"/>
                </a:spcAft>
                <a:defRPr/>
              </a:pPr>
              <a:t>5</a:t>
            </a:fld>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8A40BD8-8AB3-4365-B25A-DAF779E11530}"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68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861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5809CF-301D-4836-9174-95BE0AED236A}" type="slidenum">
              <a:rPr lang="tr-TR" smtClean="0"/>
              <a:pPr fontAlgn="base">
                <a:spcBef>
                  <a:spcPct val="0"/>
                </a:spcBef>
                <a:spcAft>
                  <a:spcPct val="0"/>
                </a:spcAft>
                <a:defRPr/>
              </a:pPr>
              <a:t>7</a:t>
            </a:fld>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778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6963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443F9A-4DF3-4F99-94B4-51F921A20B15}" type="slidenum">
              <a:rPr lang="tr-TR" smtClean="0"/>
              <a:pPr fontAlgn="base">
                <a:spcBef>
                  <a:spcPct val="0"/>
                </a:spcBef>
                <a:spcAft>
                  <a:spcPct val="0"/>
                </a:spcAft>
                <a:defRPr/>
              </a:pPr>
              <a:t>8</a:t>
            </a:fld>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808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7270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0B6839-33AC-460F-A54B-18847526EC57}" type="slidenum">
              <a:rPr lang="tr-TR" smtClean="0"/>
              <a:pPr fontAlgn="base">
                <a:spcBef>
                  <a:spcPct val="0"/>
                </a:spcBef>
                <a:spcAft>
                  <a:spcPct val="0"/>
                </a:spcAft>
                <a:defRPr/>
              </a:pPr>
              <a:t>9</a:t>
            </a:fld>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EEFA4DF-8F99-4E36-9854-AE5F5A6433CB}" type="datetimeFigureOut">
              <a:rPr lang="tr-TR" smtClean="0"/>
              <a:pPr/>
              <a:t>28.09.2011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978E026-FD3C-44FA-8039-E6E140E327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FA4DF-8F99-4E36-9854-AE5F5A6433CB}" type="datetimeFigureOut">
              <a:rPr lang="tr-TR" smtClean="0"/>
              <a:pPr/>
              <a:t>28.09.2011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78E026-FD3C-44FA-8039-E6E140E327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tr.wikipedia.org/wiki/RRNA"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tr.wikipedia.org/w/index.php?title=Filojenetik_a%C4%9Fa%C3%A7&amp;action=edit&amp;redlink=1"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CANLILARIN SINIFLANDIRILMASI</a:t>
            </a:r>
            <a:endParaRPr lang="tr-TR" dirty="0"/>
          </a:p>
        </p:txBody>
      </p:sp>
      <p:sp>
        <p:nvSpPr>
          <p:cNvPr id="3" name="2 Alt Başlık"/>
          <p:cNvSpPr>
            <a:spLocks noGrp="1"/>
          </p:cNvSpPr>
          <p:nvPr>
            <p:ph type="subTitle" idx="1"/>
          </p:nvPr>
        </p:nvSpPr>
        <p:spPr/>
        <p:txBody>
          <a:bodyPr/>
          <a:lstStyle/>
          <a:p>
            <a:r>
              <a:rPr lang="tr-TR" dirty="0" smtClean="0"/>
              <a:t>DOÇ. DR. SERKAN YILMAZ</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eaLnBrk="1" fontAlgn="auto" hangingPunct="1">
              <a:spcAft>
                <a:spcPts val="0"/>
              </a:spcAft>
              <a:defRPr/>
            </a:pPr>
            <a:r>
              <a:rPr lang="tr-TR" dirty="0" smtClean="0">
                <a:solidFill>
                  <a:schemeClr val="tx2">
                    <a:satMod val="130000"/>
                  </a:schemeClr>
                </a:solidFill>
              </a:rPr>
              <a:t>5.Taksonomik Sistem</a:t>
            </a:r>
            <a:endParaRPr lang="tr-TR" dirty="0">
              <a:solidFill>
                <a:schemeClr val="tx2">
                  <a:satMod val="130000"/>
                </a:schemeClr>
              </a:solidFill>
            </a:endParaRPr>
          </a:p>
        </p:txBody>
      </p:sp>
      <p:sp>
        <p:nvSpPr>
          <p:cNvPr id="3" name="2 İçerik Yer Tutucusu"/>
          <p:cNvSpPr>
            <a:spLocks noGrp="1"/>
          </p:cNvSpPr>
          <p:nvPr>
            <p:ph idx="1"/>
          </p:nvPr>
        </p:nvSpPr>
        <p:spPr>
          <a:xfrm>
            <a:off x="457200" y="1600200"/>
            <a:ext cx="8229600" cy="4997152"/>
          </a:xfrm>
        </p:spPr>
        <p:txBody>
          <a:bodyPr>
            <a:normAutofit fontScale="70000" lnSpcReduction="20000"/>
          </a:bodyPr>
          <a:lstStyle/>
          <a:p>
            <a:pPr marL="365760" indent="-283464" algn="just" eaLnBrk="1" fontAlgn="auto" hangingPunct="1">
              <a:spcAft>
                <a:spcPts val="0"/>
              </a:spcAft>
              <a:buFont typeface="Wingdings 2"/>
              <a:buNone/>
              <a:defRPr/>
            </a:pPr>
            <a:r>
              <a:rPr lang="tr-TR" sz="3800" dirty="0" smtClean="0">
                <a:solidFill>
                  <a:schemeClr val="tx1">
                    <a:lumMod val="75000"/>
                    <a:lumOff val="25000"/>
                  </a:schemeClr>
                </a:solidFill>
                <a:effectLst>
                  <a:outerShdw blurRad="38100" dist="38100" dir="2700000" algn="tl">
                    <a:srgbClr val="000000">
                      <a:alpha val="43137"/>
                    </a:srgbClr>
                  </a:outerShdw>
                </a:effectLst>
              </a:rPr>
              <a:t>Tür Kavramı</a:t>
            </a:r>
          </a:p>
          <a:p>
            <a:pPr marL="365760" indent="-283464" algn="just" eaLnBrk="1" fontAlgn="auto" hangingPunct="1">
              <a:spcAft>
                <a:spcPts val="0"/>
              </a:spcAft>
              <a:buFont typeface="Wingdings 2"/>
              <a:buNone/>
              <a:defRPr/>
            </a:pPr>
            <a:r>
              <a:rPr lang="tr-TR" sz="4000" dirty="0" smtClean="0"/>
              <a:t>    </a:t>
            </a:r>
          </a:p>
          <a:p>
            <a:pPr marL="365760" indent="-283464" algn="just" eaLnBrk="1" fontAlgn="auto" hangingPunct="1">
              <a:spcAft>
                <a:spcPts val="0"/>
              </a:spcAft>
              <a:buFont typeface="Wingdings 2"/>
              <a:buNone/>
              <a:defRPr/>
            </a:pPr>
            <a:r>
              <a:rPr lang="tr-TR" sz="4000" dirty="0" smtClean="0"/>
              <a:t>Her ne kadar türün altında alt tür ve ırk gibi daha küçük birimler bulunursa da hiyerarşik sıralamada en küçük kategori </a:t>
            </a:r>
            <a:r>
              <a:rPr lang="tr-TR" sz="4000" b="1" dirty="0" smtClean="0">
                <a:solidFill>
                  <a:schemeClr val="accent3">
                    <a:lumMod val="75000"/>
                  </a:schemeClr>
                </a:solidFill>
              </a:rPr>
              <a:t>tür</a:t>
            </a:r>
            <a:r>
              <a:rPr lang="tr-TR" sz="4000" b="1" dirty="0" smtClean="0"/>
              <a:t> </a:t>
            </a:r>
            <a:r>
              <a:rPr lang="tr-TR" sz="4000" dirty="0" smtClean="0"/>
              <a:t>olarak kabul edilir.</a:t>
            </a:r>
          </a:p>
          <a:p>
            <a:pPr marL="365760" indent="-283464" algn="just" eaLnBrk="1" fontAlgn="auto" hangingPunct="1">
              <a:spcAft>
                <a:spcPts val="0"/>
              </a:spcAft>
              <a:buFont typeface="Wingdings 2"/>
              <a:buChar char=""/>
              <a:defRPr/>
            </a:pPr>
            <a:endParaRPr lang="tr-TR" sz="4000" dirty="0" smtClean="0"/>
          </a:p>
          <a:p>
            <a:pPr marL="365760" indent="-283464" algn="just" eaLnBrk="1" fontAlgn="auto" hangingPunct="1">
              <a:spcAft>
                <a:spcPts val="0"/>
              </a:spcAft>
              <a:buFont typeface="Wingdings 2"/>
              <a:buChar char=""/>
              <a:defRPr/>
            </a:pPr>
            <a:r>
              <a:rPr lang="tr-TR" sz="4000" dirty="0" smtClean="0"/>
              <a:t>Bir türün tanımı şöyle yapılabilir: </a:t>
            </a:r>
            <a:r>
              <a:rPr lang="tr-TR" sz="4000" b="1" dirty="0" smtClean="0"/>
              <a:t>yapısal ve işlevsel</a:t>
            </a:r>
            <a:r>
              <a:rPr lang="tr-TR" sz="4000" dirty="0" smtClean="0"/>
              <a:t> </a:t>
            </a:r>
            <a:r>
              <a:rPr lang="tr-TR" sz="4000" b="1" dirty="0" smtClean="0"/>
              <a:t>özellikleri bakımından birbirine benzeyen, aynı dış ve iç çevresel koşullara benzer şekilde tepki gösteren, doğal koşullarda serbest olarak birbirleriyle çiftleşip, verimli yavrular meydana getirebilen bireyler topluluğudur.</a:t>
            </a:r>
            <a:endParaRPr lang="tr-TR" sz="4000" dirty="0" smtClean="0"/>
          </a:p>
          <a:p>
            <a:pPr marL="365760" indent="-283464" algn="just" eaLnBrk="1" fontAlgn="auto" hangingPunct="1">
              <a:spcAft>
                <a:spcPts val="0"/>
              </a:spcAft>
              <a:buFont typeface="Wingdings 2"/>
              <a:buNone/>
              <a:defRPr/>
            </a:pPr>
            <a:r>
              <a:rPr lang="tr-TR" sz="4000" dirty="0" smtClean="0"/>
              <a:t> </a:t>
            </a:r>
          </a:p>
          <a:p>
            <a:pPr marL="365760" indent="-283464" algn="just" eaLnBrk="1" fontAlgn="auto" hangingPunct="1">
              <a:spcAft>
                <a:spcPts val="0"/>
              </a:spcAft>
              <a:buFont typeface="Wingdings 2"/>
              <a:buNone/>
              <a:defRPr/>
            </a:pPr>
            <a:endParaRPr lang="tr-TR" dirty="0" smtClean="0"/>
          </a:p>
          <a:p>
            <a:pPr marL="365760" indent="-283464" algn="just" eaLnBrk="1" fontAlgn="auto" hangingPunct="1">
              <a:spcAft>
                <a:spcPts val="0"/>
              </a:spcAft>
              <a:buFont typeface="Wingdings 2"/>
              <a:buNone/>
              <a:defRPr/>
            </a:pP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Esas olarak 3 tip tür kavramından bahsetmek mümkündür.</a:t>
            </a:r>
          </a:p>
          <a:p>
            <a:r>
              <a:rPr lang="tr-TR" dirty="0" smtClean="0"/>
              <a:t>A) Morfolojik Tür Kavramı</a:t>
            </a:r>
          </a:p>
          <a:p>
            <a:r>
              <a:rPr lang="tr-TR" dirty="0" smtClean="0"/>
              <a:t>B) </a:t>
            </a:r>
            <a:r>
              <a:rPr lang="tr-TR" dirty="0" err="1" smtClean="0"/>
              <a:t>Nominalistik</a:t>
            </a:r>
            <a:r>
              <a:rPr lang="tr-TR" dirty="0" smtClean="0"/>
              <a:t> Tür Kavramı</a:t>
            </a:r>
          </a:p>
          <a:p>
            <a:r>
              <a:rPr lang="tr-TR" dirty="0" smtClean="0"/>
              <a:t>C) Biyolojik Tür Kavramı</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2 İçerik Yer Tutucusu"/>
          <p:cNvSpPr>
            <a:spLocks noGrp="1"/>
          </p:cNvSpPr>
          <p:nvPr>
            <p:ph idx="1"/>
          </p:nvPr>
        </p:nvSpPr>
        <p:spPr>
          <a:xfrm>
            <a:off x="323528" y="260648"/>
            <a:ext cx="8229600" cy="6408712"/>
          </a:xfrm>
        </p:spPr>
        <p:txBody>
          <a:bodyPr>
            <a:noAutofit/>
          </a:bodyPr>
          <a:lstStyle/>
          <a:p>
            <a:pPr algn="just" eaLnBrk="1" hangingPunct="1"/>
            <a:r>
              <a:rPr lang="tr-TR" sz="2600" b="1" u="sng" dirty="0" smtClean="0"/>
              <a:t>Morfolojik tür</a:t>
            </a:r>
            <a:r>
              <a:rPr lang="tr-TR" sz="2600" dirty="0" smtClean="0"/>
              <a:t>'de esas olan, tip formudur ve bu tipin özelliklerini gösteren bireyler aynı türdendir. </a:t>
            </a:r>
          </a:p>
          <a:p>
            <a:pPr algn="just"/>
            <a:r>
              <a:rPr lang="tr-TR" sz="2600" b="1" u="sng" dirty="0" err="1" smtClean="0"/>
              <a:t>Nominalistik</a:t>
            </a:r>
            <a:r>
              <a:rPr lang="tr-TR" sz="2600" b="1" u="sng" dirty="0" smtClean="0"/>
              <a:t> tür</a:t>
            </a:r>
            <a:r>
              <a:rPr lang="tr-TR" sz="2600" b="1" dirty="0" smtClean="0"/>
              <a:t> </a:t>
            </a:r>
            <a:r>
              <a:rPr lang="tr-TR" sz="2600" dirty="0" smtClean="0"/>
              <a:t>tanımında esas ve gerçek olan bireydir. Bu kavramı benimseyen bilim adamlarına göre tür, doğada gerçek bir şekilde değil düşünce olarak vardır.</a:t>
            </a:r>
          </a:p>
          <a:p>
            <a:pPr algn="just"/>
            <a:r>
              <a:rPr lang="tr-TR" sz="2600" b="1" u="sng" dirty="0" smtClean="0"/>
              <a:t>Biyolojik </a:t>
            </a:r>
            <a:r>
              <a:rPr lang="tr-TR" sz="2600" b="1" u="sng" dirty="0"/>
              <a:t>tür</a:t>
            </a:r>
            <a:r>
              <a:rPr lang="tr-TR" sz="2600" b="1" dirty="0"/>
              <a:t>;</a:t>
            </a:r>
            <a:r>
              <a:rPr lang="tr-TR" sz="2600" dirty="0"/>
              <a:t> Tür kavramı hakkında ayrıntılı ve bilimsel bir tanım ilk kez </a:t>
            </a:r>
            <a:r>
              <a:rPr lang="tr-TR" sz="2600" dirty="0" err="1"/>
              <a:t>Ernst</a:t>
            </a:r>
            <a:r>
              <a:rPr lang="tr-TR" sz="2600" dirty="0"/>
              <a:t> MAYR tarafından 1940 yılında yapılmıştır.</a:t>
            </a:r>
          </a:p>
          <a:p>
            <a:pPr marL="365760" indent="-283464" algn="just">
              <a:buNone/>
              <a:defRPr/>
            </a:pPr>
            <a:r>
              <a:rPr lang="tr-TR" sz="2600" dirty="0"/>
              <a:t>   </a:t>
            </a:r>
          </a:p>
          <a:p>
            <a:pPr marL="365760" indent="-283464" algn="just">
              <a:buNone/>
              <a:defRPr/>
            </a:pPr>
            <a:r>
              <a:rPr lang="tr-TR" sz="2600" dirty="0"/>
              <a:t>   Bugün</a:t>
            </a:r>
            <a:r>
              <a:rPr lang="tr-TR" sz="2600" i="1" dirty="0"/>
              <a:t> </a:t>
            </a:r>
            <a:r>
              <a:rPr lang="tr-TR" sz="2600" dirty="0"/>
              <a:t>kabul edilen biyolojik tür şu şekilde tanımlanabilir:</a:t>
            </a:r>
          </a:p>
          <a:p>
            <a:pPr marL="365760" indent="-283464" algn="just">
              <a:buNone/>
              <a:defRPr/>
            </a:pPr>
            <a:r>
              <a:rPr lang="tr-TR" sz="2600" dirty="0"/>
              <a:t>	</a:t>
            </a:r>
            <a:r>
              <a:rPr lang="tr-TR" sz="2600" b="1" dirty="0" smtClean="0"/>
              <a:t>Birbirlerine </a:t>
            </a:r>
            <a:r>
              <a:rPr lang="tr-TR" sz="2600" b="1" dirty="0"/>
              <a:t>ve ana babalarına çok benzeyen, doğal koşullar altında birbirleriyle çiftleşerek sürekli bir üreme yeteneği gösteren bireylerin oluşturduğu topluluktur.</a:t>
            </a:r>
          </a:p>
          <a:p>
            <a:pPr algn="just" eaLnBrk="1" hangingPunct="1"/>
            <a:endParaRPr lang="tr-TR" sz="26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eaLnBrk="1" fontAlgn="auto" hangingPunct="1">
              <a:spcAft>
                <a:spcPts val="0"/>
              </a:spcAft>
              <a:defRPr/>
            </a:pPr>
            <a:r>
              <a:rPr lang="tr-TR" dirty="0" smtClean="0">
                <a:solidFill>
                  <a:schemeClr val="tx2">
                    <a:satMod val="130000"/>
                  </a:schemeClr>
                </a:solidFill>
              </a:rPr>
              <a:t/>
            </a:r>
            <a:br>
              <a:rPr lang="tr-TR" dirty="0" smtClean="0">
                <a:solidFill>
                  <a:schemeClr val="tx2">
                    <a:satMod val="130000"/>
                  </a:schemeClr>
                </a:solidFill>
              </a:rPr>
            </a:br>
            <a:r>
              <a:rPr lang="tr-TR" sz="4000" dirty="0" smtClean="0">
                <a:solidFill>
                  <a:schemeClr val="tx2">
                    <a:satMod val="130000"/>
                  </a:schemeClr>
                </a:solidFill>
              </a:rPr>
              <a:t>Canlıların </a:t>
            </a:r>
            <a:r>
              <a:rPr lang="tr-TR" sz="4000" dirty="0" smtClean="0">
                <a:solidFill>
                  <a:schemeClr val="tx2">
                    <a:satMod val="130000"/>
                  </a:schemeClr>
                </a:solidFill>
              </a:rPr>
              <a:t>Sınıflandırılmasında Esas Alınan Temel Özellikler</a:t>
            </a:r>
            <a:endParaRPr lang="tr-TR" dirty="0">
              <a:solidFill>
                <a:schemeClr val="tx2">
                  <a:satMod val="130000"/>
                </a:schemeClr>
              </a:solidFill>
            </a:endParaRPr>
          </a:p>
        </p:txBody>
      </p:sp>
      <p:sp>
        <p:nvSpPr>
          <p:cNvPr id="3" name="2 İçerik Yer Tutucusu"/>
          <p:cNvSpPr>
            <a:spLocks noGrp="1"/>
          </p:cNvSpPr>
          <p:nvPr>
            <p:ph idx="1"/>
          </p:nvPr>
        </p:nvSpPr>
        <p:spPr>
          <a:xfrm>
            <a:off x="1428750" y="1643063"/>
            <a:ext cx="7505700" cy="4605337"/>
          </a:xfrm>
        </p:spPr>
        <p:txBody>
          <a:bodyPr>
            <a:normAutofit fontScale="85000" lnSpcReduction="10000"/>
          </a:bodyPr>
          <a:lstStyle/>
          <a:p>
            <a:pPr marL="365760" indent="-283464" eaLnBrk="1" fontAlgn="auto" hangingPunct="1">
              <a:spcAft>
                <a:spcPts val="0"/>
              </a:spcAft>
              <a:buFont typeface="Wingdings" pitchFamily="2" charset="2"/>
              <a:buChar char="v"/>
              <a:defRPr/>
            </a:pPr>
            <a:r>
              <a:rPr lang="tr-TR" dirty="0" smtClean="0"/>
              <a:t>Canlılar arasındaki farklılıkların tamamını birden saymaya ve incelemeye aldığımız takdirde altından kalkılamayacak kadar çok özelliğin olduğu görülür.</a:t>
            </a:r>
          </a:p>
          <a:p>
            <a:pPr marL="365760" indent="-283464" eaLnBrk="1" fontAlgn="auto" hangingPunct="1">
              <a:spcAft>
                <a:spcPts val="0"/>
              </a:spcAft>
              <a:buFont typeface="Wingdings" pitchFamily="2" charset="2"/>
              <a:buChar char="v"/>
              <a:defRPr/>
            </a:pPr>
            <a:r>
              <a:rPr lang="tr-TR" dirty="0" smtClean="0"/>
              <a:t> Bu kadar fazla özelliği kontrollü bir şekilde sayıp incelemek ve değişimlerini takip etmeye imkan olmadığı gibi, pratik de değildir . </a:t>
            </a:r>
          </a:p>
          <a:p>
            <a:pPr marL="365760" indent="-283464" eaLnBrk="1" fontAlgn="auto" hangingPunct="1">
              <a:spcAft>
                <a:spcPts val="0"/>
              </a:spcAft>
              <a:buFont typeface="Wingdings" pitchFamily="2" charset="2"/>
              <a:buChar char="v"/>
              <a:defRPr/>
            </a:pPr>
            <a:r>
              <a:rPr lang="tr-TR" dirty="0" smtClean="0"/>
              <a:t>Bu yüzden canlılar arasında sınıflandırma yapılırken yüzlerce karakter arasından sadece o türün sistematikteki yerini belirlemeye yarayan sayı ve kalitedeki karakterler seçilir.</a:t>
            </a: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4624"/>
            <a:ext cx="8229600" cy="706090"/>
          </a:xfrm>
        </p:spPr>
        <p:txBody>
          <a:bodyPr>
            <a:noAutofit/>
          </a:bodyPr>
          <a:lstStyle/>
          <a:p>
            <a:pPr eaLnBrk="1" fontAlgn="auto" hangingPunct="1">
              <a:spcAft>
                <a:spcPts val="0"/>
              </a:spcAft>
              <a:defRPr/>
            </a:pPr>
            <a:r>
              <a:rPr lang="tr-TR" sz="2800" dirty="0" smtClean="0">
                <a:solidFill>
                  <a:schemeClr val="tx2">
                    <a:satMod val="130000"/>
                  </a:schemeClr>
                </a:solidFill>
              </a:rPr>
              <a:t>Taksonomide Temel Alınan Özellikler </a:t>
            </a:r>
            <a:endParaRPr lang="tr-TR" sz="2800" dirty="0">
              <a:solidFill>
                <a:schemeClr val="tx2">
                  <a:satMod val="130000"/>
                </a:schemeClr>
              </a:solidFill>
            </a:endParaRPr>
          </a:p>
        </p:txBody>
      </p:sp>
      <p:sp>
        <p:nvSpPr>
          <p:cNvPr id="3" name="2 İçerik Yer Tutucusu"/>
          <p:cNvSpPr>
            <a:spLocks noGrp="1"/>
          </p:cNvSpPr>
          <p:nvPr>
            <p:ph idx="1"/>
          </p:nvPr>
        </p:nvSpPr>
        <p:spPr>
          <a:xfrm>
            <a:off x="457200" y="764704"/>
            <a:ext cx="8229600" cy="5688632"/>
          </a:xfrm>
        </p:spPr>
        <p:txBody>
          <a:bodyPr>
            <a:noAutofit/>
          </a:bodyPr>
          <a:lstStyle/>
          <a:p>
            <a:pPr marL="365760" indent="-283464" eaLnBrk="1" fontAlgn="auto" hangingPunct="1">
              <a:lnSpc>
                <a:spcPct val="120000"/>
              </a:lnSpc>
              <a:spcAft>
                <a:spcPts val="0"/>
              </a:spcAft>
              <a:buFont typeface="Wingdings 2"/>
              <a:buChar char=""/>
              <a:defRPr/>
            </a:pPr>
            <a:r>
              <a:rPr lang="tr-TR" sz="2000" b="1" dirty="0" err="1" smtClean="0"/>
              <a:t>Filogeni</a:t>
            </a:r>
            <a:endParaRPr lang="tr-TR" sz="2000" b="1" dirty="0" smtClean="0"/>
          </a:p>
          <a:p>
            <a:pPr marL="365760" indent="-283464" eaLnBrk="1" fontAlgn="auto" hangingPunct="1">
              <a:lnSpc>
                <a:spcPct val="120000"/>
              </a:lnSpc>
              <a:spcAft>
                <a:spcPts val="0"/>
              </a:spcAft>
              <a:buFont typeface="Wingdings 2"/>
              <a:buChar char=""/>
              <a:defRPr/>
            </a:pPr>
            <a:r>
              <a:rPr lang="tr-TR" sz="2000" b="1" dirty="0" smtClean="0"/>
              <a:t>Morfolojik Karakterler</a:t>
            </a:r>
          </a:p>
          <a:p>
            <a:pPr marL="365760" indent="-283464" eaLnBrk="1" fontAlgn="auto" hangingPunct="1">
              <a:lnSpc>
                <a:spcPct val="120000"/>
              </a:lnSpc>
              <a:spcAft>
                <a:spcPts val="0"/>
              </a:spcAft>
              <a:buFontTx/>
              <a:buNone/>
              <a:defRPr/>
            </a:pPr>
            <a:r>
              <a:rPr lang="tr-TR" sz="2000" dirty="0" smtClean="0"/>
              <a:t>        Genel dış morfoloji</a:t>
            </a:r>
          </a:p>
          <a:p>
            <a:pPr marL="365760" indent="-283464" eaLnBrk="1" fontAlgn="auto" hangingPunct="1">
              <a:lnSpc>
                <a:spcPct val="120000"/>
              </a:lnSpc>
              <a:spcAft>
                <a:spcPts val="0"/>
              </a:spcAft>
              <a:buFontTx/>
              <a:buNone/>
              <a:defRPr/>
            </a:pPr>
            <a:r>
              <a:rPr lang="tr-TR" sz="2000" dirty="0" smtClean="0"/>
              <a:t>        </a:t>
            </a:r>
            <a:r>
              <a:rPr lang="tr-TR" sz="2000" dirty="0" err="1" smtClean="0"/>
              <a:t>Genital</a:t>
            </a:r>
            <a:r>
              <a:rPr lang="tr-TR" sz="2000" dirty="0" smtClean="0"/>
              <a:t> organlar</a:t>
            </a:r>
          </a:p>
          <a:p>
            <a:pPr marL="365760" indent="-283464" eaLnBrk="1" fontAlgn="auto" hangingPunct="1">
              <a:lnSpc>
                <a:spcPct val="120000"/>
              </a:lnSpc>
              <a:spcAft>
                <a:spcPts val="0"/>
              </a:spcAft>
              <a:buFontTx/>
              <a:buNone/>
              <a:defRPr/>
            </a:pPr>
            <a:r>
              <a:rPr lang="tr-TR" sz="2000" dirty="0" smtClean="0"/>
              <a:t>        Anatomi</a:t>
            </a:r>
          </a:p>
          <a:p>
            <a:pPr marL="365760" indent="-283464" eaLnBrk="1" fontAlgn="auto" hangingPunct="1">
              <a:lnSpc>
                <a:spcPct val="120000"/>
              </a:lnSpc>
              <a:spcAft>
                <a:spcPts val="0"/>
              </a:spcAft>
              <a:buFontTx/>
              <a:buNone/>
              <a:defRPr/>
            </a:pPr>
            <a:r>
              <a:rPr lang="tr-TR" sz="2000" dirty="0" smtClean="0"/>
              <a:t>        Embriyoloji</a:t>
            </a:r>
          </a:p>
          <a:p>
            <a:pPr marL="365760" indent="-283464" eaLnBrk="1" fontAlgn="auto" hangingPunct="1">
              <a:lnSpc>
                <a:spcPct val="120000"/>
              </a:lnSpc>
              <a:spcAft>
                <a:spcPts val="0"/>
              </a:spcAft>
              <a:buFontTx/>
              <a:buNone/>
              <a:defRPr/>
            </a:pPr>
            <a:r>
              <a:rPr lang="tr-TR" sz="2000" dirty="0" smtClean="0"/>
              <a:t>        </a:t>
            </a:r>
            <a:r>
              <a:rPr lang="tr-TR" sz="2000" dirty="0" err="1" smtClean="0"/>
              <a:t>Sitolojik</a:t>
            </a:r>
            <a:r>
              <a:rPr lang="tr-TR" sz="2000" dirty="0" smtClean="0"/>
              <a:t> ve </a:t>
            </a:r>
            <a:r>
              <a:rPr lang="tr-TR" sz="2000" dirty="0" err="1" smtClean="0"/>
              <a:t>karyolojik</a:t>
            </a:r>
            <a:endParaRPr lang="tr-TR" sz="2000" dirty="0" smtClean="0"/>
          </a:p>
          <a:p>
            <a:pPr marL="365760" indent="-283464" eaLnBrk="1" fontAlgn="auto" hangingPunct="1">
              <a:lnSpc>
                <a:spcPct val="120000"/>
              </a:lnSpc>
              <a:spcAft>
                <a:spcPts val="0"/>
              </a:spcAft>
              <a:buFont typeface="Wingdings 2"/>
              <a:buChar char=""/>
              <a:defRPr/>
            </a:pPr>
            <a:r>
              <a:rPr lang="tr-TR" sz="2000" b="1" dirty="0" smtClean="0"/>
              <a:t>Fizyolojik Karakterler</a:t>
            </a:r>
          </a:p>
          <a:p>
            <a:pPr marL="365760" indent="-283464" eaLnBrk="1" fontAlgn="auto" hangingPunct="1">
              <a:lnSpc>
                <a:spcPct val="120000"/>
              </a:lnSpc>
              <a:spcAft>
                <a:spcPts val="0"/>
              </a:spcAft>
              <a:buFontTx/>
              <a:buNone/>
              <a:defRPr/>
            </a:pPr>
            <a:r>
              <a:rPr lang="tr-TR" sz="2000" dirty="0" smtClean="0"/>
              <a:t>        Metabolik Faktörler</a:t>
            </a:r>
          </a:p>
          <a:p>
            <a:pPr marL="365760" indent="-283464" eaLnBrk="1" fontAlgn="auto" hangingPunct="1">
              <a:lnSpc>
                <a:spcPct val="120000"/>
              </a:lnSpc>
              <a:spcAft>
                <a:spcPts val="0"/>
              </a:spcAft>
              <a:buFontTx/>
              <a:buNone/>
              <a:defRPr/>
            </a:pPr>
            <a:r>
              <a:rPr lang="tr-TR" sz="2000" dirty="0" smtClean="0"/>
              <a:t>        </a:t>
            </a:r>
            <a:r>
              <a:rPr lang="tr-TR" sz="2000" dirty="0" err="1" smtClean="0"/>
              <a:t>Serolojik</a:t>
            </a:r>
            <a:r>
              <a:rPr lang="tr-TR" sz="2000" dirty="0" smtClean="0"/>
              <a:t>, protein ve diğer </a:t>
            </a:r>
            <a:r>
              <a:rPr lang="tr-TR" sz="2000" dirty="0" err="1" smtClean="0"/>
              <a:t>biyokimyevi</a:t>
            </a:r>
            <a:r>
              <a:rPr lang="tr-TR" sz="2000" dirty="0" smtClean="0"/>
              <a:t> farklılıklar</a:t>
            </a:r>
          </a:p>
          <a:p>
            <a:pPr marL="365760" indent="-283464" eaLnBrk="1" fontAlgn="auto" hangingPunct="1">
              <a:lnSpc>
                <a:spcPct val="120000"/>
              </a:lnSpc>
              <a:spcAft>
                <a:spcPts val="0"/>
              </a:spcAft>
              <a:buFontTx/>
              <a:buNone/>
              <a:defRPr/>
            </a:pPr>
            <a:r>
              <a:rPr lang="tr-TR" sz="2000" dirty="0" smtClean="0"/>
              <a:t>        Vücut salgıları</a:t>
            </a:r>
          </a:p>
          <a:p>
            <a:pPr marL="365760" indent="-283464" eaLnBrk="1" fontAlgn="auto" hangingPunct="1">
              <a:lnSpc>
                <a:spcPct val="120000"/>
              </a:lnSpc>
              <a:spcAft>
                <a:spcPts val="0"/>
              </a:spcAft>
              <a:buFontTx/>
              <a:buNone/>
              <a:defRPr/>
            </a:pPr>
            <a:r>
              <a:rPr lang="tr-TR" sz="2000" dirty="0" smtClean="0"/>
              <a:t>        Genetik karakterler ve kısırlık</a:t>
            </a:r>
          </a:p>
          <a:p>
            <a:pPr marL="365760" indent="-283464" eaLnBrk="1" fontAlgn="auto" hangingPunct="1">
              <a:lnSpc>
                <a:spcPct val="120000"/>
              </a:lnSpc>
              <a:spcAft>
                <a:spcPts val="0"/>
              </a:spcAft>
              <a:buFontTx/>
              <a:buNone/>
              <a:defRPr/>
            </a:pPr>
            <a:r>
              <a:rPr lang="tr-TR" sz="2000" dirty="0" smtClean="0"/>
              <a:t>        Moleküler yapılar</a:t>
            </a:r>
            <a:endParaRPr lang="tr-TR" sz="20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264696"/>
          </a:xfrm>
        </p:spPr>
        <p:txBody>
          <a:bodyPr>
            <a:normAutofit fontScale="77500" lnSpcReduction="20000"/>
          </a:bodyPr>
          <a:lstStyle/>
          <a:p>
            <a:pPr marL="365760" indent="-283464" eaLnBrk="1" fontAlgn="auto" hangingPunct="1">
              <a:lnSpc>
                <a:spcPct val="120000"/>
              </a:lnSpc>
              <a:spcAft>
                <a:spcPts val="0"/>
              </a:spcAft>
              <a:buFont typeface="Wingdings 2"/>
              <a:buChar char=""/>
              <a:defRPr/>
            </a:pPr>
            <a:r>
              <a:rPr lang="tr-TR" sz="4400" b="1" dirty="0" smtClean="0"/>
              <a:t>Ekolojik Faktörler</a:t>
            </a:r>
          </a:p>
          <a:p>
            <a:pPr marL="365760" indent="-283464" eaLnBrk="1" fontAlgn="auto" hangingPunct="1">
              <a:lnSpc>
                <a:spcPct val="120000"/>
              </a:lnSpc>
              <a:spcAft>
                <a:spcPts val="0"/>
              </a:spcAft>
              <a:buFontTx/>
              <a:buNone/>
              <a:defRPr/>
            </a:pPr>
            <a:r>
              <a:rPr lang="tr-TR" dirty="0" smtClean="0"/>
              <a:t>        Habitat ve konukçuya ait özellikler</a:t>
            </a:r>
          </a:p>
          <a:p>
            <a:pPr marL="365760" indent="-283464" eaLnBrk="1" fontAlgn="auto" hangingPunct="1">
              <a:lnSpc>
                <a:spcPct val="120000"/>
              </a:lnSpc>
              <a:spcAft>
                <a:spcPts val="0"/>
              </a:spcAft>
              <a:buFontTx/>
              <a:buNone/>
              <a:defRPr/>
            </a:pPr>
            <a:r>
              <a:rPr lang="tr-TR" dirty="0" smtClean="0"/>
              <a:t>        Gıda</a:t>
            </a:r>
          </a:p>
          <a:p>
            <a:pPr marL="365760" indent="-283464" eaLnBrk="1" fontAlgn="auto" hangingPunct="1">
              <a:lnSpc>
                <a:spcPct val="120000"/>
              </a:lnSpc>
              <a:spcAft>
                <a:spcPts val="0"/>
              </a:spcAft>
              <a:buFontTx/>
              <a:buNone/>
              <a:defRPr/>
            </a:pPr>
            <a:r>
              <a:rPr lang="tr-TR" dirty="0" smtClean="0"/>
              <a:t>        Mevsimlere göre görülen değişiklikler</a:t>
            </a:r>
          </a:p>
          <a:p>
            <a:pPr marL="365760" indent="-283464" eaLnBrk="1" fontAlgn="auto" hangingPunct="1">
              <a:lnSpc>
                <a:spcPct val="120000"/>
              </a:lnSpc>
              <a:spcAft>
                <a:spcPts val="0"/>
              </a:spcAft>
              <a:buFontTx/>
              <a:buNone/>
              <a:defRPr/>
            </a:pPr>
            <a:r>
              <a:rPr lang="tr-TR" dirty="0" smtClean="0"/>
              <a:t>        Parazitler</a:t>
            </a:r>
          </a:p>
          <a:p>
            <a:pPr marL="365760" indent="-283464" eaLnBrk="1" fontAlgn="auto" hangingPunct="1">
              <a:lnSpc>
                <a:spcPct val="120000"/>
              </a:lnSpc>
              <a:spcAft>
                <a:spcPts val="0"/>
              </a:spcAft>
              <a:buFontTx/>
              <a:buNone/>
              <a:defRPr/>
            </a:pPr>
            <a:r>
              <a:rPr lang="tr-TR" dirty="0" smtClean="0"/>
              <a:t>        Konak reaksiyonları</a:t>
            </a:r>
          </a:p>
          <a:p>
            <a:pPr marL="365760" indent="-283464" eaLnBrk="1" fontAlgn="auto" hangingPunct="1">
              <a:lnSpc>
                <a:spcPct val="120000"/>
              </a:lnSpc>
              <a:spcAft>
                <a:spcPts val="0"/>
              </a:spcAft>
              <a:buFont typeface="Wingdings 2"/>
              <a:buChar char=""/>
              <a:defRPr/>
            </a:pPr>
            <a:r>
              <a:rPr lang="tr-TR" sz="4400" b="1" dirty="0" err="1" smtClean="0"/>
              <a:t>Etolojik</a:t>
            </a:r>
            <a:r>
              <a:rPr lang="tr-TR" sz="4400" b="1" dirty="0" smtClean="0"/>
              <a:t> Faktörler (Davranışlar)</a:t>
            </a:r>
          </a:p>
          <a:p>
            <a:pPr marL="365760" indent="-283464" eaLnBrk="1" fontAlgn="auto" hangingPunct="1">
              <a:lnSpc>
                <a:spcPct val="120000"/>
              </a:lnSpc>
              <a:spcAft>
                <a:spcPts val="0"/>
              </a:spcAft>
              <a:buFontTx/>
              <a:buNone/>
              <a:defRPr/>
            </a:pPr>
            <a:r>
              <a:rPr lang="tr-TR" dirty="0" smtClean="0"/>
              <a:t>        Çiftleşme ve izolasyon mekanizmalarına ait olanlar</a:t>
            </a:r>
          </a:p>
          <a:p>
            <a:pPr marL="365760" indent="-283464" eaLnBrk="1" fontAlgn="auto" hangingPunct="1">
              <a:lnSpc>
                <a:spcPct val="120000"/>
              </a:lnSpc>
              <a:spcAft>
                <a:spcPts val="0"/>
              </a:spcAft>
              <a:buFontTx/>
              <a:buNone/>
              <a:defRPr/>
            </a:pPr>
            <a:r>
              <a:rPr lang="tr-TR" dirty="0" smtClean="0"/>
              <a:t>        Diğer davranış özellikleri</a:t>
            </a:r>
            <a:r>
              <a:rPr lang="tr-TR" sz="4400" dirty="0" smtClean="0"/>
              <a:t> </a:t>
            </a:r>
            <a:endParaRPr lang="tr-TR" sz="4400" b="1" dirty="0" smtClean="0"/>
          </a:p>
          <a:p>
            <a:pPr marL="365760" indent="-283464" eaLnBrk="1" fontAlgn="auto" hangingPunct="1">
              <a:lnSpc>
                <a:spcPct val="120000"/>
              </a:lnSpc>
              <a:spcAft>
                <a:spcPts val="0"/>
              </a:spcAft>
              <a:buFont typeface="Wingdings 2"/>
              <a:buChar char=""/>
              <a:defRPr/>
            </a:pPr>
            <a:r>
              <a:rPr lang="tr-TR" sz="4400" b="1" dirty="0" smtClean="0"/>
              <a:t>Coğrafi Karakterler</a:t>
            </a:r>
          </a:p>
          <a:p>
            <a:pPr marL="365760" indent="-283464" eaLnBrk="1" fontAlgn="auto" hangingPunct="1">
              <a:lnSpc>
                <a:spcPct val="120000"/>
              </a:lnSpc>
              <a:spcAft>
                <a:spcPts val="0"/>
              </a:spcAft>
              <a:buFontTx/>
              <a:buNone/>
              <a:defRPr/>
            </a:pPr>
            <a:r>
              <a:rPr lang="tr-TR" dirty="0" smtClean="0"/>
              <a:t>        Genel </a:t>
            </a:r>
            <a:r>
              <a:rPr lang="tr-TR" dirty="0" err="1" smtClean="0"/>
              <a:t>biyocoğrafik</a:t>
            </a:r>
            <a:r>
              <a:rPr lang="tr-TR" dirty="0" smtClean="0"/>
              <a:t> özellikler</a:t>
            </a:r>
          </a:p>
          <a:p>
            <a:pPr marL="365760" indent="-283464" eaLnBrk="1" fontAlgn="auto" hangingPunct="1">
              <a:lnSpc>
                <a:spcPct val="120000"/>
              </a:lnSpc>
              <a:spcAft>
                <a:spcPts val="0"/>
              </a:spcAft>
              <a:buFontTx/>
              <a:buNone/>
              <a:defRPr/>
            </a:pPr>
            <a:r>
              <a:rPr lang="tr-TR" dirty="0" smtClean="0"/>
              <a:t>        </a:t>
            </a:r>
            <a:r>
              <a:rPr lang="tr-TR" dirty="0" err="1" smtClean="0"/>
              <a:t>Populasyonların</a:t>
            </a:r>
            <a:r>
              <a:rPr lang="tr-TR" dirty="0" smtClean="0"/>
              <a:t> </a:t>
            </a:r>
            <a:r>
              <a:rPr lang="tr-TR" dirty="0" err="1" smtClean="0"/>
              <a:t>simpatrik</a:t>
            </a:r>
            <a:r>
              <a:rPr lang="tr-TR" dirty="0" smtClean="0"/>
              <a:t>-</a:t>
            </a:r>
            <a:r>
              <a:rPr lang="tr-TR" dirty="0" err="1" smtClean="0"/>
              <a:t>allopatrik</a:t>
            </a:r>
            <a:r>
              <a:rPr lang="tr-TR" dirty="0" smtClean="0"/>
              <a:t> ilişkileri</a:t>
            </a:r>
          </a:p>
          <a:p>
            <a:pPr marL="365760" indent="-283464" eaLnBrk="1" fontAlgn="auto" hangingPunct="1">
              <a:spcAft>
                <a:spcPts val="0"/>
              </a:spcAft>
              <a:buFont typeface="Wingdings 2"/>
              <a:buChar char=""/>
              <a:defRPr/>
            </a:pPr>
            <a:endParaRPr lang="tr-TR"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eaLnBrk="1" fontAlgn="auto" hangingPunct="1">
              <a:spcAft>
                <a:spcPts val="0"/>
              </a:spcAft>
              <a:defRPr/>
            </a:pPr>
            <a:r>
              <a:rPr lang="tr-TR" dirty="0" smtClean="0">
                <a:solidFill>
                  <a:schemeClr val="tx2">
                    <a:satMod val="130000"/>
                  </a:schemeClr>
                </a:solidFill>
              </a:rPr>
              <a:t>7.Canlıların İsimlendirilmesi</a:t>
            </a:r>
            <a:endParaRPr lang="tr-TR" dirty="0">
              <a:solidFill>
                <a:schemeClr val="tx2">
                  <a:satMod val="130000"/>
                </a:schemeClr>
              </a:solidFill>
            </a:endParaRPr>
          </a:p>
        </p:txBody>
      </p:sp>
      <p:sp>
        <p:nvSpPr>
          <p:cNvPr id="3" name="2 İçerik Yer Tutucusu"/>
          <p:cNvSpPr>
            <a:spLocks noGrp="1"/>
          </p:cNvSpPr>
          <p:nvPr>
            <p:ph idx="1"/>
          </p:nvPr>
        </p:nvSpPr>
        <p:spPr/>
        <p:txBody>
          <a:bodyPr>
            <a:normAutofit lnSpcReduction="10000"/>
          </a:bodyPr>
          <a:lstStyle/>
          <a:p>
            <a:pPr marL="365760" indent="-283464" algn="just" eaLnBrk="1" fontAlgn="auto" hangingPunct="1">
              <a:spcAft>
                <a:spcPts val="0"/>
              </a:spcAft>
              <a:buFont typeface="Wingdings 2"/>
              <a:buChar char=""/>
              <a:defRPr/>
            </a:pPr>
            <a:r>
              <a:rPr lang="tr-TR" dirty="0" err="1" smtClean="0"/>
              <a:t>Linneeus</a:t>
            </a:r>
            <a:r>
              <a:rPr lang="tr-TR" dirty="0" smtClean="0"/>
              <a:t>,  </a:t>
            </a:r>
            <a:r>
              <a:rPr lang="tr-TR" b="1" dirty="0" err="1" smtClean="0"/>
              <a:t>Systema</a:t>
            </a:r>
            <a:r>
              <a:rPr lang="tr-TR" b="1" dirty="0" smtClean="0"/>
              <a:t> </a:t>
            </a:r>
            <a:r>
              <a:rPr lang="tr-TR" b="1" dirty="0" err="1" smtClean="0"/>
              <a:t>Naturea</a:t>
            </a:r>
            <a:r>
              <a:rPr lang="tr-TR" dirty="0" smtClean="0"/>
              <a:t> adlı eserinin ilk basımında bilinen tüm hayvan, bitki ve minerallerin isimlendirmelerini </a:t>
            </a:r>
            <a:r>
              <a:rPr lang="tr-TR" b="1" dirty="0" err="1" smtClean="0"/>
              <a:t>polinomial</a:t>
            </a:r>
            <a:r>
              <a:rPr lang="tr-TR" dirty="0" smtClean="0"/>
              <a:t> sisteme göre yapmış ve tanımlamalarını kısa ve öz bir biçimde Latince olarak vermiştir. </a:t>
            </a:r>
          </a:p>
          <a:p>
            <a:pPr marL="365760" indent="-283464" algn="just" eaLnBrk="1" fontAlgn="auto" hangingPunct="1">
              <a:spcAft>
                <a:spcPts val="0"/>
              </a:spcAft>
              <a:buFont typeface="Wingdings 2"/>
              <a:buChar char=""/>
              <a:defRPr/>
            </a:pPr>
            <a:r>
              <a:rPr lang="tr-TR" dirty="0" smtClean="0"/>
              <a:t>Aynı eserin 10. baskısında ise her bir tür için biri cins ismi ve biri de o türü niteleyen bir özellik olmak üzere </a:t>
            </a:r>
            <a:r>
              <a:rPr lang="tr-TR" u="sng" dirty="0" smtClean="0"/>
              <a:t>iki Latince kelime</a:t>
            </a:r>
            <a:r>
              <a:rPr lang="tr-TR" dirty="0" smtClean="0"/>
              <a:t>den oluşan ikili isimlendirme sistemine geçmiştir.</a:t>
            </a: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336704"/>
          </a:xfrm>
        </p:spPr>
        <p:txBody>
          <a:bodyPr>
            <a:normAutofit fontScale="92500" lnSpcReduction="10000"/>
          </a:bodyPr>
          <a:lstStyle/>
          <a:p>
            <a:pPr marL="365760" indent="-283464" algn="just" eaLnBrk="1" fontAlgn="auto" hangingPunct="1">
              <a:spcAft>
                <a:spcPts val="0"/>
              </a:spcAft>
              <a:buFont typeface="Wingdings 2"/>
              <a:buNone/>
              <a:defRPr/>
            </a:pPr>
            <a:r>
              <a:rPr lang="tr-TR" dirty="0" smtClean="0"/>
              <a:t>İsimlendirmede kullanılan bu ikinci kelimeye </a:t>
            </a:r>
            <a:r>
              <a:rPr lang="tr-TR" b="1" dirty="0" err="1" smtClean="0"/>
              <a:t>epitet</a:t>
            </a:r>
            <a:r>
              <a:rPr lang="tr-TR" dirty="0" smtClean="0"/>
              <a:t> adı verilir. </a:t>
            </a:r>
            <a:r>
              <a:rPr lang="tr-TR" dirty="0" err="1" smtClean="0"/>
              <a:t>Epitet</a:t>
            </a:r>
            <a:r>
              <a:rPr lang="tr-TR" dirty="0" smtClean="0"/>
              <a:t> kendi başına bir türü nitelendirmek için yeterli değildir, çünkü birden fazla türde </a:t>
            </a:r>
            <a:r>
              <a:rPr lang="tr-TR" dirty="0" err="1" smtClean="0"/>
              <a:t>epitet</a:t>
            </a:r>
            <a:r>
              <a:rPr lang="tr-TR" dirty="0" smtClean="0"/>
              <a:t> aynı olabilir. </a:t>
            </a:r>
          </a:p>
          <a:p>
            <a:pPr marL="365760" indent="-283464" eaLnBrk="1" fontAlgn="auto" hangingPunct="1">
              <a:spcAft>
                <a:spcPts val="0"/>
              </a:spcAft>
              <a:buFont typeface="Wingdings 2"/>
              <a:buChar char=""/>
              <a:defRPr/>
            </a:pPr>
            <a:r>
              <a:rPr lang="tr-TR" i="1" dirty="0" err="1" smtClean="0"/>
              <a:t>Bufo</a:t>
            </a:r>
            <a:r>
              <a:rPr lang="tr-TR" i="1" dirty="0" smtClean="0"/>
              <a:t> </a:t>
            </a:r>
            <a:r>
              <a:rPr lang="tr-TR" i="1" dirty="0" err="1" smtClean="0"/>
              <a:t>viridis</a:t>
            </a:r>
            <a:r>
              <a:rPr lang="tr-TR" dirty="0" smtClean="0"/>
              <a:t> (gece kurbağası), </a:t>
            </a:r>
          </a:p>
          <a:p>
            <a:pPr marL="365760" indent="-283464" eaLnBrk="1" fontAlgn="auto" hangingPunct="1">
              <a:spcAft>
                <a:spcPts val="0"/>
              </a:spcAft>
              <a:buFont typeface="Wingdings 2"/>
              <a:buChar char=""/>
              <a:defRPr/>
            </a:pPr>
            <a:r>
              <a:rPr lang="tr-TR" i="1" dirty="0" err="1" smtClean="0"/>
              <a:t>Lacerta</a:t>
            </a:r>
            <a:r>
              <a:rPr lang="tr-TR" i="1" dirty="0" smtClean="0"/>
              <a:t> </a:t>
            </a:r>
            <a:r>
              <a:rPr lang="tr-TR" i="1" dirty="0" err="1" smtClean="0"/>
              <a:t>viridis</a:t>
            </a:r>
            <a:r>
              <a:rPr lang="tr-TR" dirty="0" smtClean="0"/>
              <a:t> (yeşil kertenkele),  </a:t>
            </a:r>
          </a:p>
          <a:p>
            <a:pPr marL="365760" indent="-283464" eaLnBrk="1" fontAlgn="auto" hangingPunct="1">
              <a:spcAft>
                <a:spcPts val="0"/>
              </a:spcAft>
              <a:buFont typeface="Wingdings 2"/>
              <a:buChar char=""/>
              <a:defRPr/>
            </a:pPr>
            <a:r>
              <a:rPr lang="tr-TR" i="1" dirty="0" err="1" smtClean="0"/>
              <a:t>Euglena</a:t>
            </a:r>
            <a:r>
              <a:rPr lang="tr-TR" i="1" dirty="0" smtClean="0"/>
              <a:t> </a:t>
            </a:r>
            <a:r>
              <a:rPr lang="tr-TR" i="1" dirty="0" err="1" smtClean="0"/>
              <a:t>viridis</a:t>
            </a:r>
            <a:r>
              <a:rPr lang="tr-TR" dirty="0" smtClean="0"/>
              <a:t> (tek kamçılı </a:t>
            </a:r>
            <a:r>
              <a:rPr lang="tr-TR" dirty="0" err="1" smtClean="0"/>
              <a:t>öğlena</a:t>
            </a:r>
            <a:r>
              <a:rPr lang="tr-TR" dirty="0" smtClean="0"/>
              <a:t>)  </a:t>
            </a:r>
          </a:p>
          <a:p>
            <a:pPr marL="365760" indent="-283464" eaLnBrk="1" fontAlgn="auto" hangingPunct="1">
              <a:spcAft>
                <a:spcPts val="0"/>
              </a:spcAft>
              <a:buFont typeface="Wingdings 2"/>
              <a:buNone/>
              <a:defRPr/>
            </a:pPr>
            <a:r>
              <a:rPr lang="tr-TR" dirty="0" smtClean="0"/>
              <a:t>veya </a:t>
            </a:r>
          </a:p>
          <a:p>
            <a:pPr marL="365760" indent="-283464" eaLnBrk="1" fontAlgn="auto" hangingPunct="1">
              <a:spcAft>
                <a:spcPts val="0"/>
              </a:spcAft>
              <a:buFont typeface="Wingdings 2"/>
              <a:buChar char=""/>
              <a:defRPr/>
            </a:pPr>
            <a:r>
              <a:rPr lang="tr-TR" i="1" dirty="0" err="1" smtClean="0"/>
              <a:t>Pinus</a:t>
            </a:r>
            <a:r>
              <a:rPr lang="tr-TR" i="1" dirty="0" smtClean="0"/>
              <a:t> </a:t>
            </a:r>
            <a:r>
              <a:rPr lang="tr-TR" i="1" dirty="0" err="1" smtClean="0"/>
              <a:t>nigra</a:t>
            </a:r>
            <a:r>
              <a:rPr lang="tr-TR" dirty="0" smtClean="0"/>
              <a:t> (karaçam), </a:t>
            </a:r>
          </a:p>
          <a:p>
            <a:pPr marL="365760" indent="-283464" eaLnBrk="1" fontAlgn="auto" hangingPunct="1">
              <a:spcAft>
                <a:spcPts val="0"/>
              </a:spcAft>
              <a:buFont typeface="Wingdings 2"/>
              <a:buChar char=""/>
              <a:defRPr/>
            </a:pPr>
            <a:r>
              <a:rPr lang="tr-TR" i="1" dirty="0" err="1" smtClean="0"/>
              <a:t>Juglans</a:t>
            </a:r>
            <a:r>
              <a:rPr lang="tr-TR" i="1" dirty="0" smtClean="0"/>
              <a:t> </a:t>
            </a:r>
            <a:r>
              <a:rPr lang="tr-TR" i="1" dirty="0" err="1" smtClean="0"/>
              <a:t>nigra</a:t>
            </a:r>
            <a:r>
              <a:rPr lang="tr-TR" dirty="0" smtClean="0"/>
              <a:t> (kara ceviz), </a:t>
            </a:r>
          </a:p>
          <a:p>
            <a:pPr marL="365760" indent="-283464" eaLnBrk="1" fontAlgn="auto" hangingPunct="1">
              <a:spcAft>
                <a:spcPts val="0"/>
              </a:spcAft>
              <a:buFont typeface="Wingdings 2"/>
              <a:buChar char=""/>
              <a:defRPr/>
            </a:pPr>
            <a:r>
              <a:rPr lang="tr-TR" i="1" dirty="0" err="1" smtClean="0"/>
              <a:t>Fraxinus</a:t>
            </a:r>
            <a:r>
              <a:rPr lang="tr-TR" i="1" dirty="0" smtClean="0"/>
              <a:t> </a:t>
            </a:r>
            <a:r>
              <a:rPr lang="tr-TR" i="1" dirty="0" err="1" smtClean="0"/>
              <a:t>nigra</a:t>
            </a:r>
            <a:r>
              <a:rPr lang="tr-TR" dirty="0" smtClean="0"/>
              <a:t> (kara dış budak) </a:t>
            </a:r>
          </a:p>
          <a:p>
            <a:pPr marL="365760" indent="-283464" algn="just" eaLnBrk="1" fontAlgn="auto" hangingPunct="1">
              <a:spcAft>
                <a:spcPts val="0"/>
              </a:spcAft>
              <a:buFont typeface="Wingdings 2"/>
              <a:buNone/>
              <a:defRPr/>
            </a:pPr>
            <a:r>
              <a:rPr lang="tr-TR" dirty="0" smtClean="0"/>
              <a:t>örneklerinde olduğu gibi </a:t>
            </a:r>
            <a:r>
              <a:rPr lang="tr-TR" dirty="0" err="1" smtClean="0"/>
              <a:t>epitetleri</a:t>
            </a:r>
            <a:r>
              <a:rPr lang="tr-TR" dirty="0" smtClean="0"/>
              <a:t>  aynı olan farklı türleri ifade eden isimler bulunmaktadır.</a:t>
            </a:r>
            <a:endParaRPr lang="tr-TR"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solidFill>
                <a:schemeClr val="tx2">
                  <a:satMod val="130000"/>
                </a:schemeClr>
              </a:solidFill>
            </a:endParaRPr>
          </a:p>
        </p:txBody>
      </p:sp>
      <p:sp>
        <p:nvSpPr>
          <p:cNvPr id="53251" name="2 İçerik Yer Tutucusu"/>
          <p:cNvSpPr>
            <a:spLocks noGrp="1"/>
          </p:cNvSpPr>
          <p:nvPr>
            <p:ph idx="1"/>
          </p:nvPr>
        </p:nvSpPr>
        <p:spPr/>
        <p:txBody>
          <a:bodyPr/>
          <a:lstStyle/>
          <a:p>
            <a:pPr eaLnBrk="1" hangingPunct="1">
              <a:buFont typeface="Wingdings 2" pitchFamily="18" charset="2"/>
              <a:buNone/>
            </a:pPr>
            <a:r>
              <a:rPr lang="tr-TR" sz="2800" smtClean="0"/>
              <a:t>Bazı durumlarda alt tür içeren türler söz konusu olabilir. Bu durumda </a:t>
            </a:r>
            <a:r>
              <a:rPr lang="tr-TR" sz="2800" b="1" smtClean="0"/>
              <a:t>trinominal nomenclaturele</a:t>
            </a:r>
            <a:r>
              <a:rPr lang="tr-TR" sz="2800" smtClean="0"/>
              <a:t> tür ismi üç sözlükle ifade edilir. </a:t>
            </a:r>
          </a:p>
          <a:p>
            <a:pPr eaLnBrk="1" hangingPunct="1"/>
            <a:r>
              <a:rPr lang="tr-TR" sz="2800" i="1" smtClean="0"/>
              <a:t>Talpa levantis</a:t>
            </a:r>
            <a:r>
              <a:rPr lang="tr-TR" sz="2800" smtClean="0"/>
              <a:t> </a:t>
            </a:r>
            <a:r>
              <a:rPr lang="tr-TR" sz="2800" i="1" smtClean="0"/>
              <a:t>transcaucasia</a:t>
            </a:r>
            <a:r>
              <a:rPr lang="tr-TR" sz="2800" smtClean="0"/>
              <a:t> (Köstebek) </a:t>
            </a:r>
          </a:p>
          <a:p>
            <a:pPr eaLnBrk="1" hangingPunct="1"/>
            <a:r>
              <a:rPr lang="tr-TR" sz="2800" i="1" smtClean="0"/>
              <a:t>Talpa levantis</a:t>
            </a:r>
            <a:r>
              <a:rPr lang="tr-TR" sz="2800" smtClean="0"/>
              <a:t> </a:t>
            </a:r>
            <a:r>
              <a:rPr lang="tr-TR" sz="2800" i="1" smtClean="0"/>
              <a:t>levantis</a:t>
            </a:r>
            <a:r>
              <a:rPr lang="tr-TR" sz="2800" smtClean="0"/>
              <a:t> (Akdeniz Köstebeği)</a:t>
            </a:r>
          </a:p>
          <a:p>
            <a:pPr eaLnBrk="1" hangingPunct="1">
              <a:buFont typeface="Wingdings 2" pitchFamily="18" charset="2"/>
              <a:buNone/>
            </a:pPr>
            <a:r>
              <a:rPr lang="tr-TR" sz="2800" smtClean="0"/>
              <a:t> örneklerinde olduğu gibi…</a:t>
            </a:r>
          </a:p>
          <a:p>
            <a:pPr eaLnBrk="1" hangingPunct="1"/>
            <a:endParaRPr lang="tr-TR"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fontScale="92500" lnSpcReduction="10000"/>
          </a:bodyPr>
          <a:lstStyle/>
          <a:p>
            <a:pPr marL="365760" indent="-283464" algn="just" eaLnBrk="1" fontAlgn="auto" hangingPunct="1">
              <a:spcAft>
                <a:spcPts val="0"/>
              </a:spcAft>
              <a:buFont typeface="Wingdings 2"/>
              <a:buNone/>
              <a:defRPr/>
            </a:pPr>
            <a:r>
              <a:rPr lang="tr-TR" dirty="0" smtClean="0"/>
              <a:t>Çeşitli ülkelerde eş zamanlı olan yürütülen çeşitli </a:t>
            </a:r>
            <a:r>
              <a:rPr lang="tr-TR" dirty="0" err="1" smtClean="0"/>
              <a:t>taksonomik</a:t>
            </a:r>
            <a:r>
              <a:rPr lang="tr-TR" dirty="0" smtClean="0"/>
              <a:t> çalışmalarda bazen karışıklıklar ortaya çıkmaktadır. </a:t>
            </a:r>
          </a:p>
          <a:p>
            <a:pPr marL="365760" indent="-283464" algn="just" eaLnBrk="1" fontAlgn="auto" hangingPunct="1">
              <a:spcAft>
                <a:spcPts val="0"/>
              </a:spcAft>
              <a:buFont typeface="Wingdings 2"/>
              <a:buNone/>
              <a:defRPr/>
            </a:pPr>
            <a:r>
              <a:rPr lang="tr-TR" dirty="0" smtClean="0"/>
              <a:t>Bunun sonucu olarak bazen aynı türe farklı isimler verilebilir:</a:t>
            </a:r>
          </a:p>
          <a:p>
            <a:pPr marL="365760" indent="-283464" algn="just" eaLnBrk="1" fontAlgn="auto" hangingPunct="1">
              <a:spcAft>
                <a:spcPts val="0"/>
              </a:spcAft>
              <a:buFont typeface="Wingdings 2"/>
              <a:buNone/>
              <a:defRPr/>
            </a:pPr>
            <a:r>
              <a:rPr lang="tr-TR" dirty="0" smtClean="0">
                <a:solidFill>
                  <a:schemeClr val="accent1">
                    <a:lumMod val="75000"/>
                  </a:schemeClr>
                </a:solidFill>
                <a:latin typeface="Calibri"/>
              </a:rPr>
              <a:t>→</a:t>
            </a:r>
            <a:r>
              <a:rPr lang="tr-TR" dirty="0" smtClean="0"/>
              <a:t>sinonim </a:t>
            </a:r>
          </a:p>
          <a:p>
            <a:pPr marL="365760" indent="-283464" algn="just" eaLnBrk="1" fontAlgn="auto" hangingPunct="1">
              <a:spcAft>
                <a:spcPts val="0"/>
              </a:spcAft>
              <a:buFont typeface="Wingdings 2"/>
              <a:buNone/>
              <a:defRPr/>
            </a:pPr>
            <a:r>
              <a:rPr lang="tr-TR" dirty="0" smtClean="0"/>
              <a:t>veya farklı türlere aynı isim verilebilir: </a:t>
            </a:r>
          </a:p>
          <a:p>
            <a:pPr marL="365760" indent="-283464" algn="just" eaLnBrk="1" fontAlgn="auto" hangingPunct="1">
              <a:spcAft>
                <a:spcPts val="0"/>
              </a:spcAft>
              <a:buFont typeface="Wingdings 2"/>
              <a:buNone/>
              <a:defRPr/>
            </a:pPr>
            <a:r>
              <a:rPr lang="tr-TR" dirty="0" smtClean="0">
                <a:solidFill>
                  <a:schemeClr val="accent1">
                    <a:lumMod val="75000"/>
                  </a:schemeClr>
                </a:solidFill>
                <a:latin typeface="Calibri"/>
              </a:rPr>
              <a:t>→</a:t>
            </a:r>
            <a:r>
              <a:rPr lang="tr-TR" dirty="0" smtClean="0">
                <a:latin typeface="Calibri"/>
              </a:rPr>
              <a:t> </a:t>
            </a:r>
            <a:r>
              <a:rPr lang="tr-TR" dirty="0" smtClean="0"/>
              <a:t>homonim</a:t>
            </a:r>
          </a:p>
          <a:p>
            <a:pPr marL="365760" indent="-283464" algn="just" eaLnBrk="1" fontAlgn="auto" hangingPunct="1">
              <a:spcAft>
                <a:spcPts val="0"/>
              </a:spcAft>
              <a:buFont typeface="Wingdings 2"/>
              <a:buNone/>
              <a:defRPr/>
            </a:pPr>
            <a:endParaRPr lang="tr-TR" sz="2800" dirty="0" smtClean="0"/>
          </a:p>
          <a:p>
            <a:pPr marL="365760" indent="-283464" algn="just" eaLnBrk="1" fontAlgn="auto" hangingPunct="1">
              <a:spcAft>
                <a:spcPts val="0"/>
              </a:spcAft>
              <a:buFont typeface="Wingdings 2"/>
              <a:buNone/>
              <a:defRPr/>
            </a:pPr>
            <a:r>
              <a:rPr lang="tr-TR" sz="2800" dirty="0" smtClean="0"/>
              <a:t>Eğer aynı türe birden fazla isim verilmişse, ilk önce verilen isim o türün ismi sayılır, diğer isimse sinonimi olarak kabul edilir. Bunu düzenleyen kurala </a:t>
            </a:r>
            <a:r>
              <a:rPr lang="tr-TR" sz="2800" b="1" dirty="0" err="1" smtClean="0"/>
              <a:t>Priorite</a:t>
            </a:r>
            <a:r>
              <a:rPr lang="tr-TR" sz="2800" b="1" dirty="0" smtClean="0"/>
              <a:t> Kuralı</a:t>
            </a:r>
            <a:r>
              <a:rPr lang="tr-TR" sz="2800" dirty="0" smtClean="0"/>
              <a:t> (Öncelik Kuralı) denir.</a:t>
            </a:r>
            <a:endParaRPr lang="tr-TR"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eaLnBrk="1" fontAlgn="auto" hangingPunct="1">
              <a:spcAft>
                <a:spcPts val="0"/>
              </a:spcAft>
              <a:defRPr/>
            </a:pPr>
            <a:r>
              <a:rPr lang="tr-TR" dirty="0" smtClean="0">
                <a:solidFill>
                  <a:schemeClr val="tx2">
                    <a:satMod val="130000"/>
                  </a:schemeClr>
                </a:solidFill>
              </a:rPr>
              <a:t>1. GİRİŞ</a:t>
            </a:r>
            <a:endParaRPr lang="tr-TR" dirty="0">
              <a:solidFill>
                <a:schemeClr val="tx2">
                  <a:satMod val="130000"/>
                </a:schemeClr>
              </a:solidFill>
            </a:endParaRPr>
          </a:p>
        </p:txBody>
      </p:sp>
      <p:sp>
        <p:nvSpPr>
          <p:cNvPr id="3" name="2 İçerik Yer Tutucusu"/>
          <p:cNvSpPr>
            <a:spLocks noGrp="1"/>
          </p:cNvSpPr>
          <p:nvPr>
            <p:ph idx="1"/>
          </p:nvPr>
        </p:nvSpPr>
        <p:spPr/>
        <p:txBody>
          <a:bodyPr>
            <a:normAutofit fontScale="70000" lnSpcReduction="20000"/>
          </a:bodyPr>
          <a:lstStyle/>
          <a:p>
            <a:pPr marL="365760" indent="-283464" algn="just" eaLnBrk="1" fontAlgn="auto" hangingPunct="1">
              <a:spcAft>
                <a:spcPts val="0"/>
              </a:spcAft>
              <a:buFont typeface="Wingdings 2"/>
              <a:buNone/>
              <a:defRPr/>
            </a:pPr>
            <a:r>
              <a:rPr lang="tr-TR" dirty="0" smtClean="0"/>
              <a:t>Canlıları belirli özelliklerine göre gruplara ayırarak inceleyen bilim dalına </a:t>
            </a:r>
            <a:r>
              <a:rPr lang="tr-TR" b="1" dirty="0" smtClean="0"/>
              <a:t>Taksonomi ya da Sistematik Bilimi </a:t>
            </a:r>
            <a:r>
              <a:rPr lang="tr-TR" dirty="0" smtClean="0"/>
              <a:t>denir.</a:t>
            </a:r>
          </a:p>
          <a:p>
            <a:pPr marL="365760" indent="-283464" algn="just" eaLnBrk="1" fontAlgn="auto" hangingPunct="1">
              <a:spcAft>
                <a:spcPts val="0"/>
              </a:spcAft>
              <a:buFont typeface="Wingdings 2"/>
              <a:buNone/>
              <a:defRPr/>
            </a:pPr>
            <a:endParaRPr lang="tr-TR" dirty="0" smtClean="0"/>
          </a:p>
          <a:p>
            <a:pPr marL="365760" indent="-283464" algn="just" eaLnBrk="1" fontAlgn="auto" hangingPunct="1">
              <a:spcAft>
                <a:spcPts val="0"/>
              </a:spcAft>
              <a:buFont typeface="Wingdings 2"/>
              <a:buNone/>
              <a:defRPr/>
            </a:pPr>
            <a:r>
              <a:rPr lang="tr-TR" dirty="0" smtClean="0"/>
              <a:t>Taksonomi</a:t>
            </a:r>
          </a:p>
          <a:p>
            <a:pPr marL="365760" indent="-283464" algn="just" eaLnBrk="1" fontAlgn="auto" hangingPunct="1">
              <a:spcAft>
                <a:spcPts val="0"/>
              </a:spcAft>
              <a:buFont typeface="Wingdings 2"/>
              <a:buNone/>
              <a:defRPr/>
            </a:pPr>
            <a:r>
              <a:rPr lang="tr-TR" i="1" dirty="0" err="1" smtClean="0"/>
              <a:t>taxis</a:t>
            </a:r>
            <a:r>
              <a:rPr lang="tr-TR" dirty="0" smtClean="0"/>
              <a:t> = sıralama ve </a:t>
            </a:r>
            <a:r>
              <a:rPr lang="tr-TR" i="1" dirty="0" err="1" smtClean="0"/>
              <a:t>nomos</a:t>
            </a:r>
            <a:r>
              <a:rPr lang="tr-TR" dirty="0" smtClean="0"/>
              <a:t> = yasa</a:t>
            </a:r>
          </a:p>
          <a:p>
            <a:pPr marL="365760" indent="-283464" algn="just" eaLnBrk="1" fontAlgn="auto" hangingPunct="1">
              <a:spcAft>
                <a:spcPts val="0"/>
              </a:spcAft>
              <a:buFont typeface="Wingdings 2"/>
              <a:buNone/>
              <a:defRPr/>
            </a:pPr>
            <a:r>
              <a:rPr lang="tr-TR" dirty="0" smtClean="0"/>
              <a:t>      </a:t>
            </a:r>
            <a:r>
              <a:rPr lang="tr-TR" dirty="0" smtClean="0">
                <a:solidFill>
                  <a:schemeClr val="accent1">
                    <a:lumMod val="75000"/>
                  </a:schemeClr>
                </a:solidFill>
                <a:sym typeface="Wingdings"/>
              </a:rPr>
              <a:t></a:t>
            </a:r>
            <a:r>
              <a:rPr lang="tr-TR" dirty="0" smtClean="0"/>
              <a:t> “organizmaların sınıflandırılmasının teori ve uygulamasıdır”</a:t>
            </a:r>
          </a:p>
          <a:p>
            <a:pPr marL="365760" indent="-283464" algn="just" eaLnBrk="1" fontAlgn="auto" hangingPunct="1">
              <a:spcAft>
                <a:spcPts val="0"/>
              </a:spcAft>
              <a:buFont typeface="Wingdings 2"/>
              <a:buNone/>
              <a:defRPr/>
            </a:pPr>
            <a:r>
              <a:rPr lang="tr-TR" dirty="0" smtClean="0"/>
              <a:t> </a:t>
            </a:r>
          </a:p>
          <a:p>
            <a:pPr marL="365760" indent="-283464" algn="just" eaLnBrk="1" fontAlgn="auto" hangingPunct="1">
              <a:spcAft>
                <a:spcPts val="0"/>
              </a:spcAft>
              <a:buFont typeface="Wingdings 2"/>
              <a:buNone/>
              <a:defRPr/>
            </a:pPr>
            <a:r>
              <a:rPr lang="tr-TR" dirty="0" smtClean="0"/>
              <a:t>Sistematik</a:t>
            </a:r>
          </a:p>
          <a:p>
            <a:pPr marL="365760" indent="-283464" algn="just" eaLnBrk="1" fontAlgn="auto" hangingPunct="1">
              <a:spcAft>
                <a:spcPts val="0"/>
              </a:spcAft>
              <a:buFont typeface="Wingdings 2"/>
              <a:buNone/>
              <a:defRPr/>
            </a:pPr>
            <a:r>
              <a:rPr lang="tr-TR" i="1" dirty="0" err="1" smtClean="0"/>
              <a:t>systema</a:t>
            </a:r>
            <a:endParaRPr lang="tr-TR" dirty="0" smtClean="0"/>
          </a:p>
          <a:p>
            <a:pPr marL="365760" indent="-283464" algn="just" eaLnBrk="1" fontAlgn="auto" hangingPunct="1">
              <a:spcAft>
                <a:spcPts val="0"/>
              </a:spcAft>
              <a:buFont typeface="Wingdings 2"/>
              <a:buNone/>
              <a:defRPr/>
            </a:pPr>
            <a:r>
              <a:rPr lang="tr-TR" dirty="0" smtClean="0"/>
              <a:t>      </a:t>
            </a:r>
            <a:r>
              <a:rPr lang="tr-TR" dirty="0" smtClean="0">
                <a:solidFill>
                  <a:schemeClr val="accent1">
                    <a:lumMod val="75000"/>
                  </a:schemeClr>
                </a:solidFill>
                <a:sym typeface="Wingdings"/>
              </a:rPr>
              <a:t></a:t>
            </a:r>
            <a:r>
              <a:rPr lang="tr-TR" dirty="0" smtClean="0"/>
              <a:t> “organizmaların çeşit ve faklılıklarıyla onların arasındaki   		akrabalıkları inceleyen bilim”</a:t>
            </a:r>
          </a:p>
          <a:p>
            <a:pPr marL="365760" indent="-283464" algn="just" eaLnBrk="1" fontAlgn="auto" hangingPunct="1">
              <a:spcAft>
                <a:spcPts val="0"/>
              </a:spcAft>
              <a:buFont typeface="Wingdings 2"/>
              <a:buNone/>
              <a:defRPr/>
            </a:pPr>
            <a:r>
              <a:rPr lang="tr-TR" dirty="0" smtClean="0"/>
              <a:t>sistematik zooloji - hayvan</a:t>
            </a:r>
          </a:p>
          <a:p>
            <a:pPr marL="365760" indent="-283464" algn="just" eaLnBrk="1" fontAlgn="auto" hangingPunct="1">
              <a:spcAft>
                <a:spcPts val="0"/>
              </a:spcAft>
              <a:buFont typeface="Wingdings 2"/>
              <a:buNone/>
              <a:defRPr/>
            </a:pPr>
            <a:r>
              <a:rPr lang="tr-TR" dirty="0" smtClean="0"/>
              <a:t>sistematik botanik - bitki</a:t>
            </a:r>
          </a:p>
          <a:p>
            <a:pPr marL="365760" indent="-283464" algn="just" eaLnBrk="1" fontAlgn="auto" hangingPunct="1">
              <a:spcAft>
                <a:spcPts val="0"/>
              </a:spcAft>
              <a:buFont typeface="Wingdings 2"/>
              <a:buChar char=""/>
              <a:defRPr/>
            </a:pP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1571625" y="3429000"/>
          <a:ext cx="6096000" cy="3144520"/>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ctr"/>
                      <a:r>
                        <a:rPr lang="tr-TR" sz="2000" dirty="0" smtClean="0"/>
                        <a:t>Alem:</a:t>
                      </a:r>
                    </a:p>
                  </a:txBody>
                  <a:tcPr/>
                </a:tc>
                <a:tc>
                  <a:txBody>
                    <a:bodyPr/>
                    <a:lstStyle/>
                    <a:p>
                      <a:pPr algn="ctr"/>
                      <a:r>
                        <a:rPr lang="tr-TR" dirty="0" err="1" smtClean="0"/>
                        <a:t>Animalia</a:t>
                      </a:r>
                      <a:endParaRPr lang="tr-TR" dirty="0"/>
                    </a:p>
                  </a:txBody>
                  <a:tcPr/>
                </a:tc>
              </a:tr>
              <a:tr h="370840">
                <a:tc>
                  <a:txBody>
                    <a:bodyPr/>
                    <a:lstStyle/>
                    <a:p>
                      <a:pPr algn="ctr"/>
                      <a:r>
                        <a:rPr lang="tr-TR" sz="2000" dirty="0" smtClean="0"/>
                        <a:t>Şube</a:t>
                      </a:r>
                      <a:endParaRPr lang="tr-TR" sz="2000" dirty="0"/>
                    </a:p>
                  </a:txBody>
                  <a:tcPr/>
                </a:tc>
                <a:tc>
                  <a:txBody>
                    <a:bodyPr/>
                    <a:lstStyle/>
                    <a:p>
                      <a:pPr algn="ctr"/>
                      <a:r>
                        <a:rPr lang="tr-TR" dirty="0" err="1" smtClean="0"/>
                        <a:t>Chordata</a:t>
                      </a:r>
                      <a:endParaRPr lang="tr-TR" dirty="0"/>
                    </a:p>
                  </a:txBody>
                  <a:tcPr/>
                </a:tc>
              </a:tr>
              <a:tr h="370840">
                <a:tc>
                  <a:txBody>
                    <a:bodyPr/>
                    <a:lstStyle/>
                    <a:p>
                      <a:pPr algn="ctr"/>
                      <a:r>
                        <a:rPr lang="tr-TR" sz="2000" dirty="0" smtClean="0"/>
                        <a:t>Sınıf:</a:t>
                      </a:r>
                      <a:endParaRPr lang="tr-TR" sz="2000" dirty="0"/>
                    </a:p>
                  </a:txBody>
                  <a:tcPr/>
                </a:tc>
                <a:tc>
                  <a:txBody>
                    <a:bodyPr/>
                    <a:lstStyle/>
                    <a:p>
                      <a:pPr algn="ctr"/>
                      <a:r>
                        <a:rPr lang="tr-TR" dirty="0" err="1" smtClean="0"/>
                        <a:t>Actinopterygii</a:t>
                      </a:r>
                      <a:endParaRPr lang="tr-TR" dirty="0"/>
                    </a:p>
                  </a:txBody>
                  <a:tcPr/>
                </a:tc>
              </a:tr>
              <a:tr h="370840">
                <a:tc>
                  <a:txBody>
                    <a:bodyPr/>
                    <a:lstStyle/>
                    <a:p>
                      <a:pPr algn="ctr"/>
                      <a:r>
                        <a:rPr lang="tr-TR" sz="2000" dirty="0" smtClean="0"/>
                        <a:t>Takım:</a:t>
                      </a:r>
                      <a:endParaRPr lang="tr-TR" sz="2000" dirty="0"/>
                    </a:p>
                  </a:txBody>
                  <a:tcPr/>
                </a:tc>
                <a:tc>
                  <a:txBody>
                    <a:bodyPr/>
                    <a:lstStyle/>
                    <a:p>
                      <a:pPr algn="ctr"/>
                      <a:r>
                        <a:rPr lang="tr-TR" dirty="0" err="1" smtClean="0"/>
                        <a:t>Salmoniformes</a:t>
                      </a:r>
                      <a:endParaRPr lang="tr-TR" dirty="0"/>
                    </a:p>
                  </a:txBody>
                  <a:tcPr/>
                </a:tc>
              </a:tr>
              <a:tr h="370840">
                <a:tc>
                  <a:txBody>
                    <a:bodyPr/>
                    <a:lstStyle/>
                    <a:p>
                      <a:pPr algn="ctr"/>
                      <a:r>
                        <a:rPr lang="tr-TR" sz="2000" dirty="0" smtClean="0"/>
                        <a:t>Familya:</a:t>
                      </a:r>
                      <a:endParaRPr lang="tr-TR" sz="2000" dirty="0"/>
                    </a:p>
                  </a:txBody>
                  <a:tcPr/>
                </a:tc>
                <a:tc>
                  <a:txBody>
                    <a:bodyPr/>
                    <a:lstStyle/>
                    <a:p>
                      <a:pPr algn="ctr"/>
                      <a:r>
                        <a:rPr lang="tr-TR" dirty="0" err="1" smtClean="0"/>
                        <a:t>Salmonidae</a:t>
                      </a:r>
                      <a:endParaRPr lang="tr-TR" dirty="0"/>
                    </a:p>
                  </a:txBody>
                  <a:tcPr/>
                </a:tc>
              </a:tr>
              <a:tr h="370840">
                <a:tc>
                  <a:txBody>
                    <a:bodyPr/>
                    <a:lstStyle/>
                    <a:p>
                      <a:pPr algn="ctr"/>
                      <a:r>
                        <a:rPr lang="tr-TR" sz="2000" smtClean="0"/>
                        <a:t>Cins:</a:t>
                      </a:r>
                      <a:endParaRPr lang="tr-TR" sz="2000"/>
                    </a:p>
                  </a:txBody>
                  <a:tcPr/>
                </a:tc>
                <a:tc>
                  <a:txBody>
                    <a:bodyPr/>
                    <a:lstStyle/>
                    <a:p>
                      <a:pPr algn="ctr"/>
                      <a:r>
                        <a:rPr lang="tr-TR" dirty="0" err="1" smtClean="0"/>
                        <a:t>Salmo</a:t>
                      </a:r>
                      <a:endParaRPr lang="tr-TR" dirty="0"/>
                    </a:p>
                  </a:txBody>
                  <a:tcPr/>
                </a:tc>
              </a:tr>
              <a:tr h="370840">
                <a:tc>
                  <a:txBody>
                    <a:bodyPr/>
                    <a:lstStyle/>
                    <a:p>
                      <a:pPr algn="ctr"/>
                      <a:r>
                        <a:rPr lang="tr-TR" sz="2000" dirty="0" smtClean="0"/>
                        <a:t>Tür:</a:t>
                      </a:r>
                      <a:endParaRPr lang="tr-TR" sz="2000" dirty="0"/>
                    </a:p>
                  </a:txBody>
                  <a:tcPr/>
                </a:tc>
                <a:tc>
                  <a:txBody>
                    <a:bodyPr/>
                    <a:lstStyle/>
                    <a:p>
                      <a:pPr algn="ctr"/>
                      <a:r>
                        <a:rPr lang="tr-TR" dirty="0" err="1" smtClean="0"/>
                        <a:t>Salmo</a:t>
                      </a:r>
                      <a:r>
                        <a:rPr lang="tr-TR" dirty="0" smtClean="0"/>
                        <a:t> </a:t>
                      </a:r>
                      <a:r>
                        <a:rPr lang="tr-TR" dirty="0" err="1" smtClean="0"/>
                        <a:t>trutta</a:t>
                      </a:r>
                      <a:endParaRPr lang="tr-TR" dirty="0"/>
                    </a:p>
                  </a:txBody>
                  <a:tcPr/>
                </a:tc>
              </a:tr>
              <a:tr h="370840">
                <a:tc>
                  <a:txBody>
                    <a:bodyPr/>
                    <a:lstStyle/>
                    <a:p>
                      <a:pPr algn="ctr"/>
                      <a:r>
                        <a:rPr lang="tr-TR" dirty="0" smtClean="0"/>
                        <a:t>Alt  Tür:</a:t>
                      </a:r>
                      <a:endParaRPr lang="tr-TR" dirty="0"/>
                    </a:p>
                  </a:txBody>
                  <a:tcPr/>
                </a:tc>
                <a:tc>
                  <a:txBody>
                    <a:bodyPr/>
                    <a:lstStyle/>
                    <a:p>
                      <a:pPr algn="ctr"/>
                      <a:r>
                        <a:rPr lang="tr-TR" dirty="0" smtClean="0"/>
                        <a:t>S.T. </a:t>
                      </a:r>
                      <a:r>
                        <a:rPr lang="tr-TR" dirty="0" err="1" smtClean="0"/>
                        <a:t>abanticus</a:t>
                      </a:r>
                      <a:endParaRPr lang="tr-TR" dirty="0"/>
                    </a:p>
                  </a:txBody>
                  <a:tcPr/>
                </a:tc>
              </a:tr>
            </a:tbl>
          </a:graphicData>
        </a:graphic>
      </p:graphicFrame>
      <p:sp>
        <p:nvSpPr>
          <p:cNvPr id="2" name="1 Başlık"/>
          <p:cNvSpPr>
            <a:spLocks noGrp="1"/>
          </p:cNvSpPr>
          <p:nvPr>
            <p:ph type="title"/>
          </p:nvPr>
        </p:nvSpPr>
        <p:spPr>
          <a:xfrm>
            <a:off x="457200" y="274638"/>
            <a:ext cx="8229600" cy="562074"/>
          </a:xfrm>
        </p:spPr>
        <p:txBody>
          <a:bodyPr>
            <a:normAutofit fontScale="90000"/>
          </a:bodyPr>
          <a:lstStyle/>
          <a:p>
            <a:pPr eaLnBrk="1" fontAlgn="auto" hangingPunct="1">
              <a:spcAft>
                <a:spcPts val="0"/>
              </a:spcAft>
              <a:defRPr/>
            </a:pPr>
            <a:r>
              <a:rPr lang="tr-TR" sz="3600" dirty="0" smtClean="0">
                <a:solidFill>
                  <a:schemeClr val="tx2">
                    <a:satMod val="130000"/>
                  </a:schemeClr>
                </a:solidFill>
              </a:rPr>
              <a:t>Bir İsimlendirme Örneği</a:t>
            </a:r>
            <a:endParaRPr lang="tr-TR" sz="3600" dirty="0">
              <a:solidFill>
                <a:schemeClr val="tx2">
                  <a:satMod val="130000"/>
                </a:schemeClr>
              </a:solidFill>
            </a:endParaRPr>
          </a:p>
        </p:txBody>
      </p:sp>
      <p:sp>
        <p:nvSpPr>
          <p:cNvPr id="55299" name="2 İçerik Yer Tutucusu"/>
          <p:cNvSpPr>
            <a:spLocks noGrp="1"/>
          </p:cNvSpPr>
          <p:nvPr>
            <p:ph idx="1"/>
          </p:nvPr>
        </p:nvSpPr>
        <p:spPr>
          <a:xfrm>
            <a:off x="457200" y="908720"/>
            <a:ext cx="8229600" cy="5217443"/>
          </a:xfrm>
        </p:spPr>
        <p:txBody>
          <a:bodyPr/>
          <a:lstStyle/>
          <a:p>
            <a:pPr eaLnBrk="1" hangingPunct="1">
              <a:buFont typeface="Wingdings 2" pitchFamily="18" charset="2"/>
              <a:buNone/>
            </a:pPr>
            <a:r>
              <a:rPr lang="tr-TR" sz="2000" b="1" i="1" dirty="0" err="1" smtClean="0"/>
              <a:t>Salmo</a:t>
            </a:r>
            <a:r>
              <a:rPr lang="tr-TR" sz="2000" b="1" i="1" dirty="0" smtClean="0"/>
              <a:t> </a:t>
            </a:r>
            <a:r>
              <a:rPr lang="tr-TR" sz="2000" b="1" i="1" dirty="0" err="1" smtClean="0"/>
              <a:t>trutta</a:t>
            </a:r>
            <a:r>
              <a:rPr lang="tr-TR" sz="2000" b="1" i="1" dirty="0" smtClean="0"/>
              <a:t> </a:t>
            </a:r>
            <a:r>
              <a:rPr lang="tr-TR" sz="2000" b="1" i="1" dirty="0" err="1" smtClean="0"/>
              <a:t>abanticus</a:t>
            </a:r>
            <a:r>
              <a:rPr lang="tr-TR" sz="2000" b="1" dirty="0" smtClean="0"/>
              <a:t> </a:t>
            </a:r>
            <a:r>
              <a:rPr lang="tr-TR" sz="2000" b="1" dirty="0" err="1" smtClean="0"/>
              <a:t>Tontonese</a:t>
            </a:r>
            <a:r>
              <a:rPr lang="tr-TR" sz="2000" b="1" dirty="0" smtClean="0"/>
              <a:t>, 1954 (Abant Göl Alabalığı)</a:t>
            </a:r>
          </a:p>
          <a:p>
            <a:pPr eaLnBrk="1" hangingPunct="1">
              <a:buFont typeface="Wingdings 2" pitchFamily="18" charset="2"/>
              <a:buNone/>
            </a:pPr>
            <a:endParaRPr lang="tr-TR" sz="1800" dirty="0" smtClean="0"/>
          </a:p>
          <a:p>
            <a:pPr eaLnBrk="1" hangingPunct="1">
              <a:buFont typeface="Wingdings 2" pitchFamily="18" charset="2"/>
              <a:buNone/>
            </a:pPr>
            <a:r>
              <a:rPr lang="tr-TR" sz="1800" dirty="0" smtClean="0"/>
              <a:t>Burada  </a:t>
            </a:r>
            <a:r>
              <a:rPr lang="tr-TR" sz="1800" b="1" i="1" dirty="0" err="1" smtClean="0"/>
              <a:t>Salmo</a:t>
            </a:r>
            <a:r>
              <a:rPr lang="tr-TR" sz="1800" b="1" i="1" dirty="0" smtClean="0"/>
              <a:t> </a:t>
            </a:r>
            <a:r>
              <a:rPr lang="tr-TR" sz="1800" b="1" i="1" dirty="0" err="1" smtClean="0"/>
              <a:t>trutta</a:t>
            </a:r>
            <a:r>
              <a:rPr lang="tr-TR" sz="1800" i="1" dirty="0" smtClean="0"/>
              <a:t>; </a:t>
            </a:r>
            <a:r>
              <a:rPr lang="tr-TR" sz="1800" dirty="0" smtClean="0"/>
              <a:t>bu</a:t>
            </a:r>
            <a:r>
              <a:rPr lang="tr-TR" sz="1800" i="1" dirty="0" smtClean="0"/>
              <a:t> </a:t>
            </a:r>
            <a:r>
              <a:rPr lang="tr-TR" sz="1800" dirty="0" smtClean="0"/>
              <a:t>türün alabalık olduğunu,</a:t>
            </a:r>
            <a:r>
              <a:rPr lang="tr-TR" sz="1800" i="1" dirty="0" smtClean="0"/>
              <a:t> </a:t>
            </a:r>
            <a:r>
              <a:rPr lang="tr-TR" sz="1800" i="1" dirty="0" err="1" smtClean="0"/>
              <a:t>abanticus</a:t>
            </a:r>
            <a:r>
              <a:rPr lang="tr-TR" sz="1800" i="1" dirty="0" smtClean="0"/>
              <a:t> </a:t>
            </a:r>
            <a:r>
              <a:rPr lang="tr-TR" sz="1800" dirty="0" smtClean="0"/>
              <a:t>ise bunun bir alt tür olduğunu, </a:t>
            </a:r>
            <a:r>
              <a:rPr lang="tr-TR" sz="1800" b="1" dirty="0" err="1" smtClean="0"/>
              <a:t>Tontonese</a:t>
            </a:r>
            <a:r>
              <a:rPr lang="tr-TR" sz="1800" dirty="0" smtClean="0"/>
              <a:t> tarafından </a:t>
            </a:r>
            <a:r>
              <a:rPr lang="tr-TR" sz="1800" b="1" dirty="0" smtClean="0"/>
              <a:t>1954</a:t>
            </a:r>
            <a:r>
              <a:rPr lang="tr-TR" sz="1800" dirty="0" smtClean="0"/>
              <a:t> de tanımlandığını belirtir.  </a:t>
            </a:r>
          </a:p>
          <a:p>
            <a:pPr eaLnBrk="1" hangingPunct="1">
              <a:buFont typeface="Wingdings 2" pitchFamily="18" charset="2"/>
              <a:buNone/>
            </a:pPr>
            <a:r>
              <a:rPr lang="tr-TR" sz="1800" b="1" dirty="0" smtClean="0"/>
              <a:t>	</a:t>
            </a:r>
            <a:r>
              <a:rPr lang="tr-TR" sz="1800" b="1" dirty="0" err="1" smtClean="0"/>
              <a:t>Trinominal</a:t>
            </a:r>
            <a:r>
              <a:rPr lang="tr-TR" sz="1800" b="1" dirty="0" smtClean="0"/>
              <a:t> adı:</a:t>
            </a:r>
            <a:endParaRPr lang="tr-TR" sz="1800" dirty="0" smtClean="0"/>
          </a:p>
          <a:p>
            <a:pPr eaLnBrk="1" hangingPunct="1">
              <a:buFont typeface="Wingdings 2" pitchFamily="18" charset="2"/>
              <a:buNone/>
            </a:pPr>
            <a:r>
              <a:rPr lang="tr-TR" sz="1800" i="1" dirty="0" smtClean="0"/>
              <a:t>	</a:t>
            </a:r>
            <a:r>
              <a:rPr lang="tr-TR" sz="1800" i="1" dirty="0" err="1" smtClean="0"/>
              <a:t>Salmo</a:t>
            </a:r>
            <a:r>
              <a:rPr lang="tr-TR" sz="1800" i="1" dirty="0" smtClean="0"/>
              <a:t> </a:t>
            </a:r>
            <a:r>
              <a:rPr lang="tr-TR" sz="1800" i="1" dirty="0" err="1" smtClean="0"/>
              <a:t>trutta</a:t>
            </a:r>
            <a:r>
              <a:rPr lang="tr-TR" sz="1800" i="1" dirty="0" smtClean="0"/>
              <a:t> </a:t>
            </a:r>
            <a:r>
              <a:rPr lang="tr-TR" sz="1800" i="1" dirty="0" err="1" smtClean="0"/>
              <a:t>abanticus</a:t>
            </a:r>
            <a:r>
              <a:rPr lang="tr-TR" sz="1800" dirty="0" smtClean="0"/>
              <a:t/>
            </a:r>
            <a:br>
              <a:rPr lang="tr-TR" sz="1800" dirty="0" smtClean="0"/>
            </a:br>
            <a:r>
              <a:rPr lang="tr-TR" sz="1800" dirty="0" smtClean="0"/>
              <a:t>(</a:t>
            </a:r>
            <a:r>
              <a:rPr lang="tr-TR" sz="1800" dirty="0" err="1" smtClean="0"/>
              <a:t>Tontonase</a:t>
            </a:r>
            <a:r>
              <a:rPr lang="tr-TR" sz="1800" dirty="0" smtClean="0"/>
              <a:t>, 1954)</a:t>
            </a:r>
          </a:p>
          <a:p>
            <a:pPr eaLnBrk="1" hangingPunct="1">
              <a:buFont typeface="Wingdings 2" pitchFamily="18" charset="2"/>
              <a:buNone/>
            </a:pPr>
            <a:endParaRPr lang="tr-TR" sz="1800" dirty="0" smtClean="0"/>
          </a:p>
          <a:p>
            <a:pPr eaLnBrk="1" hangingPunct="1">
              <a:buFont typeface="Wingdings 2" pitchFamily="18" charset="2"/>
              <a:buNone/>
            </a:pPr>
            <a:endParaRPr lang="tr-TR" sz="1800" dirty="0" smtClean="0"/>
          </a:p>
          <a:p>
            <a:pPr eaLnBrk="1" hangingPunct="1">
              <a:buFont typeface="Wingdings 2" pitchFamily="18" charset="2"/>
              <a:buNone/>
            </a:pPr>
            <a:endParaRPr lang="tr-TR" sz="1800" dirty="0" smtClean="0"/>
          </a:p>
          <a:p>
            <a:pPr eaLnBrk="1" hangingPunct="1">
              <a:buFont typeface="Wingdings 2" pitchFamily="18" charset="2"/>
              <a:buNone/>
            </a:pPr>
            <a:endParaRPr lang="tr-TR" sz="1800" dirty="0" smtClean="0"/>
          </a:p>
          <a:p>
            <a:pPr eaLnBrk="1" hangingPunct="1"/>
            <a:endParaRPr lang="tr-TR"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nodeType="clickEffect">
                                  <p:stCondLst>
                                    <p:cond delay="0"/>
                                  </p:stCondLst>
                                  <p:childTnLst>
                                    <p:anim calcmode="lin" valueType="num">
                                      <p:cBhvr additive="base">
                                        <p:cTn id="12" dur="1000"/>
                                        <p:tgtEl>
                                          <p:spTgt spid="4"/>
                                        </p:tgtEl>
                                        <p:attrNameLst>
                                          <p:attrName>ppt_x</p:attrName>
                                        </p:attrNameLst>
                                      </p:cBhvr>
                                      <p:tavLst>
                                        <p:tav tm="0">
                                          <p:val>
                                            <p:strVal val="ppt_x"/>
                                          </p:val>
                                        </p:tav>
                                        <p:tav tm="100000">
                                          <p:val>
                                            <p:strVal val="ppt_x"/>
                                          </p:val>
                                        </p:tav>
                                      </p:tavLst>
                                    </p:anim>
                                    <p:anim calcmode="lin" valueType="num">
                                      <p:cBhvr additive="base">
                                        <p:cTn id="13" dur="1000"/>
                                        <p:tgtEl>
                                          <p:spTgt spid="4"/>
                                        </p:tgtEl>
                                        <p:attrNameLst>
                                          <p:attrName>ppt_y</p:attrName>
                                        </p:attrNameLst>
                                      </p:cBhvr>
                                      <p:tavLst>
                                        <p:tav tm="0">
                                          <p:val>
                                            <p:strVal val="ppt_y"/>
                                          </p:val>
                                        </p:tav>
                                        <p:tav tm="100000">
                                          <p:val>
                                            <p:strVal val="1+ppt_h/2"/>
                                          </p:val>
                                        </p:tav>
                                      </p:tavLst>
                                    </p:anim>
                                    <p:set>
                                      <p:cBhvr>
                                        <p:cTn id="14" dur="1" fill="hold">
                                          <p:stCondLst>
                                            <p:cond delay="9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anim calcmode="lin" valueType="num">
                                      <p:cBhvr additive="base">
                                        <p:cTn id="19"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3" end="3"/>
                                            </p:txEl>
                                          </p:spTgt>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fill="hold" nodeType="afterEffect">
                                  <p:stCondLst>
                                    <p:cond delay="0"/>
                                  </p:stCondLst>
                                  <p:childTnLst>
                                    <p:set>
                                      <p:cBhvr>
                                        <p:cTn id="23" dur="1" fill="hold">
                                          <p:stCondLst>
                                            <p:cond delay="0"/>
                                          </p:stCondLst>
                                        </p:cTn>
                                        <p:tgtEl>
                                          <p:spTgt spid="55299">
                                            <p:txEl>
                                              <p:pRg st="4" end="4"/>
                                            </p:txEl>
                                          </p:spTgt>
                                        </p:tgtEl>
                                        <p:attrNameLst>
                                          <p:attrName>style.visibility</p:attrName>
                                        </p:attrNameLst>
                                      </p:cBhvr>
                                      <p:to>
                                        <p:strVal val="visible"/>
                                      </p:to>
                                    </p:set>
                                    <p:anim calcmode="lin" valueType="num">
                                      <p:cBhvr additive="base">
                                        <p:cTn id="24" dur="5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52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9392"/>
            <a:ext cx="8229600" cy="1143000"/>
          </a:xfrm>
        </p:spPr>
        <p:txBody>
          <a:bodyPr>
            <a:normAutofit/>
          </a:bodyPr>
          <a:lstStyle/>
          <a:p>
            <a:pPr algn="just"/>
            <a:r>
              <a:rPr lang="tr-TR" sz="3200" dirty="0" smtClean="0"/>
              <a:t>1. </a:t>
            </a:r>
            <a:r>
              <a:rPr lang="tr-TR" sz="3200" dirty="0" err="1" smtClean="0"/>
              <a:t>Monera</a:t>
            </a:r>
            <a:r>
              <a:rPr lang="tr-TR" sz="3200" dirty="0" smtClean="0"/>
              <a:t> Alemi</a:t>
            </a:r>
            <a:endParaRPr lang="tr-TR" sz="3200" dirty="0"/>
          </a:p>
        </p:txBody>
      </p:sp>
      <p:sp>
        <p:nvSpPr>
          <p:cNvPr id="3" name="2 İçerik Yer Tutucusu"/>
          <p:cNvSpPr>
            <a:spLocks noGrp="1"/>
          </p:cNvSpPr>
          <p:nvPr>
            <p:ph idx="1"/>
          </p:nvPr>
        </p:nvSpPr>
        <p:spPr>
          <a:xfrm>
            <a:off x="457200" y="764704"/>
            <a:ext cx="8229600" cy="1396752"/>
          </a:xfrm>
        </p:spPr>
        <p:txBody>
          <a:bodyPr/>
          <a:lstStyle/>
          <a:p>
            <a:r>
              <a:rPr lang="tr-TR" dirty="0" smtClean="0"/>
              <a:t>Mavi Yeşil Algler</a:t>
            </a:r>
          </a:p>
          <a:p>
            <a:r>
              <a:rPr lang="tr-TR" dirty="0" smtClean="0"/>
              <a:t>Bakteriler</a:t>
            </a:r>
          </a:p>
        </p:txBody>
      </p:sp>
      <p:sp>
        <p:nvSpPr>
          <p:cNvPr id="4" name="Rectangle 3"/>
          <p:cNvSpPr txBox="1">
            <a:spLocks noChangeArrowheads="1"/>
          </p:cNvSpPr>
          <p:nvPr/>
        </p:nvSpPr>
        <p:spPr>
          <a:xfrm>
            <a:off x="444624" y="2257400"/>
            <a:ext cx="8375848" cy="4267944"/>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None/>
              <a:tabLst/>
              <a:defRPr/>
            </a:pPr>
            <a:r>
              <a:rPr lang="tr-TR" sz="3200" dirty="0" smtClean="0"/>
              <a:t>2</a:t>
            </a:r>
            <a:r>
              <a:rPr kumimoji="0" lang="tr-TR" sz="3200" i="0" strike="noStrike" kern="1200" cap="none" spc="0" normalizeH="0" baseline="0" noProof="0" dirty="0" smtClean="0">
                <a:ln>
                  <a:noFill/>
                </a:ln>
                <a:effectLst/>
                <a:uLnTx/>
                <a:uFillTx/>
                <a:latin typeface="+mn-lt"/>
                <a:ea typeface="+mn-ea"/>
                <a:cs typeface="+mn-cs"/>
              </a:rPr>
              <a:t>. </a:t>
            </a:r>
            <a:r>
              <a:rPr kumimoji="0" lang="tr-TR" sz="3200" i="0" strike="noStrike" kern="1200" cap="none" spc="0" normalizeH="0" baseline="0" noProof="0" dirty="0" err="1" smtClean="0">
                <a:ln>
                  <a:noFill/>
                </a:ln>
                <a:effectLst/>
                <a:uLnTx/>
                <a:uFillTx/>
                <a:latin typeface="+mn-lt"/>
                <a:ea typeface="+mn-ea"/>
                <a:cs typeface="+mn-cs"/>
              </a:rPr>
              <a:t>Protista</a:t>
            </a:r>
            <a:r>
              <a:rPr kumimoji="0" lang="tr-TR" sz="3200" i="0" strike="noStrike" kern="1200" cap="none" spc="0" normalizeH="0" baseline="0" noProof="0" dirty="0" smtClean="0">
                <a:ln>
                  <a:noFill/>
                </a:ln>
                <a:effectLst/>
                <a:uLnTx/>
                <a:uFillTx/>
                <a:latin typeface="+mn-lt"/>
                <a:ea typeface="+mn-ea"/>
                <a:cs typeface="+mn-cs"/>
              </a:rPr>
              <a:t> alemi </a:t>
            </a:r>
          </a:p>
          <a:p>
            <a:pPr marL="342900" marR="0" lvl="0" indent="-342900" algn="ctr"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tr-TR" sz="3200" b="0" i="0" u="sng" strike="noStrike" kern="1200" cap="none" spc="0" normalizeH="0" baseline="0" noProof="0" dirty="0" smtClean="0">
              <a:ln>
                <a:noFill/>
              </a:ln>
              <a:solidFill>
                <a:schemeClr val="folHlin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Amip (Kök ayaklı)</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Öglena  (Kamçılı canlı)</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Paramesyum</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(Terliksi canlı)</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Plazmodyum</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malaria</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Cıvık mantarlar  </a:t>
            </a:r>
            <a:r>
              <a:rPr kumimoji="0" lang="tr-TR" sz="3200" b="0" i="0" u="none" strike="noStrike" kern="1200" cap="none" spc="0" normalizeH="0" baseline="0" noProof="0" dirty="0" smtClean="0">
                <a:ln>
                  <a:noFill/>
                </a:ln>
                <a:solidFill>
                  <a:srgbClr val="00CC00"/>
                </a:solidFill>
                <a:effectLst/>
                <a:uLnTx/>
                <a:uFillTx/>
                <a:latin typeface="+mn-lt"/>
                <a:ea typeface="+mn-ea"/>
                <a:cs typeface="+mn-cs"/>
              </a:rPr>
              <a:t>dan oluşur.</a:t>
            </a:r>
            <a:endParaRPr kumimoji="0" lang="tr-TR" sz="3200" b="0" i="0" u="none" strike="noStrike" kern="1200" cap="none" spc="0" normalizeH="0" baseline="0" noProof="0" dirty="0">
              <a:ln>
                <a:noFill/>
              </a:ln>
              <a:solidFill>
                <a:srgbClr val="00CC00"/>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228600" y="228600"/>
            <a:ext cx="8534400" cy="5867400"/>
          </a:xfrm>
        </p:spPr>
        <p:txBody>
          <a:bodyPr>
            <a:normAutofit/>
          </a:bodyPr>
          <a:lstStyle/>
          <a:p>
            <a:pPr algn="just">
              <a:buFont typeface="Wingdings" pitchFamily="2" charset="2"/>
              <a:buNone/>
            </a:pPr>
            <a:r>
              <a:rPr lang="tr-TR" dirty="0" smtClean="0"/>
              <a:t>3</a:t>
            </a:r>
            <a:r>
              <a:rPr lang="tr-TR" dirty="0" smtClean="0"/>
              <a:t>.Mantarlar </a:t>
            </a:r>
            <a:r>
              <a:rPr lang="tr-TR" dirty="0"/>
              <a:t>alemi (</a:t>
            </a:r>
            <a:r>
              <a:rPr lang="tr-TR" dirty="0" err="1"/>
              <a:t>Fungi</a:t>
            </a:r>
            <a:r>
              <a:rPr lang="tr-TR" dirty="0"/>
              <a:t>)</a:t>
            </a:r>
          </a:p>
          <a:p>
            <a:pPr algn="just"/>
            <a:r>
              <a:rPr lang="tr-TR" dirty="0" smtClean="0"/>
              <a:t>Küf </a:t>
            </a:r>
            <a:r>
              <a:rPr lang="tr-TR" dirty="0"/>
              <a:t>mantarları,</a:t>
            </a:r>
          </a:p>
          <a:p>
            <a:pPr algn="just"/>
            <a:r>
              <a:rPr lang="tr-TR" dirty="0"/>
              <a:t>Şapkalı mantarlar</a:t>
            </a:r>
          </a:p>
          <a:p>
            <a:pPr algn="just"/>
            <a:r>
              <a:rPr lang="tr-TR" dirty="0"/>
              <a:t>Pas mantarı</a:t>
            </a:r>
          </a:p>
          <a:p>
            <a:pPr algn="just"/>
            <a:r>
              <a:rPr lang="tr-TR" dirty="0"/>
              <a:t>Maya </a:t>
            </a:r>
            <a:r>
              <a:rPr lang="tr-TR" dirty="0" smtClean="0"/>
              <a:t>mantarları</a:t>
            </a:r>
          </a:p>
          <a:p>
            <a:pPr algn="just">
              <a:buNone/>
            </a:pPr>
            <a:endParaRPr lang="tr-TR" dirty="0" smtClean="0"/>
          </a:p>
          <a:p>
            <a:pPr algn="just">
              <a:buNone/>
            </a:pPr>
            <a:r>
              <a:rPr lang="tr-TR" dirty="0" smtClean="0"/>
              <a:t>4. Bitkiler Alemi</a:t>
            </a:r>
          </a:p>
          <a:p>
            <a:pPr algn="just">
              <a:buFontTx/>
              <a:buChar char="-"/>
            </a:pPr>
            <a:r>
              <a:rPr lang="tr-TR" dirty="0" smtClean="0"/>
              <a:t>Çiçeksiz Bitkiler (Karayosunu vb)</a:t>
            </a:r>
          </a:p>
          <a:p>
            <a:pPr algn="just">
              <a:buFontTx/>
              <a:buChar char="-"/>
            </a:pPr>
            <a:r>
              <a:rPr lang="tr-TR" dirty="0" smtClean="0"/>
              <a:t>Çiçekli Bitkiler (Elma vb)</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685800" y="152400"/>
            <a:ext cx="8153400" cy="6019800"/>
          </a:xfrm>
        </p:spPr>
        <p:txBody>
          <a:bodyPr/>
          <a:lstStyle/>
          <a:p>
            <a:pPr algn="just">
              <a:lnSpc>
                <a:spcPct val="90000"/>
              </a:lnSpc>
              <a:buFont typeface="Wingdings" pitchFamily="2" charset="2"/>
              <a:buNone/>
            </a:pPr>
            <a:r>
              <a:rPr lang="tr-TR" sz="3600" dirty="0"/>
              <a:t>5</a:t>
            </a:r>
            <a:r>
              <a:rPr lang="tr-TR" sz="3600" dirty="0" smtClean="0"/>
              <a:t>. </a:t>
            </a:r>
            <a:r>
              <a:rPr lang="tr-TR" sz="3600" dirty="0"/>
              <a:t>Hayvanlar Alemi ( </a:t>
            </a:r>
            <a:r>
              <a:rPr lang="tr-TR" sz="3600" dirty="0" err="1"/>
              <a:t>Animals</a:t>
            </a:r>
            <a:r>
              <a:rPr lang="tr-TR" sz="3600" dirty="0"/>
              <a:t> )</a:t>
            </a:r>
          </a:p>
          <a:p>
            <a:pPr algn="ctr">
              <a:lnSpc>
                <a:spcPct val="90000"/>
              </a:lnSpc>
              <a:buFont typeface="Wingdings" pitchFamily="2" charset="2"/>
              <a:buNone/>
            </a:pPr>
            <a:r>
              <a:rPr lang="tr-TR" sz="2400" b="1" dirty="0">
                <a:solidFill>
                  <a:srgbClr val="00CC00"/>
                </a:solidFill>
              </a:rPr>
              <a:t>Omurgasız hayvanlar</a:t>
            </a:r>
          </a:p>
          <a:p>
            <a:pPr>
              <a:lnSpc>
                <a:spcPct val="90000"/>
              </a:lnSpc>
            </a:pPr>
            <a:r>
              <a:rPr lang="tr-TR" sz="2400" dirty="0"/>
              <a:t>1) Süngerler</a:t>
            </a:r>
          </a:p>
          <a:p>
            <a:pPr>
              <a:lnSpc>
                <a:spcPct val="90000"/>
              </a:lnSpc>
            </a:pPr>
            <a:r>
              <a:rPr lang="tr-TR" sz="2400" dirty="0"/>
              <a:t>2) </a:t>
            </a:r>
            <a:r>
              <a:rPr lang="tr-TR" sz="2400" dirty="0" err="1"/>
              <a:t>Sölenterler</a:t>
            </a:r>
            <a:endParaRPr lang="tr-TR" sz="2400" dirty="0"/>
          </a:p>
          <a:p>
            <a:pPr>
              <a:lnSpc>
                <a:spcPct val="90000"/>
              </a:lnSpc>
            </a:pPr>
            <a:r>
              <a:rPr lang="tr-TR" sz="2400" dirty="0"/>
              <a:t>3) Solucanlar</a:t>
            </a:r>
          </a:p>
          <a:p>
            <a:pPr>
              <a:lnSpc>
                <a:spcPct val="90000"/>
              </a:lnSpc>
            </a:pPr>
            <a:r>
              <a:rPr lang="tr-TR" sz="2400" dirty="0"/>
              <a:t>4) Eklembacaklılar</a:t>
            </a:r>
          </a:p>
          <a:p>
            <a:pPr>
              <a:lnSpc>
                <a:spcPct val="90000"/>
              </a:lnSpc>
            </a:pPr>
            <a:r>
              <a:rPr lang="tr-TR" sz="2400" dirty="0"/>
              <a:t>5) Yumuşakçalar</a:t>
            </a:r>
          </a:p>
          <a:p>
            <a:pPr>
              <a:lnSpc>
                <a:spcPct val="90000"/>
              </a:lnSpc>
            </a:pPr>
            <a:r>
              <a:rPr lang="tr-TR" sz="2400" dirty="0"/>
              <a:t>6) Derisidikenliler.</a:t>
            </a:r>
            <a:endParaRPr lang="tr-TR" sz="2400" b="1" dirty="0"/>
          </a:p>
          <a:p>
            <a:pPr algn="ctr">
              <a:lnSpc>
                <a:spcPct val="90000"/>
              </a:lnSpc>
              <a:buFont typeface="Wingdings" pitchFamily="2" charset="2"/>
              <a:buNone/>
            </a:pPr>
            <a:r>
              <a:rPr lang="tr-TR" sz="2400" b="1" dirty="0">
                <a:solidFill>
                  <a:srgbClr val="00CC00"/>
                </a:solidFill>
              </a:rPr>
              <a:t>Omurgalı hayvanlar</a:t>
            </a:r>
            <a:endParaRPr lang="tr-TR" sz="2400" dirty="0">
              <a:solidFill>
                <a:srgbClr val="00CC00"/>
              </a:solidFill>
            </a:endParaRPr>
          </a:p>
          <a:p>
            <a:pPr>
              <a:lnSpc>
                <a:spcPct val="90000"/>
              </a:lnSpc>
            </a:pPr>
            <a:r>
              <a:rPr lang="tr-TR" sz="2400" dirty="0"/>
              <a:t>1) Balıklar</a:t>
            </a:r>
          </a:p>
          <a:p>
            <a:pPr>
              <a:lnSpc>
                <a:spcPct val="90000"/>
              </a:lnSpc>
            </a:pPr>
            <a:r>
              <a:rPr lang="tr-TR" sz="2400" dirty="0"/>
              <a:t>2) Kurbağalar</a:t>
            </a:r>
          </a:p>
          <a:p>
            <a:pPr>
              <a:lnSpc>
                <a:spcPct val="90000"/>
              </a:lnSpc>
            </a:pPr>
            <a:r>
              <a:rPr lang="tr-TR" sz="2400" dirty="0"/>
              <a:t>3) Sürüngenler</a:t>
            </a:r>
          </a:p>
          <a:p>
            <a:pPr>
              <a:lnSpc>
                <a:spcPct val="90000"/>
              </a:lnSpc>
            </a:pPr>
            <a:r>
              <a:rPr lang="tr-TR" sz="2400" dirty="0"/>
              <a:t>4) Kuşlar</a:t>
            </a:r>
          </a:p>
          <a:p>
            <a:pPr>
              <a:lnSpc>
                <a:spcPct val="90000"/>
              </a:lnSpc>
            </a:pPr>
            <a:r>
              <a:rPr lang="tr-TR" sz="2400" dirty="0" smtClean="0"/>
              <a:t>5</a:t>
            </a:r>
            <a:r>
              <a:rPr lang="tr-TR" sz="2400" dirty="0"/>
              <a:t>)  Memeliler  </a:t>
            </a:r>
            <a:r>
              <a:rPr lang="tr-TR" sz="2400" dirty="0">
                <a:solidFill>
                  <a:srgbClr val="00CC00"/>
                </a:solidFill>
              </a:rPr>
              <a:t>den oluşur.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Canlıların sınıflandırması ile ilgili yapılan son çalışmalar canlıları 3 grup altında toplamıştır.</a:t>
            </a:r>
          </a:p>
          <a:p>
            <a:endParaRPr lang="tr-TR" dirty="0" smtClean="0"/>
          </a:p>
          <a:p>
            <a:r>
              <a:rPr lang="tr-TR" dirty="0" smtClean="0"/>
              <a:t>1. </a:t>
            </a:r>
            <a:r>
              <a:rPr lang="tr-TR" dirty="0" err="1" smtClean="0"/>
              <a:t>Arkeler</a:t>
            </a:r>
            <a:endParaRPr lang="tr-TR" dirty="0" smtClean="0"/>
          </a:p>
          <a:p>
            <a:r>
              <a:rPr lang="tr-TR" dirty="0" smtClean="0"/>
              <a:t>2. </a:t>
            </a:r>
            <a:r>
              <a:rPr lang="tr-TR" dirty="0" err="1" smtClean="0"/>
              <a:t>Öbakteriler</a:t>
            </a:r>
            <a:endParaRPr lang="tr-TR" dirty="0" smtClean="0"/>
          </a:p>
          <a:p>
            <a:r>
              <a:rPr lang="tr-TR" dirty="0" smtClean="0"/>
              <a:t>3. </a:t>
            </a:r>
            <a:r>
              <a:rPr lang="tr-TR" dirty="0" err="1" smtClean="0"/>
              <a:t>Ökaryotlar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lstStyle/>
          <a:p>
            <a:r>
              <a:rPr lang="tr-TR" dirty="0" err="1" smtClean="0"/>
              <a:t>Arkeler</a:t>
            </a:r>
            <a:endParaRPr lang="tr-TR" dirty="0" smtClean="0"/>
          </a:p>
          <a:p>
            <a:pPr algn="just"/>
            <a:r>
              <a:rPr lang="tr-TR" dirty="0" smtClean="0"/>
              <a:t>1977'de Carl </a:t>
            </a:r>
            <a:r>
              <a:rPr lang="tr-TR" dirty="0" err="1" smtClean="0"/>
              <a:t>Woese</a:t>
            </a:r>
            <a:r>
              <a:rPr lang="tr-TR" dirty="0" smtClean="0"/>
              <a:t> ve George </a:t>
            </a:r>
            <a:r>
              <a:rPr lang="tr-TR" dirty="0" err="1" smtClean="0"/>
              <a:t>Fox</a:t>
            </a:r>
            <a:r>
              <a:rPr lang="tr-TR" dirty="0" smtClean="0"/>
              <a:t>, </a:t>
            </a:r>
            <a:r>
              <a:rPr lang="tr-TR" dirty="0" err="1" smtClean="0"/>
              <a:t>prokaryotları</a:t>
            </a:r>
            <a:r>
              <a:rPr lang="tr-TR" dirty="0" smtClean="0"/>
              <a:t> 16S </a:t>
            </a:r>
            <a:r>
              <a:rPr lang="tr-TR" dirty="0" err="1" smtClean="0">
                <a:hlinkClick r:id="rId3" action="ppaction://hlinkfile" tooltip="RRNA"/>
              </a:rPr>
              <a:t>rRNA</a:t>
            </a:r>
            <a:r>
              <a:rPr lang="tr-TR" dirty="0" smtClean="0"/>
              <a:t> dizinlerine göre sınıflandırdıkları </a:t>
            </a:r>
            <a:r>
              <a:rPr lang="tr-TR" dirty="0" err="1" smtClean="0">
                <a:hlinkClick r:id="rId4" action="ppaction://hlinkfile" tooltip="Filojenetik ağaç (sayfa mevcut değil)"/>
              </a:rPr>
              <a:t>filojenetik</a:t>
            </a:r>
            <a:r>
              <a:rPr lang="tr-TR" dirty="0" smtClean="0">
                <a:hlinkClick r:id="rId4" action="ppaction://hlinkfile" tooltip="Filojenetik ağaç (sayfa mevcut değil)"/>
              </a:rPr>
              <a:t> </a:t>
            </a:r>
            <a:r>
              <a:rPr lang="tr-TR" dirty="0" err="1" smtClean="0">
                <a:hlinkClick r:id="rId4" action="ppaction://hlinkfile" tooltip="Filojenetik ağaç (sayfa mevcut değil)"/>
              </a:rPr>
              <a:t>ağaçdaki</a:t>
            </a:r>
            <a:r>
              <a:rPr lang="tr-TR" dirty="0" smtClean="0"/>
              <a:t> diğer bakterilerden ayrı kümelenmelerinden dolayı tanımlanmışlardır.</a:t>
            </a:r>
          </a:p>
          <a:p>
            <a:pPr algn="just"/>
            <a:endParaRPr lang="tr-TR" dirty="0" smtClean="0"/>
          </a:p>
          <a:p>
            <a:pPr algn="just"/>
            <a:r>
              <a:rPr lang="tr-TR" dirty="0" smtClean="0"/>
              <a:t>Bakteri ve </a:t>
            </a:r>
            <a:r>
              <a:rPr lang="tr-TR" dirty="0" err="1" smtClean="0"/>
              <a:t>ökaryotlar</a:t>
            </a:r>
            <a:r>
              <a:rPr lang="tr-TR" dirty="0" smtClean="0"/>
              <a:t> arasında her iki gruba da benzer özellikler göstermesi nedeniyle yer almaktadır.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lstStyle/>
          <a:p>
            <a:pPr algn="just"/>
            <a:endParaRPr lang="tr-TR" dirty="0" smtClean="0"/>
          </a:p>
          <a:p>
            <a:pPr algn="just"/>
            <a:r>
              <a:rPr lang="tr-TR" dirty="0" smtClean="0"/>
              <a:t>Bakteriler </a:t>
            </a:r>
            <a:r>
              <a:rPr lang="tr-TR" dirty="0" smtClean="0"/>
              <a:t>gibi çekirdeği olmayan </a:t>
            </a:r>
            <a:r>
              <a:rPr lang="tr-TR" dirty="0" err="1" smtClean="0"/>
              <a:t>prokaryot</a:t>
            </a:r>
            <a:r>
              <a:rPr lang="tr-TR" dirty="0" smtClean="0"/>
              <a:t>, tek hücreli canlılardır.</a:t>
            </a:r>
          </a:p>
          <a:p>
            <a:pPr algn="just"/>
            <a:r>
              <a:rPr lang="tr-TR" dirty="0" smtClean="0"/>
              <a:t>Bazılarında hücre duvarı bulunmaz. Bulunanlarda ise hücre duvarının kimyasal yapısı bakterilerinkinden farklıdır.</a:t>
            </a:r>
          </a:p>
          <a:p>
            <a:pPr algn="just"/>
            <a:r>
              <a:rPr lang="tr-TR" dirty="0" smtClean="0"/>
              <a:t>Küresel, çubuk, spiral, dikdörtgen gibi çok çeşitli şekillere sahiptirler.</a:t>
            </a:r>
          </a:p>
          <a:p>
            <a:pPr algn="just"/>
            <a:r>
              <a:rPr lang="tr-TR" dirty="0" smtClean="0"/>
              <a:t>Çok ekstrem koşullarda yaşayabilirler.</a:t>
            </a:r>
          </a:p>
          <a:p>
            <a:pPr>
              <a:buNone/>
            </a:pP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336704"/>
          </a:xfrm>
        </p:spPr>
        <p:txBody>
          <a:bodyPr>
            <a:normAutofit fontScale="85000" lnSpcReduction="10000"/>
          </a:bodyPr>
          <a:lstStyle/>
          <a:p>
            <a:r>
              <a:rPr lang="tr-TR" dirty="0" err="1" smtClean="0"/>
              <a:t>Eubacteria</a:t>
            </a:r>
            <a:endParaRPr lang="tr-TR" dirty="0" smtClean="0"/>
          </a:p>
          <a:p>
            <a:pPr algn="just"/>
            <a:r>
              <a:rPr lang="tr-TR" dirty="0" smtClean="0"/>
              <a:t>Bakteriler tek hücreli </a:t>
            </a:r>
            <a:r>
              <a:rPr lang="tr-TR" dirty="0" err="1" smtClean="0"/>
              <a:t>prokaryotik</a:t>
            </a:r>
            <a:r>
              <a:rPr lang="tr-TR" dirty="0" smtClean="0"/>
              <a:t> mikroorganizma grubudur. Tipik olarak birkaç mikrometre uzunluğunda olan bakterilerin çeşitli şekilleri vardır, dairesel, spiral şekilli, çubuksu olabilir. </a:t>
            </a:r>
          </a:p>
          <a:p>
            <a:pPr algn="just"/>
            <a:r>
              <a:rPr lang="tr-TR" dirty="0" smtClean="0"/>
              <a:t>Yeryüzündeki her ortamda bakteriler mevcuttur. Toprakta, deniz suyunda, okyanusun derinliklerinde, yer kabuğunda, deride, hayvanların bağırsaklarında, asitli sıcak su kaynaklarında, radyoaktif atıklarda büyüyebilen tipleri vardır. Tipik olarak bir gram toprakta bulunan bakteri hücrelerinin sayısı 40 milyon, bir mililitre tatlı suda ise bir milyondur. </a:t>
            </a:r>
          </a:p>
          <a:p>
            <a:pPr algn="just"/>
            <a:r>
              <a:rPr lang="tr-TR" dirty="0" smtClean="0"/>
              <a:t>Bakteriler gıdaların geri dönüşümü için hayati bir öneme sahiptirler ve gıda döngülerindeki çoğu önemli adım, atmosferden azot </a:t>
            </a:r>
            <a:r>
              <a:rPr lang="tr-TR" dirty="0" err="1" smtClean="0"/>
              <a:t>fiksasyonu</a:t>
            </a:r>
            <a:r>
              <a:rPr lang="tr-TR" dirty="0" smtClean="0"/>
              <a:t> gibi, bakterilere bağlıdır.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lstStyle/>
          <a:p>
            <a:pPr algn="just"/>
            <a:r>
              <a:rPr lang="tr-TR" dirty="0" err="1" smtClean="0"/>
              <a:t>Ökaryotlar</a:t>
            </a:r>
            <a:endParaRPr lang="tr-TR" dirty="0" smtClean="0"/>
          </a:p>
          <a:p>
            <a:pPr algn="just"/>
            <a:r>
              <a:rPr lang="tr-TR" dirty="0" err="1" smtClean="0"/>
              <a:t>Ökaryotların</a:t>
            </a:r>
            <a:r>
              <a:rPr lang="tr-TR" dirty="0" smtClean="0"/>
              <a:t> tanımlayıcı özelliği genetik malzemelerinin zarla çevrili bir (veya birkaç) çekirdek içinde yer almasıdır. Bu nedenle kelime, Eski Yunanca </a:t>
            </a:r>
            <a:r>
              <a:rPr lang="tr-TR" i="1" dirty="0" err="1" smtClean="0"/>
              <a:t>eu</a:t>
            </a:r>
            <a:r>
              <a:rPr lang="tr-TR" dirty="0" smtClean="0"/>
              <a:t>, gerçek ve </a:t>
            </a:r>
            <a:r>
              <a:rPr lang="tr-TR" i="1" dirty="0" err="1" smtClean="0"/>
              <a:t>karyon</a:t>
            </a:r>
            <a:r>
              <a:rPr lang="tr-TR" dirty="0" smtClean="0"/>
              <a:t>, çekirdek sözcüklerinden türetilmiştir.</a:t>
            </a:r>
          </a:p>
          <a:p>
            <a:pPr algn="just"/>
            <a:endParaRPr lang="tr-TR" dirty="0" smtClean="0"/>
          </a:p>
          <a:p>
            <a:pPr algn="just"/>
            <a:r>
              <a:rPr lang="tr-TR" dirty="0" smtClean="0"/>
              <a:t>Çekirdeğin yanı sıra, </a:t>
            </a:r>
            <a:r>
              <a:rPr lang="tr-TR" dirty="0" err="1" smtClean="0"/>
              <a:t>ökaryotların</a:t>
            </a:r>
            <a:r>
              <a:rPr lang="tr-TR" dirty="0" smtClean="0"/>
              <a:t> mitokondri veya kloroplast gibi zarla çevrili çeşitli </a:t>
            </a:r>
            <a:r>
              <a:rPr lang="tr-TR" dirty="0" err="1" smtClean="0"/>
              <a:t>organelleri</a:t>
            </a:r>
            <a:r>
              <a:rPr lang="tr-TR" dirty="0" smtClean="0"/>
              <a:t> vardır, bu tür hücre içi karmaşık yapılar da </a:t>
            </a:r>
            <a:r>
              <a:rPr lang="tr-TR" dirty="0" err="1" smtClean="0"/>
              <a:t>prokaryotlarda</a:t>
            </a:r>
            <a:r>
              <a:rPr lang="tr-TR" dirty="0" smtClean="0"/>
              <a:t> bulunmaz.</a:t>
            </a:r>
          </a:p>
          <a:p>
            <a:pPr algn="just"/>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type="body" idx="1"/>
          </p:nvPr>
        </p:nvSpPr>
        <p:spPr>
          <a:xfrm>
            <a:off x="685800" y="381000"/>
            <a:ext cx="7696200" cy="5638800"/>
          </a:xfrm>
        </p:spPr>
        <p:txBody>
          <a:bodyPr/>
          <a:lstStyle/>
          <a:p>
            <a:pPr algn="ctr">
              <a:buFont typeface="Wingdings" pitchFamily="2" charset="2"/>
              <a:buNone/>
            </a:pPr>
            <a:r>
              <a:rPr lang="tr-TR" b="1" u="sng">
                <a:solidFill>
                  <a:schemeClr val="tx2"/>
                </a:solidFill>
              </a:rPr>
              <a:t>Beslenme İlişkileri ve Etkileşim</a:t>
            </a:r>
          </a:p>
          <a:p>
            <a:endParaRPr lang="tr-TR" b="1" u="sng"/>
          </a:p>
          <a:p>
            <a:endParaRPr lang="tr-TR"/>
          </a:p>
          <a:p>
            <a:r>
              <a:rPr lang="tr-TR">
                <a:solidFill>
                  <a:schemeClr val="folHlink"/>
                </a:solidFill>
              </a:rPr>
              <a:t>Tabiattaki bütün canlılar birbiriyle etkileşim halindedir.</a:t>
            </a:r>
          </a:p>
          <a:p>
            <a:r>
              <a:rPr lang="tr-TR">
                <a:solidFill>
                  <a:schemeClr val="folHlink"/>
                </a:solidFill>
              </a:rPr>
              <a:t>Bu etkileşim kendini beslenme ilişkisi şeklinde gösterir.</a:t>
            </a:r>
          </a:p>
          <a:p>
            <a:r>
              <a:rPr lang="tr-TR">
                <a:solidFill>
                  <a:schemeClr val="folHlink"/>
                </a:solidFill>
              </a:rPr>
              <a:t>Canlılar beslenme ilişkileri bakımından ikiye ayrılır</a:t>
            </a:r>
            <a:r>
              <a:rPr lang="tr-TR">
                <a:solidFill>
                  <a:schemeClr val="hlink"/>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eaLnBrk="1" fontAlgn="auto" hangingPunct="1">
              <a:spcAft>
                <a:spcPts val="0"/>
              </a:spcAft>
              <a:defRPr/>
            </a:pPr>
            <a:r>
              <a:rPr lang="tr-TR" dirty="0" smtClean="0">
                <a:solidFill>
                  <a:schemeClr val="tx2">
                    <a:satMod val="130000"/>
                  </a:schemeClr>
                </a:solidFill>
              </a:rPr>
              <a:t>2.Sınıflandırmanın Önemi</a:t>
            </a:r>
            <a:endParaRPr lang="tr-TR" dirty="0">
              <a:solidFill>
                <a:schemeClr val="tx2">
                  <a:satMod val="130000"/>
                </a:schemeClr>
              </a:solidFill>
            </a:endParaRPr>
          </a:p>
        </p:txBody>
      </p:sp>
      <p:sp>
        <p:nvSpPr>
          <p:cNvPr id="3" name="2 İçerik Yer Tutucusu"/>
          <p:cNvSpPr>
            <a:spLocks noGrp="1"/>
          </p:cNvSpPr>
          <p:nvPr>
            <p:ph idx="1"/>
          </p:nvPr>
        </p:nvSpPr>
        <p:spPr/>
        <p:txBody>
          <a:bodyPr>
            <a:normAutofit/>
          </a:bodyPr>
          <a:lstStyle/>
          <a:p>
            <a:pPr marL="365760" indent="-283464" algn="just" eaLnBrk="1" fontAlgn="auto" hangingPunct="1">
              <a:spcAft>
                <a:spcPts val="0"/>
              </a:spcAft>
              <a:buFont typeface="Wingdings 2"/>
              <a:buNone/>
              <a:defRPr/>
            </a:pPr>
            <a:r>
              <a:rPr lang="tr-TR" dirty="0" smtClean="0"/>
              <a:t>Dünya üzerinde bugüne kadar </a:t>
            </a:r>
          </a:p>
          <a:p>
            <a:pPr marL="365760" indent="-283464" algn="just" eaLnBrk="1" fontAlgn="auto" hangingPunct="1">
              <a:spcAft>
                <a:spcPts val="0"/>
              </a:spcAft>
              <a:buFont typeface="Wingdings 2"/>
              <a:buChar char=""/>
              <a:defRPr/>
            </a:pPr>
            <a:r>
              <a:rPr lang="tr-TR" dirty="0" smtClean="0"/>
              <a:t> 1.500.000’den fazla yaşayan hayvan</a:t>
            </a:r>
          </a:p>
          <a:p>
            <a:pPr marL="365760" indent="-283464" algn="just" eaLnBrk="1" fontAlgn="auto" hangingPunct="1">
              <a:spcAft>
                <a:spcPts val="0"/>
              </a:spcAft>
              <a:buFont typeface="Wingdings 2"/>
              <a:buChar char=""/>
              <a:defRPr/>
            </a:pPr>
            <a:r>
              <a:rPr lang="tr-TR" dirty="0" smtClean="0"/>
              <a:t> 800.000’den fazla da bitki türü tespit edilmiştir </a:t>
            </a:r>
          </a:p>
          <a:p>
            <a:pPr marL="365760" indent="-283464" algn="just" eaLnBrk="1" fontAlgn="auto" hangingPunct="1">
              <a:spcAft>
                <a:spcPts val="0"/>
              </a:spcAft>
              <a:buFont typeface="Wingdings 2"/>
              <a:buChar char=""/>
              <a:defRPr/>
            </a:pPr>
            <a:r>
              <a:rPr lang="tr-TR" dirty="0"/>
              <a:t>B</a:t>
            </a:r>
            <a:r>
              <a:rPr lang="tr-TR" dirty="0" smtClean="0"/>
              <a:t>ilim adamları bu sayının aslında var olan tüm canlıların %10’unu oluşturduğunu belirtmektedir.</a:t>
            </a:r>
          </a:p>
          <a:p>
            <a:pPr marL="365760" indent="-283464" algn="just" eaLnBrk="1" fontAlgn="auto" hangingPunct="1">
              <a:spcAft>
                <a:spcPts val="0"/>
              </a:spcAft>
              <a:buFont typeface="Wingdings 2"/>
              <a:buNone/>
              <a:defRPr/>
            </a:pPr>
            <a:endParaRPr lang="tr-T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a:xfrm>
            <a:off x="0" y="228600"/>
            <a:ext cx="9144000" cy="6248400"/>
          </a:xfrm>
        </p:spPr>
        <p:txBody>
          <a:bodyPr/>
          <a:lstStyle/>
          <a:p>
            <a:pPr algn="ctr">
              <a:buFont typeface="Wingdings" pitchFamily="2" charset="2"/>
              <a:buNone/>
            </a:pPr>
            <a:r>
              <a:rPr lang="tr-TR" b="1" u="sng">
                <a:solidFill>
                  <a:schemeClr val="folHlink"/>
                </a:solidFill>
              </a:rPr>
              <a:t>1.Üretici (Ototrof) Canlılar</a:t>
            </a:r>
          </a:p>
          <a:p>
            <a:r>
              <a:rPr lang="tr-TR" sz="2800">
                <a:solidFill>
                  <a:schemeClr val="tx2"/>
                </a:solidFill>
              </a:rPr>
              <a:t>Kendi besinini kendileri yaparlar.</a:t>
            </a:r>
          </a:p>
          <a:p>
            <a:r>
              <a:rPr lang="tr-TR" sz="2800">
                <a:solidFill>
                  <a:schemeClr val="tx2"/>
                </a:solidFill>
              </a:rPr>
              <a:t>İnorganik maddelerden organik madde sentezlerler.</a:t>
            </a:r>
          </a:p>
          <a:p>
            <a:r>
              <a:rPr lang="tr-TR" sz="2800" u="sng">
                <a:solidFill>
                  <a:schemeClr val="folHlink"/>
                </a:solidFill>
              </a:rPr>
              <a:t>iki çeşittir.</a:t>
            </a:r>
            <a:endParaRPr lang="tr-TR" sz="2800" b="1" u="sng">
              <a:solidFill>
                <a:schemeClr val="folHlink"/>
              </a:solidFill>
            </a:endParaRPr>
          </a:p>
          <a:p>
            <a:pPr algn="ctr">
              <a:buFont typeface="Wingdings" pitchFamily="2" charset="2"/>
              <a:buNone/>
            </a:pPr>
            <a:r>
              <a:rPr lang="tr-TR" sz="2800" b="1">
                <a:solidFill>
                  <a:srgbClr val="00CC00"/>
                </a:solidFill>
              </a:rPr>
              <a:t>a) </a:t>
            </a:r>
            <a:r>
              <a:rPr lang="tr-TR" sz="2800" b="1" u="sng">
                <a:solidFill>
                  <a:srgbClr val="00CC00"/>
                </a:solidFill>
              </a:rPr>
              <a:t>Fotosentetik Canlılar</a:t>
            </a:r>
            <a:endParaRPr lang="tr-TR" sz="2800">
              <a:solidFill>
                <a:srgbClr val="00CC00"/>
              </a:solidFill>
            </a:endParaRPr>
          </a:p>
          <a:p>
            <a:r>
              <a:rPr lang="tr-TR" sz="2800"/>
              <a:t>Klorofil bulundururlar. </a:t>
            </a:r>
          </a:p>
          <a:p>
            <a:r>
              <a:rPr lang="tr-TR" sz="2800"/>
              <a:t>Işık enerjisini kullanırlar.</a:t>
            </a:r>
          </a:p>
          <a:p>
            <a:pPr>
              <a:buFont typeface="Wingdings" pitchFamily="2" charset="2"/>
              <a:buNone/>
            </a:pPr>
            <a:r>
              <a:rPr lang="tr-TR" sz="2800">
                <a:solidFill>
                  <a:schemeClr val="tx2"/>
                </a:solidFill>
              </a:rPr>
              <a:t>   </a:t>
            </a:r>
            <a:r>
              <a:rPr lang="tr-TR" sz="2800">
                <a:solidFill>
                  <a:srgbClr val="996600"/>
                </a:solidFill>
              </a:rPr>
              <a:t>Örnek;</a:t>
            </a:r>
            <a:r>
              <a:rPr lang="tr-TR" sz="2800"/>
              <a:t> Bitkiler, bazı bakteriler ve mavi yeşil algler. </a:t>
            </a:r>
            <a:r>
              <a:rPr lang="tr-TR" sz="2800" b="1"/>
              <a:t>  </a:t>
            </a:r>
          </a:p>
          <a:p>
            <a:pPr algn="ctr">
              <a:buFont typeface="Wingdings" pitchFamily="2" charset="2"/>
              <a:buNone/>
            </a:pPr>
            <a:r>
              <a:rPr lang="tr-TR" sz="2800" b="1" u="sng">
                <a:solidFill>
                  <a:srgbClr val="00CC00"/>
                </a:solidFill>
              </a:rPr>
              <a:t>b) Kemosentetik Canlılar</a:t>
            </a:r>
            <a:endParaRPr lang="tr-TR" sz="2800">
              <a:solidFill>
                <a:srgbClr val="00CC00"/>
              </a:solidFill>
            </a:endParaRPr>
          </a:p>
          <a:p>
            <a:r>
              <a:rPr lang="tr-TR" sz="2800"/>
              <a:t>Klorofilleri yoktur.</a:t>
            </a:r>
          </a:p>
          <a:p>
            <a:r>
              <a:rPr lang="tr-TR" sz="2800"/>
              <a:t>Kimyasal enerjiyi kullanırlar.</a:t>
            </a:r>
            <a:br>
              <a:rPr lang="tr-TR" sz="2800"/>
            </a:br>
            <a:r>
              <a:rPr lang="tr-TR" sz="2800"/>
              <a:t> </a:t>
            </a:r>
            <a:r>
              <a:rPr lang="tr-TR" sz="2800">
                <a:solidFill>
                  <a:srgbClr val="996600"/>
                </a:solidFill>
              </a:rPr>
              <a:t>Örnek;</a:t>
            </a:r>
            <a:r>
              <a:rPr lang="tr-TR" sz="2800"/>
              <a:t> Bazı bakteriler.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685800" y="533400"/>
            <a:ext cx="8458200" cy="5257800"/>
          </a:xfrm>
        </p:spPr>
        <p:txBody>
          <a:bodyPr/>
          <a:lstStyle/>
          <a:p>
            <a:pPr algn="ctr">
              <a:buFont typeface="Wingdings" pitchFamily="2" charset="2"/>
              <a:buNone/>
            </a:pPr>
            <a:r>
              <a:rPr lang="tr-TR" b="1" u="sng" dirty="0">
                <a:solidFill>
                  <a:schemeClr val="folHlink"/>
                </a:solidFill>
              </a:rPr>
              <a:t>2.Tüketici (Heterotrof) Canlılar</a:t>
            </a:r>
          </a:p>
          <a:p>
            <a:endParaRPr lang="tr-TR" b="1" u="sng" dirty="0"/>
          </a:p>
          <a:p>
            <a:pPr>
              <a:buFont typeface="Wingdings" pitchFamily="2" charset="2"/>
              <a:buNone/>
            </a:pPr>
            <a:endParaRPr lang="tr-TR" dirty="0"/>
          </a:p>
          <a:p>
            <a:r>
              <a:rPr lang="tr-TR" dirty="0">
                <a:solidFill>
                  <a:srgbClr val="00CC00"/>
                </a:solidFill>
              </a:rPr>
              <a:t>Hazır besin alırlar.</a:t>
            </a:r>
          </a:p>
          <a:p>
            <a:r>
              <a:rPr lang="tr-TR" dirty="0">
                <a:solidFill>
                  <a:srgbClr val="00CC00"/>
                </a:solidFill>
              </a:rPr>
              <a:t>Organik maddeleri başka organik maddelere ya da inorganik maddelere dönüştürürler.</a:t>
            </a:r>
          </a:p>
          <a:p>
            <a:r>
              <a:rPr lang="tr-TR" u="sng" dirty="0"/>
              <a:t>Üç çeşittir.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body" idx="1"/>
          </p:nvPr>
        </p:nvSpPr>
        <p:spPr>
          <a:xfrm>
            <a:off x="0" y="228600"/>
            <a:ext cx="8748464" cy="5638800"/>
          </a:xfrm>
        </p:spPr>
        <p:txBody>
          <a:bodyPr/>
          <a:lstStyle/>
          <a:p>
            <a:pPr marL="609600" indent="-609600" algn="ctr">
              <a:buFontTx/>
              <a:buNone/>
            </a:pPr>
            <a:r>
              <a:rPr lang="tr-TR" b="1" u="sng" dirty="0">
                <a:solidFill>
                  <a:schemeClr val="folHlink"/>
                </a:solidFill>
              </a:rPr>
              <a:t>a) </a:t>
            </a:r>
            <a:r>
              <a:rPr lang="tr-TR" b="1" u="sng" dirty="0" err="1">
                <a:solidFill>
                  <a:schemeClr val="folHlink"/>
                </a:solidFill>
              </a:rPr>
              <a:t>Holozoik</a:t>
            </a:r>
            <a:r>
              <a:rPr lang="tr-TR" b="1" u="sng" dirty="0">
                <a:solidFill>
                  <a:schemeClr val="folHlink"/>
                </a:solidFill>
              </a:rPr>
              <a:t> Beslenme</a:t>
            </a:r>
          </a:p>
          <a:p>
            <a:pPr marL="609600" indent="-609600" algn="ctr">
              <a:buFontTx/>
              <a:buNone/>
            </a:pPr>
            <a:endParaRPr lang="tr-TR" u="sng" dirty="0">
              <a:solidFill>
                <a:schemeClr val="folHlink"/>
              </a:solidFill>
            </a:endParaRPr>
          </a:p>
          <a:p>
            <a:pPr marL="609600" indent="-609600"/>
            <a:r>
              <a:rPr lang="tr-TR" dirty="0"/>
              <a:t>Katı besinlerle beslenirler.</a:t>
            </a:r>
          </a:p>
          <a:p>
            <a:pPr marL="609600" indent="-609600"/>
            <a:r>
              <a:rPr lang="tr-TR" dirty="0"/>
              <a:t>Sindirim sistemi </a:t>
            </a:r>
            <a:r>
              <a:rPr lang="tr-TR" dirty="0" smtClean="0"/>
              <a:t>gelişmiştir.</a:t>
            </a:r>
          </a:p>
          <a:p>
            <a:pPr marL="609600" indent="-609600"/>
            <a:r>
              <a:rPr lang="tr-TR" dirty="0" smtClean="0"/>
              <a:t>Üç </a:t>
            </a:r>
            <a:r>
              <a:rPr lang="tr-TR" dirty="0"/>
              <a:t>çeşittir.</a:t>
            </a:r>
          </a:p>
          <a:p>
            <a:pPr marL="609600" indent="-609600"/>
            <a:endParaRPr lang="tr-TR" dirty="0"/>
          </a:p>
          <a:p>
            <a:pPr marL="609600" indent="-609600"/>
            <a:r>
              <a:rPr lang="tr-TR" dirty="0">
                <a:solidFill>
                  <a:schemeClr val="folHlink"/>
                </a:solidFill>
              </a:rPr>
              <a:t>Otçul: (</a:t>
            </a:r>
            <a:r>
              <a:rPr lang="tr-TR" dirty="0" err="1">
                <a:solidFill>
                  <a:schemeClr val="folHlink"/>
                </a:solidFill>
              </a:rPr>
              <a:t>Herbivor</a:t>
            </a:r>
            <a:r>
              <a:rPr lang="tr-TR" dirty="0">
                <a:solidFill>
                  <a:schemeClr val="folHlink"/>
                </a:solidFill>
              </a:rPr>
              <a:t>) inek, kuzu vs.</a:t>
            </a:r>
          </a:p>
          <a:p>
            <a:pPr marL="609600" indent="-609600"/>
            <a:r>
              <a:rPr lang="tr-TR" dirty="0">
                <a:solidFill>
                  <a:schemeClr val="tx2"/>
                </a:solidFill>
              </a:rPr>
              <a:t>Etçil: (Karnivor) Kedi, köpek vs.</a:t>
            </a:r>
          </a:p>
          <a:p>
            <a:pPr marL="609600" indent="-609600"/>
            <a:r>
              <a:rPr lang="tr-TR" dirty="0">
                <a:solidFill>
                  <a:srgbClr val="00CC00"/>
                </a:solidFill>
              </a:rPr>
              <a:t>Hem etçil hem otçul: (Omnivor) insan, ayı.</a:t>
            </a:r>
            <a:r>
              <a:rPr lang="tr-TR"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76200" y="304800"/>
            <a:ext cx="8915400" cy="5638800"/>
          </a:xfrm>
        </p:spPr>
        <p:txBody>
          <a:bodyPr/>
          <a:lstStyle/>
          <a:p>
            <a:pPr marL="533400" indent="-533400" algn="ctr">
              <a:buFont typeface="Wingdings" pitchFamily="2" charset="2"/>
              <a:buNone/>
            </a:pPr>
            <a:r>
              <a:rPr lang="tr-TR" sz="2800" b="1" dirty="0">
                <a:solidFill>
                  <a:schemeClr val="folHlink"/>
                </a:solidFill>
              </a:rPr>
              <a:t>b)	</a:t>
            </a:r>
            <a:r>
              <a:rPr lang="tr-TR" sz="2800" b="1" u="sng" dirty="0" err="1">
                <a:solidFill>
                  <a:schemeClr val="folHlink"/>
                </a:solidFill>
              </a:rPr>
              <a:t>Simbiyotik</a:t>
            </a:r>
            <a:r>
              <a:rPr lang="tr-TR" sz="2800" b="1" u="sng" dirty="0">
                <a:solidFill>
                  <a:schemeClr val="folHlink"/>
                </a:solidFill>
              </a:rPr>
              <a:t> Beslenme</a:t>
            </a:r>
            <a:endParaRPr lang="tr-TR" sz="2800" dirty="0">
              <a:solidFill>
                <a:schemeClr val="folHlink"/>
              </a:solidFill>
            </a:endParaRPr>
          </a:p>
          <a:p>
            <a:pPr marL="533400" indent="-533400"/>
            <a:r>
              <a:rPr lang="tr-TR" sz="2800" dirty="0"/>
              <a:t>Ortak beslenme şeklidir.</a:t>
            </a:r>
          </a:p>
          <a:p>
            <a:pPr marL="533400" indent="-533400"/>
            <a:r>
              <a:rPr lang="tr-TR" sz="2800" dirty="0"/>
              <a:t>Üç çeşittir.</a:t>
            </a:r>
            <a:endParaRPr lang="tr-TR" sz="2800" b="1" u="sng" dirty="0"/>
          </a:p>
          <a:p>
            <a:pPr marL="533400" indent="-533400" algn="just">
              <a:buFontTx/>
              <a:buNone/>
            </a:pPr>
            <a:endParaRPr lang="tr-TR" sz="2800" b="1" u="sng" dirty="0"/>
          </a:p>
          <a:p>
            <a:pPr marL="533400" indent="-533400" algn="just">
              <a:buFontTx/>
              <a:buNone/>
            </a:pPr>
            <a:r>
              <a:rPr lang="tr-TR" sz="2400" b="1" u="sng" dirty="0" smtClean="0">
                <a:solidFill>
                  <a:srgbClr val="00CC00"/>
                </a:solidFill>
              </a:rPr>
              <a:t>1 </a:t>
            </a:r>
            <a:r>
              <a:rPr lang="tr-TR" sz="2400" b="1" u="sng" dirty="0">
                <a:solidFill>
                  <a:srgbClr val="00CC00"/>
                </a:solidFill>
              </a:rPr>
              <a:t>) PARAZİTİZM</a:t>
            </a:r>
          </a:p>
          <a:p>
            <a:pPr marL="533400" indent="-533400" algn="ctr">
              <a:buFontTx/>
              <a:buChar char="•"/>
            </a:pPr>
            <a:endParaRPr lang="tr-TR" sz="2400" dirty="0">
              <a:solidFill>
                <a:schemeClr val="hlink"/>
              </a:solidFill>
            </a:endParaRPr>
          </a:p>
          <a:p>
            <a:pPr marL="533400" indent="-533400"/>
            <a:r>
              <a:rPr lang="tr-TR" sz="2800" dirty="0"/>
              <a:t>Bir canlı diğerine zarar vererek yaşar</a:t>
            </a:r>
            <a:r>
              <a:rPr lang="tr-TR" sz="2800" dirty="0" smtClean="0"/>
              <a:t>.</a:t>
            </a:r>
            <a:endParaRPr lang="tr-TR" sz="2800" dirty="0"/>
          </a:p>
          <a:p>
            <a:pPr marL="533400" indent="-533400"/>
            <a:r>
              <a:rPr lang="tr-TR" sz="2800" dirty="0"/>
              <a:t>Ayrıldıklarında parazit olan azalır, diğeri artar.</a:t>
            </a:r>
          </a:p>
          <a:p>
            <a:pPr marL="533400" indent="-533400"/>
            <a:r>
              <a:rPr lang="tr-TR" sz="2800" dirty="0"/>
              <a:t>İç parazitlerin sindirim sistemleri gelişmemiş fakat dış parazitlerin gelişmiştir.</a:t>
            </a:r>
          </a:p>
          <a:p>
            <a:pPr marL="533400" indent="-533400"/>
            <a:r>
              <a:rPr lang="tr-TR" sz="2800" dirty="0">
                <a:solidFill>
                  <a:srgbClr val="00CC00"/>
                </a:solidFill>
              </a:rPr>
              <a:t>Örnek;</a:t>
            </a:r>
            <a:r>
              <a:rPr lang="tr-TR" sz="2800" dirty="0"/>
              <a:t> </a:t>
            </a:r>
            <a:r>
              <a:rPr lang="tr-TR" sz="2800" dirty="0" err="1"/>
              <a:t>Plazmodyum</a:t>
            </a:r>
            <a:r>
              <a:rPr lang="tr-TR" sz="2800" dirty="0"/>
              <a:t>, bazı bakteriler,kene  vs.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p:cNvSpPr>
            <a:spLocks noGrp="1" noChangeArrowheads="1"/>
          </p:cNvSpPr>
          <p:nvPr>
            <p:ph type="body" idx="1"/>
          </p:nvPr>
        </p:nvSpPr>
        <p:spPr>
          <a:xfrm>
            <a:off x="685800" y="457200"/>
            <a:ext cx="7696200" cy="5410200"/>
          </a:xfrm>
        </p:spPr>
        <p:txBody>
          <a:bodyPr/>
          <a:lstStyle/>
          <a:p>
            <a:pPr algn="just">
              <a:buFont typeface="Wingdings" pitchFamily="2" charset="2"/>
              <a:buNone/>
            </a:pPr>
            <a:r>
              <a:rPr lang="tr-TR" sz="3600" b="1" dirty="0">
                <a:solidFill>
                  <a:srgbClr val="00CC00"/>
                </a:solidFill>
              </a:rPr>
              <a:t>2. </a:t>
            </a:r>
            <a:r>
              <a:rPr lang="tr-TR" sz="3600" b="1" u="sng" dirty="0" err="1">
                <a:solidFill>
                  <a:srgbClr val="00CC00"/>
                </a:solidFill>
              </a:rPr>
              <a:t>Kommensalizm</a:t>
            </a:r>
            <a:endParaRPr lang="tr-TR" sz="3600" b="1" u="sng" dirty="0">
              <a:solidFill>
                <a:srgbClr val="00CC00"/>
              </a:solidFill>
            </a:endParaRPr>
          </a:p>
          <a:p>
            <a:pPr algn="ctr">
              <a:buFont typeface="Wingdings" pitchFamily="2" charset="2"/>
              <a:buNone/>
            </a:pPr>
            <a:endParaRPr lang="tr-TR" sz="3600" dirty="0">
              <a:solidFill>
                <a:schemeClr val="tx2"/>
              </a:solidFill>
            </a:endParaRPr>
          </a:p>
          <a:p>
            <a:r>
              <a:rPr lang="tr-TR" dirty="0"/>
              <a:t>İki canlıdan birinin diğerine zarar vermeden birlikte yaşamasıdır. (+, 0)</a:t>
            </a:r>
          </a:p>
          <a:p>
            <a:pPr>
              <a:buFont typeface="Wingdings" pitchFamily="2" charset="2"/>
              <a:buNone/>
            </a:pPr>
            <a:endParaRPr lang="tr-TR" dirty="0"/>
          </a:p>
          <a:p>
            <a:pPr>
              <a:buFont typeface="Wingdings" pitchFamily="2" charset="2"/>
              <a:buNone/>
            </a:pPr>
            <a:r>
              <a:rPr lang="tr-TR" dirty="0">
                <a:solidFill>
                  <a:schemeClr val="folHlink"/>
                </a:solidFill>
              </a:rPr>
              <a:t>Örnek;</a:t>
            </a:r>
            <a:r>
              <a:rPr lang="tr-TR" dirty="0"/>
              <a:t> Köpek balığı ve vantuzlu balık.</a:t>
            </a:r>
          </a:p>
        </p:txBody>
      </p:sp>
      <p:pic>
        <p:nvPicPr>
          <p:cNvPr id="109572" name="Picture 4"/>
          <p:cNvPicPr>
            <a:picLocks noChangeAspect="1" noChangeArrowheads="1"/>
          </p:cNvPicPr>
          <p:nvPr/>
        </p:nvPicPr>
        <p:blipFill>
          <a:blip r:embed="rId3" cstate="print"/>
          <a:srcRect/>
          <a:stretch>
            <a:fillRect/>
          </a:stretch>
        </p:blipFill>
        <p:spPr bwMode="auto">
          <a:xfrm>
            <a:off x="2819400" y="4038600"/>
            <a:ext cx="38100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type="body" idx="1"/>
          </p:nvPr>
        </p:nvSpPr>
        <p:spPr>
          <a:xfrm>
            <a:off x="152400" y="152400"/>
            <a:ext cx="8686800" cy="6019800"/>
          </a:xfrm>
        </p:spPr>
        <p:txBody>
          <a:bodyPr/>
          <a:lstStyle/>
          <a:p>
            <a:pPr algn="just">
              <a:buFont typeface="Wingdings" pitchFamily="2" charset="2"/>
              <a:buNone/>
            </a:pPr>
            <a:r>
              <a:rPr lang="tr-TR" b="1" u="sng" dirty="0">
                <a:solidFill>
                  <a:srgbClr val="00CC00"/>
                </a:solidFill>
              </a:rPr>
              <a:t>3. </a:t>
            </a:r>
            <a:r>
              <a:rPr lang="tr-TR" b="1" u="sng" dirty="0" err="1">
                <a:solidFill>
                  <a:srgbClr val="00CC00"/>
                </a:solidFill>
              </a:rPr>
              <a:t>Mutualizm</a:t>
            </a:r>
            <a:endParaRPr lang="tr-TR" u="sng" dirty="0">
              <a:solidFill>
                <a:srgbClr val="00CC00"/>
              </a:solidFill>
            </a:endParaRPr>
          </a:p>
          <a:p>
            <a:r>
              <a:rPr lang="tr-TR" dirty="0"/>
              <a:t>İ</a:t>
            </a:r>
            <a:r>
              <a:rPr lang="tr-TR" dirty="0" smtClean="0"/>
              <a:t>ki </a:t>
            </a:r>
            <a:r>
              <a:rPr lang="tr-TR" dirty="0"/>
              <a:t>canlı birbirine faydalı olarak yaşar.(+, +)</a:t>
            </a:r>
          </a:p>
          <a:p>
            <a:pPr>
              <a:buFont typeface="Wingdings" pitchFamily="2" charset="2"/>
              <a:buNone/>
            </a:pPr>
            <a:r>
              <a:rPr lang="tr-TR" dirty="0">
                <a:solidFill>
                  <a:schemeClr val="folHlink"/>
                </a:solidFill>
              </a:rPr>
              <a:t>   Örnek;</a:t>
            </a:r>
            <a:r>
              <a:rPr lang="tr-TR" dirty="0"/>
              <a:t>insan bağırsağındaki vitamin üreten bakteriler ve insan.</a:t>
            </a:r>
            <a:br>
              <a:rPr lang="tr-TR" dirty="0"/>
            </a:br>
            <a:r>
              <a:rPr lang="tr-TR" dirty="0">
                <a:solidFill>
                  <a:schemeClr val="folHlink"/>
                </a:solidFill>
              </a:rPr>
              <a:t>Örnek;</a:t>
            </a:r>
            <a:r>
              <a:rPr lang="tr-TR" dirty="0"/>
              <a:t> Suyosunu ve mantar (Liken) gibi.</a:t>
            </a:r>
          </a:p>
        </p:txBody>
      </p:sp>
      <p:pic>
        <p:nvPicPr>
          <p:cNvPr id="111620" name="Picture 4"/>
          <p:cNvPicPr>
            <a:picLocks noChangeAspect="1" noChangeArrowheads="1"/>
          </p:cNvPicPr>
          <p:nvPr/>
        </p:nvPicPr>
        <p:blipFill>
          <a:blip r:embed="rId3" cstate="print"/>
          <a:srcRect/>
          <a:stretch>
            <a:fillRect/>
          </a:stretch>
        </p:blipFill>
        <p:spPr bwMode="auto">
          <a:xfrm>
            <a:off x="2057400" y="3124200"/>
            <a:ext cx="4343400"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type="body" idx="1"/>
          </p:nvPr>
        </p:nvSpPr>
        <p:spPr>
          <a:xfrm>
            <a:off x="304800" y="228600"/>
            <a:ext cx="8458200" cy="6324600"/>
          </a:xfrm>
        </p:spPr>
        <p:txBody>
          <a:bodyPr/>
          <a:lstStyle/>
          <a:p>
            <a:pPr algn="just">
              <a:buFont typeface="Wingdings" pitchFamily="2" charset="2"/>
              <a:buNone/>
            </a:pPr>
            <a:r>
              <a:rPr lang="tr-TR" sz="3600" b="1" u="sng" dirty="0">
                <a:solidFill>
                  <a:srgbClr val="00CC00"/>
                </a:solidFill>
              </a:rPr>
              <a:t>c) Saprofit Beslenme (Çürükçüller)</a:t>
            </a:r>
          </a:p>
          <a:p>
            <a:pPr algn="ctr">
              <a:buFont typeface="Wingdings" pitchFamily="2" charset="2"/>
              <a:buNone/>
            </a:pPr>
            <a:endParaRPr lang="tr-TR" sz="3600" u="sng" dirty="0">
              <a:solidFill>
                <a:srgbClr val="00CC00"/>
              </a:solidFill>
            </a:endParaRPr>
          </a:p>
          <a:p>
            <a:r>
              <a:rPr lang="tr-TR" dirty="0"/>
              <a:t>Organik artıklarla beslenme şeklidir.</a:t>
            </a:r>
          </a:p>
          <a:p>
            <a:r>
              <a:rPr lang="tr-TR" dirty="0"/>
              <a:t>Organik maddeleri inorganik maddelere dönüştürürler.</a:t>
            </a:r>
          </a:p>
          <a:p>
            <a:r>
              <a:rPr lang="tr-TR" dirty="0"/>
              <a:t>Ayrıştırıcılar da denir.</a:t>
            </a:r>
          </a:p>
          <a:p>
            <a:pPr>
              <a:buFont typeface="Wingdings" pitchFamily="2" charset="2"/>
              <a:buNone/>
            </a:pPr>
            <a:r>
              <a:rPr lang="tr-TR" dirty="0">
                <a:solidFill>
                  <a:schemeClr val="hlink"/>
                </a:solidFill>
              </a:rPr>
              <a:t>Örnek;</a:t>
            </a:r>
            <a:r>
              <a:rPr lang="tr-TR" dirty="0"/>
              <a:t> Bazı bakteriler ve bazı mantarlar.</a:t>
            </a:r>
          </a:p>
          <a:p>
            <a:pPr>
              <a:buFont typeface="Wingdings" pitchFamily="2" charset="2"/>
              <a:buNone/>
            </a:pPr>
            <a:endParaRPr lang="tr-TR" dirty="0"/>
          </a:p>
          <a:p>
            <a:pPr>
              <a:buFont typeface="Wingdings" pitchFamily="2" charset="2"/>
              <a:buNone/>
            </a:pPr>
            <a:r>
              <a:rPr lang="tr-TR" dirty="0">
                <a:solidFill>
                  <a:schemeClr val="folHlink"/>
                </a:solidFill>
              </a:rPr>
              <a:t>   </a:t>
            </a:r>
            <a:r>
              <a:rPr lang="tr-TR" u="sng" dirty="0">
                <a:solidFill>
                  <a:schemeClr val="folHlink"/>
                </a:solidFill>
              </a:rPr>
              <a:t>Not:</a:t>
            </a:r>
            <a:r>
              <a:rPr lang="tr-TR" dirty="0"/>
              <a:t> Bazı canlılar hem üretici hem de tüketicidir. Öglena ve böcekçil bitkiler gibi.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92688"/>
          </a:xfrm>
        </p:spPr>
        <p:txBody>
          <a:bodyPr>
            <a:normAutofit/>
          </a:bodyPr>
          <a:lstStyle/>
          <a:p>
            <a:pPr marL="365760" indent="-283464" algn="just" eaLnBrk="1" fontAlgn="auto" hangingPunct="1">
              <a:spcAft>
                <a:spcPts val="0"/>
              </a:spcAft>
              <a:buFont typeface="Wingdings 2"/>
              <a:buNone/>
              <a:defRPr/>
            </a:pPr>
            <a:r>
              <a:rPr lang="tr-TR" sz="3600" dirty="0" smtClean="0"/>
              <a:t>Sınıflandırma sayesinde;</a:t>
            </a:r>
          </a:p>
          <a:p>
            <a:pPr marL="365760" indent="-283464" algn="just" eaLnBrk="1" fontAlgn="auto" hangingPunct="1">
              <a:spcAft>
                <a:spcPts val="0"/>
              </a:spcAft>
              <a:buFont typeface="Arial" pitchFamily="34" charset="0"/>
              <a:buChar char="•"/>
              <a:defRPr/>
            </a:pPr>
            <a:r>
              <a:rPr lang="tr-TR" sz="3600" dirty="0" smtClean="0"/>
              <a:t>Organizmalar arasındaki ilişkilerin incelenmesi</a:t>
            </a:r>
          </a:p>
          <a:p>
            <a:pPr marL="365760" indent="-283464" algn="just" eaLnBrk="1" fontAlgn="auto" hangingPunct="1">
              <a:spcAft>
                <a:spcPts val="0"/>
              </a:spcAft>
              <a:buFont typeface="Arial" pitchFamily="34" charset="0"/>
              <a:buChar char="•"/>
              <a:defRPr/>
            </a:pPr>
            <a:r>
              <a:rPr lang="tr-TR" sz="3600" dirty="0"/>
              <a:t>Y</a:t>
            </a:r>
            <a:r>
              <a:rPr lang="tr-TR" sz="3600" dirty="0" smtClean="0"/>
              <a:t>eryüzündeki canlıların orijinlerinin araştırılabilmesi ve günümüzdeki canlılarla karşılaştırılabilmesi.</a:t>
            </a:r>
          </a:p>
          <a:p>
            <a:pPr marL="365760" indent="-283464" algn="just" eaLnBrk="1" fontAlgn="auto" hangingPunct="1">
              <a:spcAft>
                <a:spcPts val="0"/>
              </a:spcAft>
              <a:buFont typeface="Arial" pitchFamily="34" charset="0"/>
              <a:buChar char="•"/>
              <a:defRPr/>
            </a:pPr>
            <a:r>
              <a:rPr lang="tr-TR" sz="3600" dirty="0" smtClean="0"/>
              <a:t>Bilgilerin gelecek kuşaklara aktarılmasındaki zorluk ortadan kalkmış olur.</a:t>
            </a:r>
          </a:p>
          <a:p>
            <a:pPr marL="365760" indent="-283464" algn="just" eaLnBrk="1" fontAlgn="auto" hangingPunct="1">
              <a:spcAft>
                <a:spcPts val="0"/>
              </a:spcAft>
              <a:buFont typeface="Arial" pitchFamily="34" charset="0"/>
              <a:buChar char="•"/>
              <a:defRPr/>
            </a:pPr>
            <a:endParaRPr lang="tr-TR" sz="36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eaLnBrk="1" fontAlgn="auto" hangingPunct="1">
              <a:spcAft>
                <a:spcPts val="0"/>
              </a:spcAft>
              <a:defRPr/>
            </a:pPr>
            <a:r>
              <a:rPr lang="tr-TR" dirty="0" smtClean="0">
                <a:solidFill>
                  <a:schemeClr val="tx2">
                    <a:satMod val="130000"/>
                  </a:schemeClr>
                </a:solidFill>
              </a:rPr>
              <a:t>3.Sınıflandırmanın Tarihçesi</a:t>
            </a:r>
            <a:endParaRPr lang="tr-TR" dirty="0">
              <a:solidFill>
                <a:schemeClr val="tx2">
                  <a:satMod val="130000"/>
                </a:schemeClr>
              </a:solidFill>
            </a:endParaRPr>
          </a:p>
        </p:txBody>
      </p:sp>
      <p:sp>
        <p:nvSpPr>
          <p:cNvPr id="15363" name="2 İçerik Yer Tutucusu"/>
          <p:cNvSpPr>
            <a:spLocks noGrp="1"/>
          </p:cNvSpPr>
          <p:nvPr>
            <p:ph idx="1"/>
          </p:nvPr>
        </p:nvSpPr>
        <p:spPr/>
        <p:txBody>
          <a:bodyPr/>
          <a:lstStyle/>
          <a:p>
            <a:pPr algn="just" eaLnBrk="1" hangingPunct="1"/>
            <a:r>
              <a:rPr lang="tr-TR" dirty="0" smtClean="0"/>
              <a:t>Organizmaların sınıflandırılması her dönemde o dönemin mantık ölçüleri ve bilgi düzeyine ba</a:t>
            </a:r>
            <a:r>
              <a:rPr lang="tr-TR" sz="2800" dirty="0" smtClean="0"/>
              <a:t>ğ</a:t>
            </a:r>
            <a:r>
              <a:rPr lang="tr-TR" dirty="0" smtClean="0"/>
              <a:t>lı olarak yapılmış ve insanlı</a:t>
            </a:r>
            <a:r>
              <a:rPr lang="tr-TR" sz="2800" dirty="0" smtClean="0"/>
              <a:t>ğ</a:t>
            </a:r>
            <a:r>
              <a:rPr lang="tr-TR" dirty="0" smtClean="0"/>
              <a:t>ın gelişme sürecine paralel olarak de</a:t>
            </a:r>
            <a:r>
              <a:rPr lang="tr-TR" sz="2800" dirty="0" smtClean="0"/>
              <a:t>ğ</a:t>
            </a:r>
            <a:r>
              <a:rPr lang="tr-TR" dirty="0" smtClean="0"/>
              <a:t>işiklik göstermiştir. </a:t>
            </a:r>
          </a:p>
          <a:p>
            <a:pPr algn="just"/>
            <a:endParaRPr lang="tr-TR" dirty="0" smtClean="0"/>
          </a:p>
          <a:p>
            <a:pPr algn="just"/>
            <a:r>
              <a:rPr lang="tr-TR" dirty="0" smtClean="0"/>
              <a:t>Yeryüzünde var olan canlıların sınıflandırılması olgusu çok eski çağlara kadar uzanmaktadır.</a:t>
            </a:r>
          </a:p>
          <a:p>
            <a:pPr algn="just" eaLnBrk="1" hangingPunct="1"/>
            <a:endParaRPr lang="tr-TR"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marL="365760" indent="-283464" algn="just">
              <a:buNone/>
              <a:defRPr/>
            </a:pPr>
            <a:r>
              <a:rPr lang="tr-TR" dirty="0"/>
              <a:t>XV-XVI yy. Yunan düşünürü Aristoteles'in yaptığı sınıflandırmaya göre canlılar iki ana gruptan oluşmakta idi: </a:t>
            </a:r>
          </a:p>
          <a:p>
            <a:pPr marL="365760" indent="-283464" algn="just">
              <a:buFont typeface="Wingdings 2"/>
              <a:buChar char=""/>
              <a:defRPr/>
            </a:pPr>
            <a:endParaRPr lang="tr-TR" dirty="0" smtClean="0"/>
          </a:p>
          <a:p>
            <a:pPr marL="365760" indent="-283464" algn="just">
              <a:buFont typeface="Wingdings 2"/>
              <a:buChar char=""/>
              <a:defRPr/>
            </a:pPr>
            <a:r>
              <a:rPr lang="tr-TR" dirty="0" smtClean="0"/>
              <a:t>Kara </a:t>
            </a:r>
            <a:r>
              <a:rPr lang="tr-TR" dirty="0"/>
              <a:t>Hayvanları</a:t>
            </a:r>
          </a:p>
          <a:p>
            <a:pPr marL="365760" indent="-283464" algn="just">
              <a:buFont typeface="Wingdings 2"/>
              <a:buChar char=""/>
              <a:defRPr/>
            </a:pPr>
            <a:r>
              <a:rPr lang="tr-TR" dirty="0"/>
              <a:t>Su Hayvanları	</a:t>
            </a:r>
          </a:p>
          <a:p>
            <a:pPr marL="365760" indent="-283464" algn="just">
              <a:buNone/>
              <a:defRPr/>
            </a:pPr>
            <a:endParaRPr lang="tr-TR" dirty="0" smtClean="0"/>
          </a:p>
          <a:p>
            <a:pPr marL="365760" indent="-283464" algn="just">
              <a:buNone/>
              <a:defRPr/>
            </a:pPr>
            <a:r>
              <a:rPr lang="tr-TR" dirty="0" smtClean="0"/>
              <a:t>Aristo'nun </a:t>
            </a:r>
            <a:r>
              <a:rPr lang="tr-TR" dirty="0"/>
              <a:t>bu sınıflandırma sistemi </a:t>
            </a:r>
            <a:r>
              <a:rPr lang="tr-TR" dirty="0" err="1"/>
              <a:t>rönesansa</a:t>
            </a:r>
            <a:r>
              <a:rPr lang="tr-TR" dirty="0"/>
              <a:t> kadar devam ettirilmiştir.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92500" lnSpcReduction="10000"/>
          </a:bodyPr>
          <a:lstStyle/>
          <a:p>
            <a:pPr marL="365760" indent="-283464" algn="just" eaLnBrk="1" fontAlgn="auto" hangingPunct="1">
              <a:spcAft>
                <a:spcPts val="0"/>
              </a:spcAft>
              <a:buFont typeface="Wingdings 2"/>
              <a:buChar char=""/>
              <a:defRPr/>
            </a:pPr>
            <a:r>
              <a:rPr lang="tr-TR" dirty="0" smtClean="0"/>
              <a:t>Hayvanların sınıflandırılmasında ilk kez cins kavramını kullanan ve sınıflandırmada anatomik </a:t>
            </a:r>
            <a:r>
              <a:rPr lang="tr-TR" dirty="0" err="1" smtClean="0"/>
              <a:t>karekterleri</a:t>
            </a:r>
            <a:r>
              <a:rPr lang="tr-TR" dirty="0" smtClean="0"/>
              <a:t> esas alan JOHN RAY (XVII. yy.)'</a:t>
            </a:r>
            <a:r>
              <a:rPr lang="tr-TR" dirty="0" err="1" smtClean="0"/>
              <a:t>dir</a:t>
            </a:r>
            <a:r>
              <a:rPr lang="tr-TR" dirty="0" smtClean="0"/>
              <a:t>.</a:t>
            </a:r>
          </a:p>
          <a:p>
            <a:pPr marL="365760" indent="-283464" algn="just" eaLnBrk="1" fontAlgn="auto" hangingPunct="1">
              <a:spcAft>
                <a:spcPts val="0"/>
              </a:spcAft>
              <a:buFont typeface="Wingdings 2"/>
              <a:buChar char=""/>
              <a:defRPr/>
            </a:pPr>
            <a:r>
              <a:rPr lang="tr-TR" dirty="0" smtClean="0"/>
              <a:t>Türlerin </a:t>
            </a:r>
            <a:r>
              <a:rPr lang="tr-TR" dirty="0" err="1" smtClean="0"/>
              <a:t>binominal</a:t>
            </a:r>
            <a:r>
              <a:rPr lang="tr-TR" dirty="0" smtClean="0"/>
              <a:t> olarak isimlendirilmesi ilk kez İsviçreli doğa bilgini GASPARD BAUHİN (1560-1624) tarafından önerilmiştir. </a:t>
            </a:r>
          </a:p>
          <a:p>
            <a:pPr marL="365760" indent="-283464" algn="just" eaLnBrk="1" fontAlgn="auto" hangingPunct="1">
              <a:spcAft>
                <a:spcPts val="0"/>
              </a:spcAft>
              <a:buFont typeface="Wingdings 2"/>
              <a:buChar char=""/>
              <a:defRPr/>
            </a:pPr>
            <a:r>
              <a:rPr lang="tr-TR" dirty="0" smtClean="0"/>
              <a:t>Fakat bu fikir İsveçli doğa bilimcisi CARL VON LİNNEAUS(LİNNE) (1707-1778) '</a:t>
            </a:r>
            <a:r>
              <a:rPr lang="tr-TR" dirty="0" err="1" smtClean="0"/>
              <a:t>nin</a:t>
            </a:r>
            <a:r>
              <a:rPr lang="tr-TR" dirty="0" smtClean="0"/>
              <a:t> bitkiler için </a:t>
            </a:r>
            <a:r>
              <a:rPr lang="tr-TR" i="1" dirty="0" smtClean="0"/>
              <a:t>"</a:t>
            </a:r>
            <a:r>
              <a:rPr lang="tr-TR" i="1" dirty="0" err="1" smtClean="0"/>
              <a:t>Species</a:t>
            </a:r>
            <a:r>
              <a:rPr lang="tr-TR" i="1" dirty="0" smtClean="0"/>
              <a:t> </a:t>
            </a:r>
            <a:r>
              <a:rPr lang="tr-TR" i="1" dirty="0" err="1" smtClean="0"/>
              <a:t>Plantarum</a:t>
            </a:r>
            <a:r>
              <a:rPr lang="tr-TR" i="1" dirty="0" smtClean="0"/>
              <a:t>" </a:t>
            </a:r>
            <a:r>
              <a:rPr lang="tr-TR" dirty="0" smtClean="0"/>
              <a:t>(1753) hayvanlar için ise "</a:t>
            </a:r>
            <a:r>
              <a:rPr lang="tr-TR" dirty="0" err="1" smtClean="0"/>
              <a:t>Systema</a:t>
            </a:r>
            <a:r>
              <a:rPr lang="tr-TR" dirty="0" smtClean="0"/>
              <a:t> </a:t>
            </a:r>
            <a:r>
              <a:rPr lang="tr-TR" dirty="0" err="1" smtClean="0"/>
              <a:t>Naturea</a:t>
            </a:r>
            <a:r>
              <a:rPr lang="tr-TR" dirty="0" smtClean="0"/>
              <a:t>" adlı eserinin 10. baskısında (1758) düzenli bir şekilde kullanılarak bilim dünyasına kabul ettirilmiştir. </a:t>
            </a:r>
            <a:endParaRPr lang="tr-TR"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2 İçerik Yer Tutucusu"/>
          <p:cNvSpPr>
            <a:spLocks noGrp="1"/>
          </p:cNvSpPr>
          <p:nvPr>
            <p:ph idx="1"/>
          </p:nvPr>
        </p:nvSpPr>
        <p:spPr/>
        <p:txBody>
          <a:bodyPr/>
          <a:lstStyle/>
          <a:p>
            <a:pPr algn="just" eaLnBrk="1" hangingPunct="1"/>
            <a:r>
              <a:rPr lang="tr-TR" dirty="0" err="1" smtClean="0"/>
              <a:t>Linne</a:t>
            </a:r>
            <a:r>
              <a:rPr lang="tr-TR" dirty="0" smtClean="0"/>
              <a:t> bu çalışmasıyla sistematik zoolojinin temelini kurmuştur. Hayvanlar alemini sınıflara, sınıfları takımlara, takımları cinslere, cinsleri de türlere ayırmıştır. </a:t>
            </a:r>
          </a:p>
          <a:p>
            <a:pPr algn="just" eaLnBrk="1" hangingPunct="1"/>
            <a:endParaRPr lang="tr-TR" dirty="0"/>
          </a:p>
          <a:p>
            <a:pPr algn="just" eaLnBrk="1" hangingPunct="1"/>
            <a:r>
              <a:rPr lang="tr-TR" dirty="0" smtClean="0"/>
              <a:t>İlk kez sınıflandırmaya sokulan bu kategorilerle ölçülü bir ayırma mümkün olmuştur.</a:t>
            </a:r>
          </a:p>
          <a:p>
            <a:pPr eaLnBrk="1" hangingPunct="1"/>
            <a:endParaRPr lang="tr-TR"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2 İçerik Yer Tutucusu"/>
          <p:cNvSpPr>
            <a:spLocks noGrp="1"/>
          </p:cNvSpPr>
          <p:nvPr>
            <p:ph idx="1"/>
          </p:nvPr>
        </p:nvSpPr>
        <p:spPr/>
        <p:txBody>
          <a:bodyPr/>
          <a:lstStyle/>
          <a:p>
            <a:pPr algn="just" eaLnBrk="1" hangingPunct="1"/>
            <a:r>
              <a:rPr lang="tr-TR" dirty="0" smtClean="0"/>
              <a:t>XIX. ve XX. yüzyılda gelişen modern taksonomi de tipe ba</a:t>
            </a:r>
            <a:r>
              <a:rPr lang="tr-TR" sz="2800" dirty="0" smtClean="0"/>
              <a:t>ğ</a:t>
            </a:r>
            <a:r>
              <a:rPr lang="tr-TR" dirty="0" smtClean="0"/>
              <a:t>lı bir tayin, yerini </a:t>
            </a:r>
            <a:r>
              <a:rPr lang="tr-TR" dirty="0" err="1" smtClean="0"/>
              <a:t>populasyon</a:t>
            </a:r>
            <a:r>
              <a:rPr lang="tr-TR" dirty="0" smtClean="0"/>
              <a:t> fikrine bırakmış ve türün tanımı da </a:t>
            </a:r>
            <a:r>
              <a:rPr lang="tr-TR" dirty="0" err="1" smtClean="0"/>
              <a:t>populasyon</a:t>
            </a:r>
            <a:r>
              <a:rPr lang="tr-TR" dirty="0" smtClean="0"/>
              <a:t> düzeyinde yapılmaya başlanmıştır.</a:t>
            </a:r>
          </a:p>
          <a:p>
            <a:pPr eaLnBrk="1" hangingPunct="1"/>
            <a:endParaRPr lang="tr-TR"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1598</Words>
  <Application>Microsoft Office PowerPoint</Application>
  <PresentationFormat>Ekran Gösterisi (4:3)</PresentationFormat>
  <Paragraphs>284</Paragraphs>
  <Slides>36</Slides>
  <Notes>36</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Ofis Teması</vt:lpstr>
      <vt:lpstr>CANLILARIN SINIFLANDIRILMASI</vt:lpstr>
      <vt:lpstr>1. GİRİŞ</vt:lpstr>
      <vt:lpstr>2.Sınıflandırmanın Önemi</vt:lpstr>
      <vt:lpstr>Slayt 4</vt:lpstr>
      <vt:lpstr>3.Sınıflandırmanın Tarihçesi</vt:lpstr>
      <vt:lpstr>Slayt 6</vt:lpstr>
      <vt:lpstr>Slayt 7</vt:lpstr>
      <vt:lpstr>Slayt 8</vt:lpstr>
      <vt:lpstr>Slayt 9</vt:lpstr>
      <vt:lpstr>5.Taksonomik Sistem</vt:lpstr>
      <vt:lpstr>Slayt 11</vt:lpstr>
      <vt:lpstr>Slayt 12</vt:lpstr>
      <vt:lpstr> Canlıların Sınıflandırılmasında Esas Alınan Temel Özellikler</vt:lpstr>
      <vt:lpstr>Taksonomide Temel Alınan Özellikler </vt:lpstr>
      <vt:lpstr>Slayt 15</vt:lpstr>
      <vt:lpstr>7.Canlıların İsimlendirilmesi</vt:lpstr>
      <vt:lpstr>Slayt 17</vt:lpstr>
      <vt:lpstr>Slayt 18</vt:lpstr>
      <vt:lpstr>Slayt 19</vt:lpstr>
      <vt:lpstr>Bir İsimlendirme Örneği</vt:lpstr>
      <vt:lpstr>1. Monera Alemi</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CANLILARIN SINIFLANDIRILMASI</dc:title>
  <dc:creator>Göktuğ Mert</dc:creator>
  <cp:lastModifiedBy>Göktuğ Mert</cp:lastModifiedBy>
  <cp:revision>13</cp:revision>
  <dcterms:created xsi:type="dcterms:W3CDTF">2011-08-21T21:26:28Z</dcterms:created>
  <dcterms:modified xsi:type="dcterms:W3CDTF">2011-09-28T19:13:57Z</dcterms:modified>
</cp:coreProperties>
</file>