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66" r:id="rId3"/>
    <p:sldId id="258" r:id="rId4"/>
    <p:sldId id="257" r:id="rId5"/>
    <p:sldId id="261" r:id="rId6"/>
    <p:sldId id="263" r:id="rId7"/>
    <p:sldId id="264" r:id="rId8"/>
    <p:sldId id="265" r:id="rId9"/>
    <p:sldId id="262" r:id="rId10"/>
    <p:sldId id="25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tr-TR"/>
              <a:t>Asıl başlık stilini düzenlemek için tıklayın</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DC3ED627-296C-41B2-9F82-29D084539F4E}" type="datetimeFigureOut">
              <a:rPr lang="tr-TR" smtClean="0"/>
              <a:t>3.05.2020</a:t>
            </a:fld>
            <a:endParaRPr lang="tr-TR"/>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tr-TR"/>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01937B48-7653-4BCC-9B7C-2DC1853849D6}" type="slidenum">
              <a:rPr lang="tr-TR" smtClean="0"/>
              <a:t>‹#›</a:t>
            </a:fld>
            <a:endParaRPr lang="tr-TR"/>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7165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C3ED627-296C-41B2-9F82-29D084539F4E}"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1937B48-7653-4BCC-9B7C-2DC1853849D6}" type="slidenum">
              <a:rPr lang="tr-TR" smtClean="0"/>
              <a:t>‹#›</a:t>
            </a:fld>
            <a:endParaRPr lang="tr-TR"/>
          </a:p>
        </p:txBody>
      </p:sp>
    </p:spTree>
    <p:extLst>
      <p:ext uri="{BB962C8B-B14F-4D97-AF65-F5344CB8AC3E}">
        <p14:creationId xmlns:p14="http://schemas.microsoft.com/office/powerpoint/2010/main" val="404473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C3ED627-296C-41B2-9F82-29D084539F4E}"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1937B48-7653-4BCC-9B7C-2DC1853849D6}" type="slidenum">
              <a:rPr lang="tr-TR" smtClean="0"/>
              <a:t>‹#›</a:t>
            </a:fld>
            <a:endParaRPr lang="tr-TR"/>
          </a:p>
        </p:txBody>
      </p:sp>
    </p:spTree>
    <p:extLst>
      <p:ext uri="{BB962C8B-B14F-4D97-AF65-F5344CB8AC3E}">
        <p14:creationId xmlns:p14="http://schemas.microsoft.com/office/powerpoint/2010/main" val="36551455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C3ED627-296C-41B2-9F82-29D084539F4E}"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1937B48-7653-4BCC-9B7C-2DC1853849D6}" type="slidenum">
              <a:rPr lang="tr-TR" smtClean="0"/>
              <a:t>‹#›</a:t>
            </a:fld>
            <a:endParaRPr lang="tr-TR"/>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134339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C3ED627-296C-41B2-9F82-29D084539F4E}"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1937B48-7653-4BCC-9B7C-2DC1853849D6}" type="slidenum">
              <a:rPr lang="tr-TR" smtClean="0"/>
              <a:t>‹#›</a:t>
            </a:fld>
            <a:endParaRPr lang="tr-TR"/>
          </a:p>
        </p:txBody>
      </p:sp>
    </p:spTree>
    <p:extLst>
      <p:ext uri="{BB962C8B-B14F-4D97-AF65-F5344CB8AC3E}">
        <p14:creationId xmlns:p14="http://schemas.microsoft.com/office/powerpoint/2010/main" val="29067792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tr-TR"/>
              <a:t>Asıl başlık stilini düzenlemek için tıklayın</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DC3ED627-296C-41B2-9F82-29D084539F4E}"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1937B48-7653-4BCC-9B7C-2DC1853849D6}" type="slidenum">
              <a:rPr lang="tr-TR" smtClean="0"/>
              <a:t>‹#›</a:t>
            </a:fld>
            <a:endParaRPr lang="tr-TR"/>
          </a:p>
        </p:txBody>
      </p:sp>
    </p:spTree>
    <p:extLst>
      <p:ext uri="{BB962C8B-B14F-4D97-AF65-F5344CB8AC3E}">
        <p14:creationId xmlns:p14="http://schemas.microsoft.com/office/powerpoint/2010/main" val="39534335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tr-TR"/>
              <a:t>Asıl başlık stilini düzenlemek için tıklayın</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DC3ED627-296C-41B2-9F82-29D084539F4E}"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1937B48-7653-4BCC-9B7C-2DC1853849D6}" type="slidenum">
              <a:rPr lang="tr-TR" smtClean="0"/>
              <a:t>‹#›</a:t>
            </a:fld>
            <a:endParaRPr lang="tr-TR"/>
          </a:p>
        </p:txBody>
      </p:sp>
    </p:spTree>
    <p:extLst>
      <p:ext uri="{BB962C8B-B14F-4D97-AF65-F5344CB8AC3E}">
        <p14:creationId xmlns:p14="http://schemas.microsoft.com/office/powerpoint/2010/main" val="22737023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C3ED627-296C-41B2-9F82-29D084539F4E}"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937B48-7653-4BCC-9B7C-2DC1853849D6}" type="slidenum">
              <a:rPr lang="tr-TR" smtClean="0"/>
              <a:t>‹#›</a:t>
            </a:fld>
            <a:endParaRPr lang="tr-TR"/>
          </a:p>
        </p:txBody>
      </p:sp>
    </p:spTree>
    <p:extLst>
      <p:ext uri="{BB962C8B-B14F-4D97-AF65-F5344CB8AC3E}">
        <p14:creationId xmlns:p14="http://schemas.microsoft.com/office/powerpoint/2010/main" val="41674679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C3ED627-296C-41B2-9F82-29D084539F4E}"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937B48-7653-4BCC-9B7C-2DC1853849D6}" type="slidenum">
              <a:rPr lang="tr-TR" smtClean="0"/>
              <a:t>‹#›</a:t>
            </a:fld>
            <a:endParaRPr lang="tr-TR"/>
          </a:p>
        </p:txBody>
      </p:sp>
    </p:spTree>
    <p:extLst>
      <p:ext uri="{BB962C8B-B14F-4D97-AF65-F5344CB8AC3E}">
        <p14:creationId xmlns:p14="http://schemas.microsoft.com/office/powerpoint/2010/main" val="17918551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39E318-9D20-4788-90EC-78832B2CDC7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08F977B-AC23-4645-B0FF-662DFA0E3F8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3CC6D0B-6D09-4443-8EF2-1BF16D59697B}"/>
              </a:ext>
            </a:extLst>
          </p:cNvPr>
          <p:cNvSpPr>
            <a:spLocks noGrp="1"/>
          </p:cNvSpPr>
          <p:nvPr>
            <p:ph type="dt" sz="half" idx="10"/>
          </p:nvPr>
        </p:nvSpPr>
        <p:spPr/>
        <p:txBody>
          <a:bodyPr/>
          <a:lstStyle/>
          <a:p>
            <a:fld id="{DC3ED627-296C-41B2-9F82-29D084539F4E}" type="datetimeFigureOut">
              <a:rPr lang="tr-TR" smtClean="0"/>
              <a:t>3.05.2020</a:t>
            </a:fld>
            <a:endParaRPr lang="tr-TR"/>
          </a:p>
        </p:txBody>
      </p:sp>
      <p:sp>
        <p:nvSpPr>
          <p:cNvPr id="5" name="Alt Bilgi Yer Tutucusu 4">
            <a:extLst>
              <a:ext uri="{FF2B5EF4-FFF2-40B4-BE49-F238E27FC236}">
                <a16:creationId xmlns:a16="http://schemas.microsoft.com/office/drawing/2014/main" id="{2794F1F6-9BB7-469E-A1B8-A51F13582CC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4AF357D-D2B6-494B-A438-487112CC97AC}"/>
              </a:ext>
            </a:extLst>
          </p:cNvPr>
          <p:cNvSpPr>
            <a:spLocks noGrp="1"/>
          </p:cNvSpPr>
          <p:nvPr>
            <p:ph type="sldNum" sz="quarter" idx="12"/>
          </p:nvPr>
        </p:nvSpPr>
        <p:spPr/>
        <p:txBody>
          <a:bodyPr/>
          <a:lstStyle/>
          <a:p>
            <a:fld id="{01937B48-7653-4BCC-9B7C-2DC1853849D6}" type="slidenum">
              <a:rPr lang="tr-TR" smtClean="0"/>
              <a:t>‹#›</a:t>
            </a:fld>
            <a:endParaRPr lang="tr-TR"/>
          </a:p>
        </p:txBody>
      </p:sp>
    </p:spTree>
    <p:extLst>
      <p:ext uri="{BB962C8B-B14F-4D97-AF65-F5344CB8AC3E}">
        <p14:creationId xmlns:p14="http://schemas.microsoft.com/office/powerpoint/2010/main" val="848712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C3ED627-296C-41B2-9F82-29D084539F4E}"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937B48-7653-4BCC-9B7C-2DC1853849D6}" type="slidenum">
              <a:rPr lang="tr-TR" smtClean="0"/>
              <a:t>‹#›</a:t>
            </a:fld>
            <a:endParaRPr lang="tr-TR"/>
          </a:p>
        </p:txBody>
      </p:sp>
    </p:spTree>
    <p:extLst>
      <p:ext uri="{BB962C8B-B14F-4D97-AF65-F5344CB8AC3E}">
        <p14:creationId xmlns:p14="http://schemas.microsoft.com/office/powerpoint/2010/main" val="3878483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C3ED627-296C-41B2-9F82-29D084539F4E}"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937B48-7653-4BCC-9B7C-2DC1853849D6}" type="slidenum">
              <a:rPr lang="tr-TR" smtClean="0"/>
              <a:t>‹#›</a:t>
            </a:fld>
            <a:endParaRPr lang="tr-TR"/>
          </a:p>
        </p:txBody>
      </p:sp>
    </p:spTree>
    <p:extLst>
      <p:ext uri="{BB962C8B-B14F-4D97-AF65-F5344CB8AC3E}">
        <p14:creationId xmlns:p14="http://schemas.microsoft.com/office/powerpoint/2010/main" val="1274560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C3ED627-296C-41B2-9F82-29D084539F4E}"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1937B48-7653-4BCC-9B7C-2DC1853849D6}" type="slidenum">
              <a:rPr lang="tr-TR" smtClean="0"/>
              <a:t>‹#›</a:t>
            </a:fld>
            <a:endParaRPr lang="tr-TR"/>
          </a:p>
        </p:txBody>
      </p:sp>
    </p:spTree>
    <p:extLst>
      <p:ext uri="{BB962C8B-B14F-4D97-AF65-F5344CB8AC3E}">
        <p14:creationId xmlns:p14="http://schemas.microsoft.com/office/powerpoint/2010/main" val="766796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685802" y="2861733"/>
            <a:ext cx="5088712" cy="2512852"/>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5993969" y="2861733"/>
            <a:ext cx="5088713" cy="2512852"/>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C3ED627-296C-41B2-9F82-29D084539F4E}" type="datetimeFigureOut">
              <a:rPr lang="tr-TR" smtClean="0"/>
              <a:t>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1937B48-7653-4BCC-9B7C-2DC1853849D6}" type="slidenum">
              <a:rPr lang="tr-TR" smtClean="0"/>
              <a:t>‹#›</a:t>
            </a:fld>
            <a:endParaRPr lang="tr-TR"/>
          </a:p>
        </p:txBody>
      </p:sp>
    </p:spTree>
    <p:extLst>
      <p:ext uri="{BB962C8B-B14F-4D97-AF65-F5344CB8AC3E}">
        <p14:creationId xmlns:p14="http://schemas.microsoft.com/office/powerpoint/2010/main" val="3725437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C3ED627-296C-41B2-9F82-29D084539F4E}"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1937B48-7653-4BCC-9B7C-2DC1853849D6}" type="slidenum">
              <a:rPr lang="tr-TR" smtClean="0"/>
              <a:t>‹#›</a:t>
            </a:fld>
            <a:endParaRPr lang="tr-TR"/>
          </a:p>
        </p:txBody>
      </p:sp>
    </p:spTree>
    <p:extLst>
      <p:ext uri="{BB962C8B-B14F-4D97-AF65-F5344CB8AC3E}">
        <p14:creationId xmlns:p14="http://schemas.microsoft.com/office/powerpoint/2010/main" val="2949743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3ED627-296C-41B2-9F82-29D084539F4E}" type="datetimeFigureOut">
              <a:rPr lang="tr-TR" smtClean="0"/>
              <a:t>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1937B48-7653-4BCC-9B7C-2DC1853849D6}" type="slidenum">
              <a:rPr lang="tr-TR" smtClean="0"/>
              <a:t>‹#›</a:t>
            </a:fld>
            <a:endParaRPr lang="tr-TR"/>
          </a:p>
        </p:txBody>
      </p:sp>
    </p:spTree>
    <p:extLst>
      <p:ext uri="{BB962C8B-B14F-4D97-AF65-F5344CB8AC3E}">
        <p14:creationId xmlns:p14="http://schemas.microsoft.com/office/powerpoint/2010/main" val="1386801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C3ED627-296C-41B2-9F82-29D084539F4E}"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1937B48-7653-4BCC-9B7C-2DC1853849D6}" type="slidenum">
              <a:rPr lang="tr-TR" smtClean="0"/>
              <a:t>‹#›</a:t>
            </a:fld>
            <a:endParaRPr lang="tr-TR"/>
          </a:p>
        </p:txBody>
      </p:sp>
    </p:spTree>
    <p:extLst>
      <p:ext uri="{BB962C8B-B14F-4D97-AF65-F5344CB8AC3E}">
        <p14:creationId xmlns:p14="http://schemas.microsoft.com/office/powerpoint/2010/main" val="1057501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C3ED627-296C-41B2-9F82-29D084539F4E}"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1937B48-7653-4BCC-9B7C-2DC1853849D6}" type="slidenum">
              <a:rPr lang="tr-TR" smtClean="0"/>
              <a:t>‹#›</a:t>
            </a:fld>
            <a:endParaRPr lang="tr-TR"/>
          </a:p>
        </p:txBody>
      </p:sp>
    </p:spTree>
    <p:extLst>
      <p:ext uri="{BB962C8B-B14F-4D97-AF65-F5344CB8AC3E}">
        <p14:creationId xmlns:p14="http://schemas.microsoft.com/office/powerpoint/2010/main" val="141462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DC3ED627-296C-41B2-9F82-29D084539F4E}" type="datetimeFigureOut">
              <a:rPr lang="tr-TR" smtClean="0"/>
              <a:t>3.05.2020</a:t>
            </a:fld>
            <a:endParaRPr lang="tr-TR"/>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tr-TR"/>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01937B48-7653-4BCC-9B7C-2DC1853849D6}" type="slidenum">
              <a:rPr lang="tr-TR" smtClean="0"/>
              <a:t>‹#›</a:t>
            </a:fld>
            <a:endParaRPr lang="tr-TR"/>
          </a:p>
        </p:txBody>
      </p:sp>
    </p:spTree>
    <p:extLst>
      <p:ext uri="{BB962C8B-B14F-4D97-AF65-F5344CB8AC3E}">
        <p14:creationId xmlns:p14="http://schemas.microsoft.com/office/powerpoint/2010/main" val="34658314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8.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94709119-A0AC-4F7C-8207-671B38709920}"/>
              </a:ext>
            </a:extLst>
          </p:cNvPr>
          <p:cNvSpPr>
            <a:spLocks noGrp="1"/>
          </p:cNvSpPr>
          <p:nvPr>
            <p:ph type="ctrTitle"/>
          </p:nvPr>
        </p:nvSpPr>
        <p:spPr/>
        <p:txBody>
          <a:bodyPr/>
          <a:lstStyle/>
          <a:p>
            <a:r>
              <a:rPr lang="tr-TR" b="1" dirty="0"/>
              <a:t>Zımbanın Tarihçesi</a:t>
            </a:r>
            <a:endParaRPr lang="tr-TR" dirty="0"/>
          </a:p>
        </p:txBody>
      </p:sp>
      <p:sp>
        <p:nvSpPr>
          <p:cNvPr id="5" name="Alt Başlık 4">
            <a:extLst>
              <a:ext uri="{FF2B5EF4-FFF2-40B4-BE49-F238E27FC236}">
                <a16:creationId xmlns:a16="http://schemas.microsoft.com/office/drawing/2014/main" id="{22CDD73E-F7DE-4E82-9D67-973229E0AD4D}"/>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901202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4000" b="1" cap="none" dirty="0">
                <a:solidFill>
                  <a:srgbClr val="ED2813"/>
                </a:solidFill>
              </a:rPr>
              <a:t>Zımba Nasıl Çalışır?</a:t>
            </a:r>
            <a:endParaRPr lang="tr-TR" sz="4000" cap="none" dirty="0">
              <a:solidFill>
                <a:srgbClr val="ED2813"/>
              </a:solidFill>
            </a:endParaRPr>
          </a:p>
        </p:txBody>
      </p:sp>
      <p:sp>
        <p:nvSpPr>
          <p:cNvPr id="3" name="Content Placeholder 2"/>
          <p:cNvSpPr>
            <a:spLocks noGrp="1"/>
          </p:cNvSpPr>
          <p:nvPr>
            <p:ph idx="1"/>
          </p:nvPr>
        </p:nvSpPr>
        <p:spPr/>
        <p:txBody>
          <a:bodyPr>
            <a:normAutofit/>
          </a:bodyPr>
          <a:lstStyle/>
          <a:p>
            <a:pPr algn="just" fontAlgn="base"/>
            <a:r>
              <a:rPr lang="tr-TR" cap="none" dirty="0"/>
              <a:t>Zımba bir ucundan birbirine bağlı iki kolu olan bir alettir. zımbada kızaklı bir tepsi, üst kolda bir bıçak ve alt kolda da bir yiv bulunmaktadır.</a:t>
            </a:r>
          </a:p>
          <a:p>
            <a:pPr algn="just" fontAlgn="base"/>
            <a:r>
              <a:rPr lang="tr-TR" cap="none" dirty="0"/>
              <a:t>Yapışkanla arka arkaya birbirine yapıştırılmış zımba telleri kızaklı tepsiye yerleştirilir ve bir yay tarafından ileri doğru itilir. en öndeki zımba teli zımba ağzının üzerinde durur.</a:t>
            </a:r>
          </a:p>
          <a:p>
            <a:pPr algn="just" fontAlgn="base"/>
            <a:r>
              <a:rPr lang="tr-TR" cap="none" dirty="0"/>
              <a:t>Zımbanın üst kolunu aşağı doğru bastırdığınızda, bıçak öndeki zımba telini iterek kağıdı deler. zımba telinin uçları, zımbanın alt kolundaki yive doğru itilir; bu hareket, telin uçlarını büker ve kağıtların bir arada durmasını sağlar.</a:t>
            </a:r>
          </a:p>
          <a:p>
            <a:endParaRPr lang="tr-TR" dirty="0"/>
          </a:p>
        </p:txBody>
      </p:sp>
    </p:spTree>
    <p:extLst>
      <p:ext uri="{BB962C8B-B14F-4D97-AF65-F5344CB8AC3E}">
        <p14:creationId xmlns:p14="http://schemas.microsoft.com/office/powerpoint/2010/main" val="200157365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80">
                                          <p:stCondLst>
                                            <p:cond delay="0"/>
                                          </p:stCondLst>
                                        </p:cTn>
                                        <p:tgtEl>
                                          <p:spTgt spid="3">
                                            <p:txEl>
                                              <p:pRg st="0" end="0"/>
                                            </p:txEl>
                                          </p:spTgt>
                                        </p:tgtEl>
                                      </p:cBhvr>
                                    </p:animEffect>
                                    <p:anim calcmode="lin" valueType="num">
                                      <p:cBhvr>
                                        <p:cTn id="14"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xEl>
                                              <p:pRg st="0" end="0"/>
                                            </p:txEl>
                                          </p:spTgt>
                                        </p:tgtEl>
                                      </p:cBhvr>
                                      <p:to x="100000" y="60000"/>
                                    </p:animScale>
                                    <p:animScale>
                                      <p:cBhvr>
                                        <p:cTn id="20" dur="166" decel="50000">
                                          <p:stCondLst>
                                            <p:cond delay="676"/>
                                          </p:stCondLst>
                                        </p:cTn>
                                        <p:tgtEl>
                                          <p:spTgt spid="3">
                                            <p:txEl>
                                              <p:pRg st="0" end="0"/>
                                            </p:txEl>
                                          </p:spTgt>
                                        </p:tgtEl>
                                      </p:cBhvr>
                                      <p:to x="100000" y="100000"/>
                                    </p:animScale>
                                    <p:animScale>
                                      <p:cBhvr>
                                        <p:cTn id="21" dur="26">
                                          <p:stCondLst>
                                            <p:cond delay="1312"/>
                                          </p:stCondLst>
                                        </p:cTn>
                                        <p:tgtEl>
                                          <p:spTgt spid="3">
                                            <p:txEl>
                                              <p:pRg st="0" end="0"/>
                                            </p:txEl>
                                          </p:spTgt>
                                        </p:tgtEl>
                                      </p:cBhvr>
                                      <p:to x="100000" y="80000"/>
                                    </p:animScale>
                                    <p:animScale>
                                      <p:cBhvr>
                                        <p:cTn id="22" dur="166" decel="50000">
                                          <p:stCondLst>
                                            <p:cond delay="1338"/>
                                          </p:stCondLst>
                                        </p:cTn>
                                        <p:tgtEl>
                                          <p:spTgt spid="3">
                                            <p:txEl>
                                              <p:pRg st="0" end="0"/>
                                            </p:txEl>
                                          </p:spTgt>
                                        </p:tgtEl>
                                      </p:cBhvr>
                                      <p:to x="100000" y="100000"/>
                                    </p:animScale>
                                    <p:animScale>
                                      <p:cBhvr>
                                        <p:cTn id="23" dur="26">
                                          <p:stCondLst>
                                            <p:cond delay="1642"/>
                                          </p:stCondLst>
                                        </p:cTn>
                                        <p:tgtEl>
                                          <p:spTgt spid="3">
                                            <p:txEl>
                                              <p:pRg st="0" end="0"/>
                                            </p:txEl>
                                          </p:spTgt>
                                        </p:tgtEl>
                                      </p:cBhvr>
                                      <p:to x="100000" y="90000"/>
                                    </p:animScale>
                                    <p:animScale>
                                      <p:cBhvr>
                                        <p:cTn id="24" dur="166" decel="50000">
                                          <p:stCondLst>
                                            <p:cond delay="1668"/>
                                          </p:stCondLst>
                                        </p:cTn>
                                        <p:tgtEl>
                                          <p:spTgt spid="3">
                                            <p:txEl>
                                              <p:pRg st="0" end="0"/>
                                            </p:txEl>
                                          </p:spTgt>
                                        </p:tgtEl>
                                      </p:cBhvr>
                                      <p:to x="100000" y="100000"/>
                                    </p:animScale>
                                    <p:animScale>
                                      <p:cBhvr>
                                        <p:cTn id="25" dur="26">
                                          <p:stCondLst>
                                            <p:cond delay="1808"/>
                                          </p:stCondLst>
                                        </p:cTn>
                                        <p:tgtEl>
                                          <p:spTgt spid="3">
                                            <p:txEl>
                                              <p:pRg st="0" end="0"/>
                                            </p:txEl>
                                          </p:spTgt>
                                        </p:tgtEl>
                                      </p:cBhvr>
                                      <p:to x="100000" y="95000"/>
                                    </p:animScale>
                                    <p:animScale>
                                      <p:cBhvr>
                                        <p:cTn id="26" dur="166" decel="50000">
                                          <p:stCondLst>
                                            <p:cond delay="1834"/>
                                          </p:stCondLst>
                                        </p:cTn>
                                        <p:tgtEl>
                                          <p:spTgt spid="3">
                                            <p:txEl>
                                              <p:pRg st="0" end="0"/>
                                            </p:txEl>
                                          </p:spTgt>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wipe(down)">
                                      <p:cBhvr>
                                        <p:cTn id="31" dur="580">
                                          <p:stCondLst>
                                            <p:cond delay="0"/>
                                          </p:stCondLst>
                                        </p:cTn>
                                        <p:tgtEl>
                                          <p:spTgt spid="3">
                                            <p:txEl>
                                              <p:pRg st="1" end="1"/>
                                            </p:txEl>
                                          </p:spTgt>
                                        </p:tgtEl>
                                      </p:cBhvr>
                                    </p:animEffect>
                                    <p:anim calcmode="lin" valueType="num">
                                      <p:cBhvr>
                                        <p:cTn id="32"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3">
                                            <p:txEl>
                                              <p:pRg st="1" end="1"/>
                                            </p:txEl>
                                          </p:spTgt>
                                        </p:tgtEl>
                                      </p:cBhvr>
                                      <p:to x="100000" y="60000"/>
                                    </p:animScale>
                                    <p:animScale>
                                      <p:cBhvr>
                                        <p:cTn id="38" dur="166" decel="50000">
                                          <p:stCondLst>
                                            <p:cond delay="676"/>
                                          </p:stCondLst>
                                        </p:cTn>
                                        <p:tgtEl>
                                          <p:spTgt spid="3">
                                            <p:txEl>
                                              <p:pRg st="1" end="1"/>
                                            </p:txEl>
                                          </p:spTgt>
                                        </p:tgtEl>
                                      </p:cBhvr>
                                      <p:to x="100000" y="100000"/>
                                    </p:animScale>
                                    <p:animScale>
                                      <p:cBhvr>
                                        <p:cTn id="39" dur="26">
                                          <p:stCondLst>
                                            <p:cond delay="1312"/>
                                          </p:stCondLst>
                                        </p:cTn>
                                        <p:tgtEl>
                                          <p:spTgt spid="3">
                                            <p:txEl>
                                              <p:pRg st="1" end="1"/>
                                            </p:txEl>
                                          </p:spTgt>
                                        </p:tgtEl>
                                      </p:cBhvr>
                                      <p:to x="100000" y="80000"/>
                                    </p:animScale>
                                    <p:animScale>
                                      <p:cBhvr>
                                        <p:cTn id="40" dur="166" decel="50000">
                                          <p:stCondLst>
                                            <p:cond delay="1338"/>
                                          </p:stCondLst>
                                        </p:cTn>
                                        <p:tgtEl>
                                          <p:spTgt spid="3">
                                            <p:txEl>
                                              <p:pRg st="1" end="1"/>
                                            </p:txEl>
                                          </p:spTgt>
                                        </p:tgtEl>
                                      </p:cBhvr>
                                      <p:to x="100000" y="100000"/>
                                    </p:animScale>
                                    <p:animScale>
                                      <p:cBhvr>
                                        <p:cTn id="41" dur="26">
                                          <p:stCondLst>
                                            <p:cond delay="1642"/>
                                          </p:stCondLst>
                                        </p:cTn>
                                        <p:tgtEl>
                                          <p:spTgt spid="3">
                                            <p:txEl>
                                              <p:pRg st="1" end="1"/>
                                            </p:txEl>
                                          </p:spTgt>
                                        </p:tgtEl>
                                      </p:cBhvr>
                                      <p:to x="100000" y="90000"/>
                                    </p:animScale>
                                    <p:animScale>
                                      <p:cBhvr>
                                        <p:cTn id="42" dur="166" decel="50000">
                                          <p:stCondLst>
                                            <p:cond delay="1668"/>
                                          </p:stCondLst>
                                        </p:cTn>
                                        <p:tgtEl>
                                          <p:spTgt spid="3">
                                            <p:txEl>
                                              <p:pRg st="1" end="1"/>
                                            </p:txEl>
                                          </p:spTgt>
                                        </p:tgtEl>
                                      </p:cBhvr>
                                      <p:to x="100000" y="100000"/>
                                    </p:animScale>
                                    <p:animScale>
                                      <p:cBhvr>
                                        <p:cTn id="43" dur="26">
                                          <p:stCondLst>
                                            <p:cond delay="1808"/>
                                          </p:stCondLst>
                                        </p:cTn>
                                        <p:tgtEl>
                                          <p:spTgt spid="3">
                                            <p:txEl>
                                              <p:pRg st="1" end="1"/>
                                            </p:txEl>
                                          </p:spTgt>
                                        </p:tgtEl>
                                      </p:cBhvr>
                                      <p:to x="100000" y="95000"/>
                                    </p:animScale>
                                    <p:animScale>
                                      <p:cBhvr>
                                        <p:cTn id="44" dur="166" decel="50000">
                                          <p:stCondLst>
                                            <p:cond delay="1834"/>
                                          </p:stCondLst>
                                        </p:cTn>
                                        <p:tgtEl>
                                          <p:spTgt spid="3">
                                            <p:txEl>
                                              <p:pRg st="1" end="1"/>
                                            </p:txEl>
                                          </p:spTgt>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nodeType="clickEffect">
                                  <p:stCondLst>
                                    <p:cond delay="0"/>
                                  </p:stCondLst>
                                  <p:childTnLst>
                                    <p:set>
                                      <p:cBhvr>
                                        <p:cTn id="48" dur="1" fill="hold">
                                          <p:stCondLst>
                                            <p:cond delay="0"/>
                                          </p:stCondLst>
                                        </p:cTn>
                                        <p:tgtEl>
                                          <p:spTgt spid="3">
                                            <p:txEl>
                                              <p:pRg st="2" end="2"/>
                                            </p:txEl>
                                          </p:spTgt>
                                        </p:tgtEl>
                                        <p:attrNameLst>
                                          <p:attrName>style.visibility</p:attrName>
                                        </p:attrNameLst>
                                      </p:cBhvr>
                                      <p:to>
                                        <p:strVal val="visible"/>
                                      </p:to>
                                    </p:set>
                                    <p:animEffect transition="in" filter="wipe(down)">
                                      <p:cBhvr>
                                        <p:cTn id="49" dur="580">
                                          <p:stCondLst>
                                            <p:cond delay="0"/>
                                          </p:stCondLst>
                                        </p:cTn>
                                        <p:tgtEl>
                                          <p:spTgt spid="3">
                                            <p:txEl>
                                              <p:pRg st="2" end="2"/>
                                            </p:txEl>
                                          </p:spTgt>
                                        </p:tgtEl>
                                      </p:cBhvr>
                                    </p:animEffect>
                                    <p:anim calcmode="lin" valueType="num">
                                      <p:cBhvr>
                                        <p:cTn id="50"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5" dur="26">
                                          <p:stCondLst>
                                            <p:cond delay="650"/>
                                          </p:stCondLst>
                                        </p:cTn>
                                        <p:tgtEl>
                                          <p:spTgt spid="3">
                                            <p:txEl>
                                              <p:pRg st="2" end="2"/>
                                            </p:txEl>
                                          </p:spTgt>
                                        </p:tgtEl>
                                      </p:cBhvr>
                                      <p:to x="100000" y="60000"/>
                                    </p:animScale>
                                    <p:animScale>
                                      <p:cBhvr>
                                        <p:cTn id="56" dur="166" decel="50000">
                                          <p:stCondLst>
                                            <p:cond delay="676"/>
                                          </p:stCondLst>
                                        </p:cTn>
                                        <p:tgtEl>
                                          <p:spTgt spid="3">
                                            <p:txEl>
                                              <p:pRg st="2" end="2"/>
                                            </p:txEl>
                                          </p:spTgt>
                                        </p:tgtEl>
                                      </p:cBhvr>
                                      <p:to x="100000" y="100000"/>
                                    </p:animScale>
                                    <p:animScale>
                                      <p:cBhvr>
                                        <p:cTn id="57" dur="26">
                                          <p:stCondLst>
                                            <p:cond delay="1312"/>
                                          </p:stCondLst>
                                        </p:cTn>
                                        <p:tgtEl>
                                          <p:spTgt spid="3">
                                            <p:txEl>
                                              <p:pRg st="2" end="2"/>
                                            </p:txEl>
                                          </p:spTgt>
                                        </p:tgtEl>
                                      </p:cBhvr>
                                      <p:to x="100000" y="80000"/>
                                    </p:animScale>
                                    <p:animScale>
                                      <p:cBhvr>
                                        <p:cTn id="58" dur="166" decel="50000">
                                          <p:stCondLst>
                                            <p:cond delay="1338"/>
                                          </p:stCondLst>
                                        </p:cTn>
                                        <p:tgtEl>
                                          <p:spTgt spid="3">
                                            <p:txEl>
                                              <p:pRg st="2" end="2"/>
                                            </p:txEl>
                                          </p:spTgt>
                                        </p:tgtEl>
                                      </p:cBhvr>
                                      <p:to x="100000" y="100000"/>
                                    </p:animScale>
                                    <p:animScale>
                                      <p:cBhvr>
                                        <p:cTn id="59" dur="26">
                                          <p:stCondLst>
                                            <p:cond delay="1642"/>
                                          </p:stCondLst>
                                        </p:cTn>
                                        <p:tgtEl>
                                          <p:spTgt spid="3">
                                            <p:txEl>
                                              <p:pRg st="2" end="2"/>
                                            </p:txEl>
                                          </p:spTgt>
                                        </p:tgtEl>
                                      </p:cBhvr>
                                      <p:to x="100000" y="90000"/>
                                    </p:animScale>
                                    <p:animScale>
                                      <p:cBhvr>
                                        <p:cTn id="60" dur="166" decel="50000">
                                          <p:stCondLst>
                                            <p:cond delay="1668"/>
                                          </p:stCondLst>
                                        </p:cTn>
                                        <p:tgtEl>
                                          <p:spTgt spid="3">
                                            <p:txEl>
                                              <p:pRg st="2" end="2"/>
                                            </p:txEl>
                                          </p:spTgt>
                                        </p:tgtEl>
                                      </p:cBhvr>
                                      <p:to x="100000" y="100000"/>
                                    </p:animScale>
                                    <p:animScale>
                                      <p:cBhvr>
                                        <p:cTn id="61" dur="26">
                                          <p:stCondLst>
                                            <p:cond delay="1808"/>
                                          </p:stCondLst>
                                        </p:cTn>
                                        <p:tgtEl>
                                          <p:spTgt spid="3">
                                            <p:txEl>
                                              <p:pRg st="2" end="2"/>
                                            </p:txEl>
                                          </p:spTgt>
                                        </p:tgtEl>
                                      </p:cBhvr>
                                      <p:to x="100000" y="95000"/>
                                    </p:animScale>
                                    <p:animScale>
                                      <p:cBhvr>
                                        <p:cTn id="62"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1D7901-CFAD-4008-8452-134C5D20B579}"/>
              </a:ext>
            </a:extLst>
          </p:cNvPr>
          <p:cNvSpPr>
            <a:spLocks noGrp="1"/>
          </p:cNvSpPr>
          <p:nvPr>
            <p:ph type="title"/>
          </p:nvPr>
        </p:nvSpPr>
        <p:spPr/>
        <p:txBody>
          <a:bodyPr/>
          <a:lstStyle/>
          <a:p>
            <a:endParaRPr lang="tr-TR"/>
          </a:p>
        </p:txBody>
      </p:sp>
      <p:pic>
        <p:nvPicPr>
          <p:cNvPr id="4" name="Picture 3">
            <a:extLst>
              <a:ext uri="{FF2B5EF4-FFF2-40B4-BE49-F238E27FC236}">
                <a16:creationId xmlns:a16="http://schemas.microsoft.com/office/drawing/2014/main" id="{358E0A90-A69F-4CCC-A478-73442A434A51}"/>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785404" y="2162736"/>
            <a:ext cx="6105378" cy="2857500"/>
          </a:xfrm>
          <a:prstGeom prst="rect">
            <a:avLst/>
          </a:prstGeom>
        </p:spPr>
      </p:pic>
    </p:spTree>
    <p:extLst>
      <p:ext uri="{BB962C8B-B14F-4D97-AF65-F5344CB8AC3E}">
        <p14:creationId xmlns:p14="http://schemas.microsoft.com/office/powerpoint/2010/main" val="1022882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118187" cy="797615"/>
          </a:xfrm>
        </p:spPr>
        <p:txBody>
          <a:bodyPr>
            <a:normAutofit fontScale="90000"/>
          </a:bodyPr>
          <a:lstStyle/>
          <a:p>
            <a:r>
              <a:rPr lang="tr-TR" b="1" cap="none" dirty="0">
                <a:solidFill>
                  <a:srgbClr val="ED2813"/>
                </a:solidFill>
              </a:rPr>
              <a:t>Zımbanın Tarihçesi</a:t>
            </a:r>
            <a:endParaRPr lang="tr-TR" cap="none" dirty="0">
              <a:solidFill>
                <a:srgbClr val="ED2813"/>
              </a:solidFill>
            </a:endParaRPr>
          </a:p>
        </p:txBody>
      </p:sp>
      <p:sp>
        <p:nvSpPr>
          <p:cNvPr id="3" name="Content Placeholder 2"/>
          <p:cNvSpPr>
            <a:spLocks noGrp="1"/>
          </p:cNvSpPr>
          <p:nvPr>
            <p:ph idx="1"/>
          </p:nvPr>
        </p:nvSpPr>
        <p:spPr>
          <a:xfrm>
            <a:off x="531055" y="1773405"/>
            <a:ext cx="10396883" cy="3311189"/>
          </a:xfrm>
        </p:spPr>
        <p:txBody>
          <a:bodyPr>
            <a:normAutofit/>
          </a:bodyPr>
          <a:lstStyle/>
          <a:p>
            <a:pPr algn="just" fontAlgn="base"/>
            <a:r>
              <a:rPr lang="tr-TR" dirty="0"/>
              <a:t>1800’</a:t>
            </a:r>
            <a:r>
              <a:rPr lang="tr-TR" cap="none" dirty="0"/>
              <a:t>lü yılların başında kağıtları bir arada tutmak için birçok farklı yöntem uygulanırdı</a:t>
            </a:r>
            <a:r>
              <a:rPr lang="tr-TR" dirty="0"/>
              <a:t>. B</a:t>
            </a:r>
            <a:r>
              <a:rPr lang="tr-TR" cap="none" dirty="0"/>
              <a:t>azı kağıtlar delinir ve bir tel parçasıyla, kurdeleyle veya şeritle birbirine bağlanırdı. bazıları da toplu iğneyle veya yapışkanla bir arada tutturulurdu.</a:t>
            </a:r>
          </a:p>
          <a:p>
            <a:pPr algn="just" fontAlgn="base"/>
            <a:r>
              <a:rPr lang="tr-TR" dirty="0" err="1"/>
              <a:t>Gould</a:t>
            </a:r>
            <a:r>
              <a:rPr lang="tr-TR" dirty="0"/>
              <a:t> </a:t>
            </a:r>
            <a:r>
              <a:rPr lang="tr-TR" cap="none" dirty="0"/>
              <a:t>ilk zımbayı 1868 yılında icat etti</a:t>
            </a:r>
            <a:r>
              <a:rPr lang="tr-TR" dirty="0"/>
              <a:t>. B</a:t>
            </a:r>
            <a:r>
              <a:rPr lang="tr-TR" cap="none" dirty="0"/>
              <a:t>u büyük bir makineydi ve kitap ciltlemede kullanılıyordu. </a:t>
            </a:r>
            <a:r>
              <a:rPr lang="tr-TR" dirty="0"/>
              <a:t>İ</a:t>
            </a:r>
            <a:r>
              <a:rPr lang="tr-TR" cap="none" dirty="0"/>
              <a:t>lk masaüstü zımbanın patenti 1877 yılında alındı</a:t>
            </a:r>
            <a:r>
              <a:rPr lang="tr-TR" dirty="0"/>
              <a:t>. B</a:t>
            </a:r>
            <a:r>
              <a:rPr lang="tr-TR" cap="none" dirty="0"/>
              <a:t>u makine, metal zımba tellerini iterek sayfaları deliyor ve bükerek kapatıyordu</a:t>
            </a:r>
            <a:r>
              <a:rPr lang="tr-TR" dirty="0"/>
              <a:t>. İ</a:t>
            </a:r>
            <a:r>
              <a:rPr lang="tr-TR" cap="none" dirty="0"/>
              <a:t>lk zımba makinesi her kullanımda sadece bir tane zımba teli alabiliyordu.</a:t>
            </a:r>
          </a:p>
          <a:p>
            <a:endParaRPr lang="tr-TR" dirty="0"/>
          </a:p>
        </p:txBody>
      </p:sp>
    </p:spTree>
    <p:extLst>
      <p:ext uri="{BB962C8B-B14F-4D97-AF65-F5344CB8AC3E}">
        <p14:creationId xmlns:p14="http://schemas.microsoft.com/office/powerpoint/2010/main" val="173625100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80">
                                          <p:stCondLst>
                                            <p:cond delay="0"/>
                                          </p:stCondLst>
                                        </p:cTn>
                                        <p:tgtEl>
                                          <p:spTgt spid="3">
                                            <p:txEl>
                                              <p:pRg st="0" end="0"/>
                                            </p:txEl>
                                          </p:spTgt>
                                        </p:tgtEl>
                                      </p:cBhvr>
                                    </p:animEffect>
                                    <p:anim calcmode="lin" valueType="num">
                                      <p:cBhvr>
                                        <p:cTn id="14"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xEl>
                                              <p:pRg st="0" end="0"/>
                                            </p:txEl>
                                          </p:spTgt>
                                        </p:tgtEl>
                                      </p:cBhvr>
                                      <p:to x="100000" y="60000"/>
                                    </p:animScale>
                                    <p:animScale>
                                      <p:cBhvr>
                                        <p:cTn id="20" dur="166" decel="50000">
                                          <p:stCondLst>
                                            <p:cond delay="676"/>
                                          </p:stCondLst>
                                        </p:cTn>
                                        <p:tgtEl>
                                          <p:spTgt spid="3">
                                            <p:txEl>
                                              <p:pRg st="0" end="0"/>
                                            </p:txEl>
                                          </p:spTgt>
                                        </p:tgtEl>
                                      </p:cBhvr>
                                      <p:to x="100000" y="100000"/>
                                    </p:animScale>
                                    <p:animScale>
                                      <p:cBhvr>
                                        <p:cTn id="21" dur="26">
                                          <p:stCondLst>
                                            <p:cond delay="1312"/>
                                          </p:stCondLst>
                                        </p:cTn>
                                        <p:tgtEl>
                                          <p:spTgt spid="3">
                                            <p:txEl>
                                              <p:pRg st="0" end="0"/>
                                            </p:txEl>
                                          </p:spTgt>
                                        </p:tgtEl>
                                      </p:cBhvr>
                                      <p:to x="100000" y="80000"/>
                                    </p:animScale>
                                    <p:animScale>
                                      <p:cBhvr>
                                        <p:cTn id="22" dur="166" decel="50000">
                                          <p:stCondLst>
                                            <p:cond delay="1338"/>
                                          </p:stCondLst>
                                        </p:cTn>
                                        <p:tgtEl>
                                          <p:spTgt spid="3">
                                            <p:txEl>
                                              <p:pRg st="0" end="0"/>
                                            </p:txEl>
                                          </p:spTgt>
                                        </p:tgtEl>
                                      </p:cBhvr>
                                      <p:to x="100000" y="100000"/>
                                    </p:animScale>
                                    <p:animScale>
                                      <p:cBhvr>
                                        <p:cTn id="23" dur="26">
                                          <p:stCondLst>
                                            <p:cond delay="1642"/>
                                          </p:stCondLst>
                                        </p:cTn>
                                        <p:tgtEl>
                                          <p:spTgt spid="3">
                                            <p:txEl>
                                              <p:pRg st="0" end="0"/>
                                            </p:txEl>
                                          </p:spTgt>
                                        </p:tgtEl>
                                      </p:cBhvr>
                                      <p:to x="100000" y="90000"/>
                                    </p:animScale>
                                    <p:animScale>
                                      <p:cBhvr>
                                        <p:cTn id="24" dur="166" decel="50000">
                                          <p:stCondLst>
                                            <p:cond delay="1668"/>
                                          </p:stCondLst>
                                        </p:cTn>
                                        <p:tgtEl>
                                          <p:spTgt spid="3">
                                            <p:txEl>
                                              <p:pRg st="0" end="0"/>
                                            </p:txEl>
                                          </p:spTgt>
                                        </p:tgtEl>
                                      </p:cBhvr>
                                      <p:to x="100000" y="100000"/>
                                    </p:animScale>
                                    <p:animScale>
                                      <p:cBhvr>
                                        <p:cTn id="25" dur="26">
                                          <p:stCondLst>
                                            <p:cond delay="1808"/>
                                          </p:stCondLst>
                                        </p:cTn>
                                        <p:tgtEl>
                                          <p:spTgt spid="3">
                                            <p:txEl>
                                              <p:pRg st="0" end="0"/>
                                            </p:txEl>
                                          </p:spTgt>
                                        </p:tgtEl>
                                      </p:cBhvr>
                                      <p:to x="100000" y="95000"/>
                                    </p:animScale>
                                    <p:animScale>
                                      <p:cBhvr>
                                        <p:cTn id="26" dur="166" decel="50000">
                                          <p:stCondLst>
                                            <p:cond delay="1834"/>
                                          </p:stCondLst>
                                        </p:cTn>
                                        <p:tgtEl>
                                          <p:spTgt spid="3">
                                            <p:txEl>
                                              <p:pRg st="0" end="0"/>
                                            </p:txEl>
                                          </p:spTgt>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wipe(down)">
                                      <p:cBhvr>
                                        <p:cTn id="31" dur="580">
                                          <p:stCondLst>
                                            <p:cond delay="0"/>
                                          </p:stCondLst>
                                        </p:cTn>
                                        <p:tgtEl>
                                          <p:spTgt spid="3">
                                            <p:txEl>
                                              <p:pRg st="1" end="1"/>
                                            </p:txEl>
                                          </p:spTgt>
                                        </p:tgtEl>
                                      </p:cBhvr>
                                    </p:animEffect>
                                    <p:anim calcmode="lin" valueType="num">
                                      <p:cBhvr>
                                        <p:cTn id="32"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3">
                                            <p:txEl>
                                              <p:pRg st="1" end="1"/>
                                            </p:txEl>
                                          </p:spTgt>
                                        </p:tgtEl>
                                      </p:cBhvr>
                                      <p:to x="100000" y="60000"/>
                                    </p:animScale>
                                    <p:animScale>
                                      <p:cBhvr>
                                        <p:cTn id="38" dur="166" decel="50000">
                                          <p:stCondLst>
                                            <p:cond delay="676"/>
                                          </p:stCondLst>
                                        </p:cTn>
                                        <p:tgtEl>
                                          <p:spTgt spid="3">
                                            <p:txEl>
                                              <p:pRg st="1" end="1"/>
                                            </p:txEl>
                                          </p:spTgt>
                                        </p:tgtEl>
                                      </p:cBhvr>
                                      <p:to x="100000" y="100000"/>
                                    </p:animScale>
                                    <p:animScale>
                                      <p:cBhvr>
                                        <p:cTn id="39" dur="26">
                                          <p:stCondLst>
                                            <p:cond delay="1312"/>
                                          </p:stCondLst>
                                        </p:cTn>
                                        <p:tgtEl>
                                          <p:spTgt spid="3">
                                            <p:txEl>
                                              <p:pRg st="1" end="1"/>
                                            </p:txEl>
                                          </p:spTgt>
                                        </p:tgtEl>
                                      </p:cBhvr>
                                      <p:to x="100000" y="80000"/>
                                    </p:animScale>
                                    <p:animScale>
                                      <p:cBhvr>
                                        <p:cTn id="40" dur="166" decel="50000">
                                          <p:stCondLst>
                                            <p:cond delay="1338"/>
                                          </p:stCondLst>
                                        </p:cTn>
                                        <p:tgtEl>
                                          <p:spTgt spid="3">
                                            <p:txEl>
                                              <p:pRg st="1" end="1"/>
                                            </p:txEl>
                                          </p:spTgt>
                                        </p:tgtEl>
                                      </p:cBhvr>
                                      <p:to x="100000" y="100000"/>
                                    </p:animScale>
                                    <p:animScale>
                                      <p:cBhvr>
                                        <p:cTn id="41" dur="26">
                                          <p:stCondLst>
                                            <p:cond delay="1642"/>
                                          </p:stCondLst>
                                        </p:cTn>
                                        <p:tgtEl>
                                          <p:spTgt spid="3">
                                            <p:txEl>
                                              <p:pRg st="1" end="1"/>
                                            </p:txEl>
                                          </p:spTgt>
                                        </p:tgtEl>
                                      </p:cBhvr>
                                      <p:to x="100000" y="90000"/>
                                    </p:animScale>
                                    <p:animScale>
                                      <p:cBhvr>
                                        <p:cTn id="42" dur="166" decel="50000">
                                          <p:stCondLst>
                                            <p:cond delay="1668"/>
                                          </p:stCondLst>
                                        </p:cTn>
                                        <p:tgtEl>
                                          <p:spTgt spid="3">
                                            <p:txEl>
                                              <p:pRg st="1" end="1"/>
                                            </p:txEl>
                                          </p:spTgt>
                                        </p:tgtEl>
                                      </p:cBhvr>
                                      <p:to x="100000" y="100000"/>
                                    </p:animScale>
                                    <p:animScale>
                                      <p:cBhvr>
                                        <p:cTn id="43" dur="26">
                                          <p:stCondLst>
                                            <p:cond delay="1808"/>
                                          </p:stCondLst>
                                        </p:cTn>
                                        <p:tgtEl>
                                          <p:spTgt spid="3">
                                            <p:txEl>
                                              <p:pRg st="1" end="1"/>
                                            </p:txEl>
                                          </p:spTgt>
                                        </p:tgtEl>
                                      </p:cBhvr>
                                      <p:to x="100000" y="95000"/>
                                    </p:animScale>
                                    <p:animScale>
                                      <p:cBhvr>
                                        <p:cTn id="44"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861646"/>
          </a:xfrm>
        </p:spPr>
        <p:txBody>
          <a:bodyPr/>
          <a:lstStyle/>
          <a:p>
            <a:r>
              <a:rPr lang="tr-TR" b="1" cap="none" dirty="0">
                <a:solidFill>
                  <a:srgbClr val="ED2813"/>
                </a:solidFill>
              </a:rPr>
              <a:t>Zımbayı Kim İcat Etti?</a:t>
            </a:r>
            <a:endParaRPr lang="tr-TR" cap="none" dirty="0">
              <a:solidFill>
                <a:srgbClr val="ED2813"/>
              </a:solidFill>
            </a:endParaRPr>
          </a:p>
        </p:txBody>
      </p:sp>
      <p:sp>
        <p:nvSpPr>
          <p:cNvPr id="3" name="Content Placeholder 2"/>
          <p:cNvSpPr>
            <a:spLocks noGrp="1"/>
          </p:cNvSpPr>
          <p:nvPr>
            <p:ph idx="1"/>
          </p:nvPr>
        </p:nvSpPr>
        <p:spPr>
          <a:xfrm>
            <a:off x="780210" y="1163442"/>
            <a:ext cx="5033555" cy="4351338"/>
          </a:xfrm>
        </p:spPr>
        <p:txBody>
          <a:bodyPr/>
          <a:lstStyle/>
          <a:p>
            <a:pPr algn="just"/>
            <a:r>
              <a:rPr lang="tr-TR" cap="none" dirty="0"/>
              <a:t>Zımba, 1868 yılında İngiliz Charles Henry </a:t>
            </a:r>
            <a:r>
              <a:rPr lang="tr-TR" cap="none" dirty="0" err="1"/>
              <a:t>Gould</a:t>
            </a:r>
            <a:r>
              <a:rPr lang="tr-TR" cap="none" dirty="0"/>
              <a:t> tarafından icat edilmiştir.</a:t>
            </a:r>
          </a:p>
          <a:p>
            <a:pPr algn="just"/>
            <a:endParaRPr lang="tr-TR" dirty="0">
              <a:solidFill>
                <a:srgbClr val="ED2813"/>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8236" y="1547447"/>
            <a:ext cx="2514616" cy="358332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2852" y="0"/>
            <a:ext cx="2613347" cy="3390288"/>
          </a:xfrm>
          <a:prstGeom prst="rect">
            <a:avLst/>
          </a:prstGeom>
        </p:spPr>
      </p:pic>
    </p:spTree>
    <p:extLst>
      <p:ext uri="{BB962C8B-B14F-4D97-AF65-F5344CB8AC3E}">
        <p14:creationId xmlns:p14="http://schemas.microsoft.com/office/powerpoint/2010/main" val="269313475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8" presetClass="emph" presetSubtype="0" fill="hold" nodeType="clickEffect">
                                  <p:stCondLst>
                                    <p:cond delay="0"/>
                                  </p:stCondLst>
                                  <p:childTnLst>
                                    <p:animRot by="21600000">
                                      <p:cBhvr>
                                        <p:cTn id="31" dur="2000" fill="hold"/>
                                        <p:tgtEl>
                                          <p:spTgt spid="4"/>
                                        </p:tgtEl>
                                        <p:attrNameLst>
                                          <p:attrName>r</p:attrName>
                                        </p:attrNameLst>
                                      </p:cBhvr>
                                    </p:animRot>
                                  </p:childTnLst>
                                </p:cTn>
                              </p:par>
                            </p:childTnLst>
                          </p:cTn>
                        </p:par>
                      </p:childTnLst>
                    </p:cTn>
                  </p:par>
                  <p:par>
                    <p:cTn id="32" fill="hold">
                      <p:stCondLst>
                        <p:cond delay="indefinite"/>
                      </p:stCondLst>
                      <p:childTnLst>
                        <p:par>
                          <p:cTn id="33" fill="hold">
                            <p:stCondLst>
                              <p:cond delay="0"/>
                            </p:stCondLst>
                            <p:childTnLst>
                              <p:par>
                                <p:cTn id="34" presetID="8" presetClass="emph" presetSubtype="0" fill="hold" nodeType="clickEffect">
                                  <p:stCondLst>
                                    <p:cond delay="0"/>
                                  </p:stCondLst>
                                  <p:childTnLst>
                                    <p:animRot by="21600000">
                                      <p:cBhvr>
                                        <p:cTn id="35"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cap="none" dirty="0">
                <a:solidFill>
                  <a:srgbClr val="ED2813"/>
                </a:solidFill>
              </a:rPr>
              <a:t>Zımba Nedir ?</a:t>
            </a:r>
          </a:p>
        </p:txBody>
      </p:sp>
      <p:sp>
        <p:nvSpPr>
          <p:cNvPr id="3" name="Content Placeholder 2"/>
          <p:cNvSpPr>
            <a:spLocks noGrp="1"/>
          </p:cNvSpPr>
          <p:nvPr>
            <p:ph idx="1"/>
          </p:nvPr>
        </p:nvSpPr>
        <p:spPr>
          <a:xfrm>
            <a:off x="235634" y="1709047"/>
            <a:ext cx="10396883" cy="3311189"/>
          </a:xfrm>
        </p:spPr>
        <p:txBody>
          <a:bodyPr/>
          <a:lstStyle/>
          <a:p>
            <a:pPr algn="just"/>
            <a:r>
              <a:rPr lang="tr-TR" b="1" dirty="0"/>
              <a:t>Z</a:t>
            </a:r>
            <a:r>
              <a:rPr lang="tr-TR" b="1" cap="none" dirty="0"/>
              <a:t>ımba</a:t>
            </a:r>
            <a:r>
              <a:rPr lang="tr-TR" cap="none" dirty="0"/>
              <a:t>, kağıtları bir arada tutmak amacı ile metalden bir tel ile tutturan araç. birden fazla kâğıt zımbanın arasına yerleştirildikten sonra mekanik basınç uygulandığında mekanizmada bulunan metalik telin iki sivri ucu kâğıtları delerek geçmekte ve alt bölümde eğilerek kapanmaktadır</a:t>
            </a:r>
            <a:r>
              <a:rPr lang="tr-TR" dirty="0"/>
              <a:t>. B</a:t>
            </a:r>
            <a:r>
              <a:rPr lang="tr-TR" cap="none" dirty="0"/>
              <a:t>öylece kâğıtlar metalik tel aracılığı ile birbirine eklenmiş hale gelmektedir.</a:t>
            </a:r>
            <a:endParaRPr lang="tr-TR" dirty="0"/>
          </a:p>
        </p:txBody>
      </p:sp>
    </p:spTree>
    <p:extLst>
      <p:ext uri="{BB962C8B-B14F-4D97-AF65-F5344CB8AC3E}">
        <p14:creationId xmlns:p14="http://schemas.microsoft.com/office/powerpoint/2010/main" val="1898574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4000" b="1" cap="none" dirty="0">
                <a:solidFill>
                  <a:srgbClr val="ED2813"/>
                </a:solidFill>
              </a:rPr>
              <a:t>Zımba Çeşitleri Nelerdir?</a:t>
            </a:r>
          </a:p>
        </p:txBody>
      </p:sp>
      <p:sp>
        <p:nvSpPr>
          <p:cNvPr id="3" name="Content Placeholder 2"/>
          <p:cNvSpPr>
            <a:spLocks noGrp="1"/>
          </p:cNvSpPr>
          <p:nvPr>
            <p:ph idx="1"/>
          </p:nvPr>
        </p:nvSpPr>
        <p:spPr>
          <a:xfrm>
            <a:off x="545123" y="1709047"/>
            <a:ext cx="10396883" cy="3311189"/>
          </a:xfrm>
        </p:spPr>
        <p:txBody>
          <a:bodyPr/>
          <a:lstStyle/>
          <a:p>
            <a:pPr algn="just"/>
            <a:r>
              <a:rPr lang="tr-TR" dirty="0"/>
              <a:t>Z</a:t>
            </a:r>
            <a:r>
              <a:rPr lang="tr-TR" cap="none" dirty="0"/>
              <a:t>ımbaların ofislerde ve evlerde en çok kullanılan modeli, birkaç evrakı zımbalayabilme özelliği olan standart zımba modelleridir. </a:t>
            </a:r>
          </a:p>
          <a:p>
            <a:pPr algn="just"/>
            <a:r>
              <a:rPr lang="tr-TR" dirty="0"/>
              <a:t>D</a:t>
            </a:r>
            <a:r>
              <a:rPr lang="tr-TR" cap="none" dirty="0"/>
              <a:t>aha fazla sayıda evrak için tercih edilecek modeller arasında pens tipi zımba makinesi ve arşiv tipi zımba makinesi gelmektedir. </a:t>
            </a:r>
            <a:r>
              <a:rPr lang="tr-TR" dirty="0"/>
              <a:t>B</a:t>
            </a:r>
            <a:r>
              <a:rPr lang="tr-TR" cap="none" dirty="0"/>
              <a:t>u modellerden </a:t>
            </a:r>
            <a:r>
              <a:rPr lang="tr-TR" dirty="0"/>
              <a:t>arşiv tipi zımba makinesi </a:t>
            </a:r>
            <a:r>
              <a:rPr lang="tr-TR" cap="none" dirty="0"/>
              <a:t>çok sayıda sayfanın zorlanmadan delinebilmesini sağlar</a:t>
            </a:r>
            <a:r>
              <a:rPr lang="tr-TR" dirty="0"/>
              <a:t>. </a:t>
            </a:r>
            <a:r>
              <a:rPr lang="tr-TR" cap="none" dirty="0"/>
              <a:t>pratik kullanım sunan, kağıt boyutuna göre ayarlanabilme özelliği bulunan</a:t>
            </a:r>
            <a:r>
              <a:rPr lang="tr-TR" dirty="0"/>
              <a:t> </a:t>
            </a:r>
            <a:r>
              <a:rPr lang="tr-TR" cap="none" dirty="0"/>
              <a:t>PROFESYONEL KOLLU ZIMBA MAKİNESİ çeşitleri de evrak yoğunluğu fazla olan ofislerin vazgeçilmezleri arasındadır.</a:t>
            </a:r>
            <a:endParaRPr lang="tr-TR" dirty="0"/>
          </a:p>
        </p:txBody>
      </p:sp>
    </p:spTree>
    <p:extLst>
      <p:ext uri="{BB962C8B-B14F-4D97-AF65-F5344CB8AC3E}">
        <p14:creationId xmlns:p14="http://schemas.microsoft.com/office/powerpoint/2010/main" val="409062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80">
                                          <p:stCondLst>
                                            <p:cond delay="0"/>
                                          </p:stCondLst>
                                        </p:cTn>
                                        <p:tgtEl>
                                          <p:spTgt spid="3">
                                            <p:txEl>
                                              <p:pRg st="0" end="0"/>
                                            </p:txEl>
                                          </p:spTgt>
                                        </p:tgtEl>
                                      </p:cBhvr>
                                    </p:animEffect>
                                    <p:anim calcmode="lin" valueType="num">
                                      <p:cBhvr>
                                        <p:cTn id="14"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xEl>
                                              <p:pRg st="0" end="0"/>
                                            </p:txEl>
                                          </p:spTgt>
                                        </p:tgtEl>
                                      </p:cBhvr>
                                      <p:to x="100000" y="60000"/>
                                    </p:animScale>
                                    <p:animScale>
                                      <p:cBhvr>
                                        <p:cTn id="20" dur="166" decel="50000">
                                          <p:stCondLst>
                                            <p:cond delay="676"/>
                                          </p:stCondLst>
                                        </p:cTn>
                                        <p:tgtEl>
                                          <p:spTgt spid="3">
                                            <p:txEl>
                                              <p:pRg st="0" end="0"/>
                                            </p:txEl>
                                          </p:spTgt>
                                        </p:tgtEl>
                                      </p:cBhvr>
                                      <p:to x="100000" y="100000"/>
                                    </p:animScale>
                                    <p:animScale>
                                      <p:cBhvr>
                                        <p:cTn id="21" dur="26">
                                          <p:stCondLst>
                                            <p:cond delay="1312"/>
                                          </p:stCondLst>
                                        </p:cTn>
                                        <p:tgtEl>
                                          <p:spTgt spid="3">
                                            <p:txEl>
                                              <p:pRg st="0" end="0"/>
                                            </p:txEl>
                                          </p:spTgt>
                                        </p:tgtEl>
                                      </p:cBhvr>
                                      <p:to x="100000" y="80000"/>
                                    </p:animScale>
                                    <p:animScale>
                                      <p:cBhvr>
                                        <p:cTn id="22" dur="166" decel="50000">
                                          <p:stCondLst>
                                            <p:cond delay="1338"/>
                                          </p:stCondLst>
                                        </p:cTn>
                                        <p:tgtEl>
                                          <p:spTgt spid="3">
                                            <p:txEl>
                                              <p:pRg st="0" end="0"/>
                                            </p:txEl>
                                          </p:spTgt>
                                        </p:tgtEl>
                                      </p:cBhvr>
                                      <p:to x="100000" y="100000"/>
                                    </p:animScale>
                                    <p:animScale>
                                      <p:cBhvr>
                                        <p:cTn id="23" dur="26">
                                          <p:stCondLst>
                                            <p:cond delay="1642"/>
                                          </p:stCondLst>
                                        </p:cTn>
                                        <p:tgtEl>
                                          <p:spTgt spid="3">
                                            <p:txEl>
                                              <p:pRg st="0" end="0"/>
                                            </p:txEl>
                                          </p:spTgt>
                                        </p:tgtEl>
                                      </p:cBhvr>
                                      <p:to x="100000" y="90000"/>
                                    </p:animScale>
                                    <p:animScale>
                                      <p:cBhvr>
                                        <p:cTn id="24" dur="166" decel="50000">
                                          <p:stCondLst>
                                            <p:cond delay="1668"/>
                                          </p:stCondLst>
                                        </p:cTn>
                                        <p:tgtEl>
                                          <p:spTgt spid="3">
                                            <p:txEl>
                                              <p:pRg st="0" end="0"/>
                                            </p:txEl>
                                          </p:spTgt>
                                        </p:tgtEl>
                                      </p:cBhvr>
                                      <p:to x="100000" y="100000"/>
                                    </p:animScale>
                                    <p:animScale>
                                      <p:cBhvr>
                                        <p:cTn id="25" dur="26">
                                          <p:stCondLst>
                                            <p:cond delay="1808"/>
                                          </p:stCondLst>
                                        </p:cTn>
                                        <p:tgtEl>
                                          <p:spTgt spid="3">
                                            <p:txEl>
                                              <p:pRg st="0" end="0"/>
                                            </p:txEl>
                                          </p:spTgt>
                                        </p:tgtEl>
                                      </p:cBhvr>
                                      <p:to x="100000" y="95000"/>
                                    </p:animScale>
                                    <p:animScale>
                                      <p:cBhvr>
                                        <p:cTn id="26" dur="166" decel="50000">
                                          <p:stCondLst>
                                            <p:cond delay="1834"/>
                                          </p:stCondLst>
                                        </p:cTn>
                                        <p:tgtEl>
                                          <p:spTgt spid="3">
                                            <p:txEl>
                                              <p:pRg st="0" end="0"/>
                                            </p:txEl>
                                          </p:spTgt>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wipe(down)">
                                      <p:cBhvr>
                                        <p:cTn id="31" dur="580">
                                          <p:stCondLst>
                                            <p:cond delay="0"/>
                                          </p:stCondLst>
                                        </p:cTn>
                                        <p:tgtEl>
                                          <p:spTgt spid="3">
                                            <p:txEl>
                                              <p:pRg st="1" end="1"/>
                                            </p:txEl>
                                          </p:spTgt>
                                        </p:tgtEl>
                                      </p:cBhvr>
                                    </p:animEffect>
                                    <p:anim calcmode="lin" valueType="num">
                                      <p:cBhvr>
                                        <p:cTn id="32"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3">
                                            <p:txEl>
                                              <p:pRg st="1" end="1"/>
                                            </p:txEl>
                                          </p:spTgt>
                                        </p:tgtEl>
                                      </p:cBhvr>
                                      <p:to x="100000" y="60000"/>
                                    </p:animScale>
                                    <p:animScale>
                                      <p:cBhvr>
                                        <p:cTn id="38" dur="166" decel="50000">
                                          <p:stCondLst>
                                            <p:cond delay="676"/>
                                          </p:stCondLst>
                                        </p:cTn>
                                        <p:tgtEl>
                                          <p:spTgt spid="3">
                                            <p:txEl>
                                              <p:pRg st="1" end="1"/>
                                            </p:txEl>
                                          </p:spTgt>
                                        </p:tgtEl>
                                      </p:cBhvr>
                                      <p:to x="100000" y="100000"/>
                                    </p:animScale>
                                    <p:animScale>
                                      <p:cBhvr>
                                        <p:cTn id="39" dur="26">
                                          <p:stCondLst>
                                            <p:cond delay="1312"/>
                                          </p:stCondLst>
                                        </p:cTn>
                                        <p:tgtEl>
                                          <p:spTgt spid="3">
                                            <p:txEl>
                                              <p:pRg st="1" end="1"/>
                                            </p:txEl>
                                          </p:spTgt>
                                        </p:tgtEl>
                                      </p:cBhvr>
                                      <p:to x="100000" y="80000"/>
                                    </p:animScale>
                                    <p:animScale>
                                      <p:cBhvr>
                                        <p:cTn id="40" dur="166" decel="50000">
                                          <p:stCondLst>
                                            <p:cond delay="1338"/>
                                          </p:stCondLst>
                                        </p:cTn>
                                        <p:tgtEl>
                                          <p:spTgt spid="3">
                                            <p:txEl>
                                              <p:pRg st="1" end="1"/>
                                            </p:txEl>
                                          </p:spTgt>
                                        </p:tgtEl>
                                      </p:cBhvr>
                                      <p:to x="100000" y="100000"/>
                                    </p:animScale>
                                    <p:animScale>
                                      <p:cBhvr>
                                        <p:cTn id="41" dur="26">
                                          <p:stCondLst>
                                            <p:cond delay="1642"/>
                                          </p:stCondLst>
                                        </p:cTn>
                                        <p:tgtEl>
                                          <p:spTgt spid="3">
                                            <p:txEl>
                                              <p:pRg st="1" end="1"/>
                                            </p:txEl>
                                          </p:spTgt>
                                        </p:tgtEl>
                                      </p:cBhvr>
                                      <p:to x="100000" y="90000"/>
                                    </p:animScale>
                                    <p:animScale>
                                      <p:cBhvr>
                                        <p:cTn id="42" dur="166" decel="50000">
                                          <p:stCondLst>
                                            <p:cond delay="1668"/>
                                          </p:stCondLst>
                                        </p:cTn>
                                        <p:tgtEl>
                                          <p:spTgt spid="3">
                                            <p:txEl>
                                              <p:pRg st="1" end="1"/>
                                            </p:txEl>
                                          </p:spTgt>
                                        </p:tgtEl>
                                      </p:cBhvr>
                                      <p:to x="100000" y="100000"/>
                                    </p:animScale>
                                    <p:animScale>
                                      <p:cBhvr>
                                        <p:cTn id="43" dur="26">
                                          <p:stCondLst>
                                            <p:cond delay="1808"/>
                                          </p:stCondLst>
                                        </p:cTn>
                                        <p:tgtEl>
                                          <p:spTgt spid="3">
                                            <p:txEl>
                                              <p:pRg st="1" end="1"/>
                                            </p:txEl>
                                          </p:spTgt>
                                        </p:tgtEl>
                                      </p:cBhvr>
                                      <p:to x="100000" y="95000"/>
                                    </p:animScale>
                                    <p:animScale>
                                      <p:cBhvr>
                                        <p:cTn id="44"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tr-TR" sz="4000" cap="none" dirty="0">
                <a:solidFill>
                  <a:schemeClr val="tx1"/>
                </a:solidFill>
              </a:rPr>
              <a:t>Standart Zımba  Pens Tipi Zımba     </a:t>
            </a:r>
            <a:r>
              <a:rPr lang="tr-TR" sz="3600" cap="none" dirty="0">
                <a:solidFill>
                  <a:schemeClr val="tx1"/>
                </a:solidFill>
              </a:rPr>
              <a:t>Arşiv Tipi Zımba</a:t>
            </a:r>
            <a:r>
              <a:rPr lang="tr-TR" sz="4000" cap="none" dirty="0">
                <a:solidFill>
                  <a:schemeClr val="tx1"/>
                </a:solidFill>
              </a:rPr>
              <a:t>     </a:t>
            </a:r>
            <a:endParaRPr lang="tr-TR" sz="4000" dirty="0">
              <a:solidFill>
                <a:schemeClr val="tx1"/>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51265" y="2377894"/>
            <a:ext cx="2857500" cy="28575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7250" y="2377894"/>
            <a:ext cx="2857500" cy="28575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1924" y="2377894"/>
            <a:ext cx="2857500" cy="2857500"/>
          </a:xfrm>
          <a:prstGeom prst="rect">
            <a:avLst/>
          </a:prstGeom>
        </p:spPr>
      </p:pic>
      <p:cxnSp>
        <p:nvCxnSpPr>
          <p:cNvPr id="8" name="Straight Arrow Connector 7"/>
          <p:cNvCxnSpPr/>
          <p:nvPr/>
        </p:nvCxnSpPr>
        <p:spPr>
          <a:xfrm flipH="1">
            <a:off x="2629988" y="1942012"/>
            <a:ext cx="391886" cy="871764"/>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10" name="Straight Arrow Connector 9"/>
          <p:cNvCxnSpPr/>
          <p:nvPr/>
        </p:nvCxnSpPr>
        <p:spPr>
          <a:xfrm flipH="1">
            <a:off x="5651863" y="2020389"/>
            <a:ext cx="444137" cy="793387"/>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12" name="Straight Arrow Connector 11"/>
          <p:cNvCxnSpPr/>
          <p:nvPr/>
        </p:nvCxnSpPr>
        <p:spPr>
          <a:xfrm flipH="1">
            <a:off x="9467848" y="1942012"/>
            <a:ext cx="338003" cy="871764"/>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75257403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mph" presetSubtype="0" fill="hold" nodeType="clickEffect">
                                  <p:stCondLst>
                                    <p:cond delay="0"/>
                                  </p:stCondLst>
                                  <p:childTnLst>
                                    <p:animRot by="21600000">
                                      <p:cBhvr>
                                        <p:cTn id="12" dur="2000" fill="hold"/>
                                        <p:tgtEl>
                                          <p:spTgt spid="4"/>
                                        </p:tgtEl>
                                        <p:attrNameLst>
                                          <p:attrName>r</p:attrName>
                                        </p:attrNameLst>
                                      </p:cBhvr>
                                    </p:animRot>
                                  </p:childTnLst>
                                </p:cTn>
                              </p:par>
                            </p:childTnLst>
                          </p:cTn>
                        </p:par>
                      </p:childTnLst>
                    </p:cTn>
                  </p:par>
                  <p:par>
                    <p:cTn id="13" fill="hold">
                      <p:stCondLst>
                        <p:cond delay="indefinite"/>
                      </p:stCondLst>
                      <p:childTnLst>
                        <p:par>
                          <p:cTn id="14" fill="hold">
                            <p:stCondLst>
                              <p:cond delay="0"/>
                            </p:stCondLst>
                            <p:childTnLst>
                              <p:par>
                                <p:cTn id="15" presetID="8" presetClass="emph" presetSubtype="0" fill="hold" nodeType="clickEffect">
                                  <p:stCondLst>
                                    <p:cond delay="0"/>
                                  </p:stCondLst>
                                  <p:childTnLst>
                                    <p:animRot by="21600000">
                                      <p:cBhvr>
                                        <p:cTn id="16" dur="2000" fill="hold"/>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8" presetClass="emph" presetSubtype="0" fill="hold" nodeType="clickEffect">
                                  <p:stCondLst>
                                    <p:cond delay="0"/>
                                  </p:stCondLst>
                                  <p:childTnLst>
                                    <p:animRot by="21600000">
                                      <p:cBhvr>
                                        <p:cTn id="20" dur="2000" fill="hold"/>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4400" cap="none" dirty="0">
                <a:solidFill>
                  <a:srgbClr val="C00000"/>
                </a:solidFill>
              </a:rPr>
              <a:t>Zımba Satın Alırken Nelere Dikkat Edilmeli?</a:t>
            </a:r>
          </a:p>
        </p:txBody>
      </p:sp>
      <p:sp>
        <p:nvSpPr>
          <p:cNvPr id="3" name="Content Placeholder 2"/>
          <p:cNvSpPr>
            <a:spLocks noGrp="1"/>
          </p:cNvSpPr>
          <p:nvPr>
            <p:ph idx="1"/>
          </p:nvPr>
        </p:nvSpPr>
        <p:spPr/>
        <p:txBody>
          <a:bodyPr/>
          <a:lstStyle/>
          <a:p>
            <a:pPr algn="just"/>
            <a:r>
              <a:rPr lang="tr-TR" cap="none" dirty="0"/>
              <a:t>Zımba satın alırken dikkat edilecek hususların başında zımbanın kullanım amacı gelir. yapılacak işin tipine göre uygun büyüklükte zımbalar seçilmelidir. Zımbalanacak evrak birkaç kağıttan meydana gelecekse normal büyüklükte bir zımba yeterli olur ancak fazla sayıda evrak için tel yapısı daha kalın zımba modelleri tercih edilmelidir. Zımba teli yuvası </a:t>
            </a:r>
            <a:r>
              <a:rPr lang="tr-TR" cap="none" dirty="0" err="1"/>
              <a:t>yuvası</a:t>
            </a:r>
            <a:r>
              <a:rPr lang="tr-TR" cap="none" dirty="0"/>
              <a:t> kolay açılıp kapanabilen modeller verimli ve hızlı bir kullanım elde edilmesine yardımcı olur.</a:t>
            </a:r>
            <a:br>
              <a:rPr lang="tr-TR" cap="none" dirty="0"/>
            </a:br>
            <a:endParaRPr lang="tr-TR" cap="none" dirty="0"/>
          </a:p>
        </p:txBody>
      </p:sp>
    </p:spTree>
    <p:extLst>
      <p:ext uri="{BB962C8B-B14F-4D97-AF65-F5344CB8AC3E}">
        <p14:creationId xmlns:p14="http://schemas.microsoft.com/office/powerpoint/2010/main" val="121863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80">
                                          <p:stCondLst>
                                            <p:cond delay="0"/>
                                          </p:stCondLst>
                                        </p:cTn>
                                        <p:tgtEl>
                                          <p:spTgt spid="3">
                                            <p:txEl>
                                              <p:pRg st="0" end="0"/>
                                            </p:txEl>
                                          </p:spTgt>
                                        </p:tgtEl>
                                      </p:cBhvr>
                                    </p:animEffect>
                                    <p:anim calcmode="lin" valueType="num">
                                      <p:cBhvr>
                                        <p:cTn id="14"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xEl>
                                              <p:pRg st="0" end="0"/>
                                            </p:txEl>
                                          </p:spTgt>
                                        </p:tgtEl>
                                      </p:cBhvr>
                                      <p:to x="100000" y="60000"/>
                                    </p:animScale>
                                    <p:animScale>
                                      <p:cBhvr>
                                        <p:cTn id="20" dur="166" decel="50000">
                                          <p:stCondLst>
                                            <p:cond delay="676"/>
                                          </p:stCondLst>
                                        </p:cTn>
                                        <p:tgtEl>
                                          <p:spTgt spid="3">
                                            <p:txEl>
                                              <p:pRg st="0" end="0"/>
                                            </p:txEl>
                                          </p:spTgt>
                                        </p:tgtEl>
                                      </p:cBhvr>
                                      <p:to x="100000" y="100000"/>
                                    </p:animScale>
                                    <p:animScale>
                                      <p:cBhvr>
                                        <p:cTn id="21" dur="26">
                                          <p:stCondLst>
                                            <p:cond delay="1312"/>
                                          </p:stCondLst>
                                        </p:cTn>
                                        <p:tgtEl>
                                          <p:spTgt spid="3">
                                            <p:txEl>
                                              <p:pRg st="0" end="0"/>
                                            </p:txEl>
                                          </p:spTgt>
                                        </p:tgtEl>
                                      </p:cBhvr>
                                      <p:to x="100000" y="80000"/>
                                    </p:animScale>
                                    <p:animScale>
                                      <p:cBhvr>
                                        <p:cTn id="22" dur="166" decel="50000">
                                          <p:stCondLst>
                                            <p:cond delay="1338"/>
                                          </p:stCondLst>
                                        </p:cTn>
                                        <p:tgtEl>
                                          <p:spTgt spid="3">
                                            <p:txEl>
                                              <p:pRg st="0" end="0"/>
                                            </p:txEl>
                                          </p:spTgt>
                                        </p:tgtEl>
                                      </p:cBhvr>
                                      <p:to x="100000" y="100000"/>
                                    </p:animScale>
                                    <p:animScale>
                                      <p:cBhvr>
                                        <p:cTn id="23" dur="26">
                                          <p:stCondLst>
                                            <p:cond delay="1642"/>
                                          </p:stCondLst>
                                        </p:cTn>
                                        <p:tgtEl>
                                          <p:spTgt spid="3">
                                            <p:txEl>
                                              <p:pRg st="0" end="0"/>
                                            </p:txEl>
                                          </p:spTgt>
                                        </p:tgtEl>
                                      </p:cBhvr>
                                      <p:to x="100000" y="90000"/>
                                    </p:animScale>
                                    <p:animScale>
                                      <p:cBhvr>
                                        <p:cTn id="24" dur="166" decel="50000">
                                          <p:stCondLst>
                                            <p:cond delay="1668"/>
                                          </p:stCondLst>
                                        </p:cTn>
                                        <p:tgtEl>
                                          <p:spTgt spid="3">
                                            <p:txEl>
                                              <p:pRg st="0" end="0"/>
                                            </p:txEl>
                                          </p:spTgt>
                                        </p:tgtEl>
                                      </p:cBhvr>
                                      <p:to x="100000" y="100000"/>
                                    </p:animScale>
                                    <p:animScale>
                                      <p:cBhvr>
                                        <p:cTn id="25" dur="26">
                                          <p:stCondLst>
                                            <p:cond delay="1808"/>
                                          </p:stCondLst>
                                        </p:cTn>
                                        <p:tgtEl>
                                          <p:spTgt spid="3">
                                            <p:txEl>
                                              <p:pRg st="0" end="0"/>
                                            </p:txEl>
                                          </p:spTgt>
                                        </p:tgtEl>
                                      </p:cBhvr>
                                      <p:to x="100000" y="95000"/>
                                    </p:animScale>
                                    <p:animScale>
                                      <p:cBhvr>
                                        <p:cTn id="26"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8342" y="1084607"/>
            <a:ext cx="10396882" cy="797615"/>
          </a:xfrm>
        </p:spPr>
        <p:txBody>
          <a:bodyPr>
            <a:normAutofit fontScale="90000"/>
          </a:bodyPr>
          <a:lstStyle/>
          <a:p>
            <a:r>
              <a:rPr lang="tr-TR" sz="4900" b="1" cap="none" dirty="0">
                <a:solidFill>
                  <a:srgbClr val="ED2813"/>
                </a:solidFill>
              </a:rPr>
              <a:t>Zımba Makinesi Ne İçin Kullanılır?</a:t>
            </a:r>
            <a:br>
              <a:rPr lang="tr-TR" b="1" dirty="0">
                <a:solidFill>
                  <a:srgbClr val="ED2813"/>
                </a:solidFill>
              </a:rPr>
            </a:br>
            <a:endParaRPr lang="tr-TR" b="1" dirty="0">
              <a:solidFill>
                <a:srgbClr val="ED2813"/>
              </a:solidFill>
            </a:endParaRPr>
          </a:p>
        </p:txBody>
      </p:sp>
      <p:sp>
        <p:nvSpPr>
          <p:cNvPr id="3" name="Content Placeholder 2"/>
          <p:cNvSpPr>
            <a:spLocks noGrp="1"/>
          </p:cNvSpPr>
          <p:nvPr>
            <p:ph idx="1"/>
          </p:nvPr>
        </p:nvSpPr>
        <p:spPr>
          <a:xfrm>
            <a:off x="587326" y="1483415"/>
            <a:ext cx="10396883" cy="3311189"/>
          </a:xfrm>
        </p:spPr>
        <p:txBody>
          <a:bodyPr/>
          <a:lstStyle/>
          <a:p>
            <a:pPr algn="just"/>
            <a:r>
              <a:rPr lang="tr-TR" cap="none" dirty="0"/>
              <a:t>Zımba tabancaları, mobilyaların döşenmesi, duvar kaplamalarının (tekstil duvar kağıtları, yalıtım malzemeleri, vb.) takılması, kağıt ya da folyoların (posterler) asılması ve yumuşak ağaç ve levhaların (taban panelleri, dolapların sunta arka duvarları, vb.) monte edilmesi gibi, evin içindeki ve çevresindeki bir çok farklı dekorasyon işi için kullanılır.</a:t>
            </a:r>
          </a:p>
        </p:txBody>
      </p:sp>
    </p:spTree>
    <p:extLst>
      <p:ext uri="{BB962C8B-B14F-4D97-AF65-F5344CB8AC3E}">
        <p14:creationId xmlns:p14="http://schemas.microsoft.com/office/powerpoint/2010/main" val="2144554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80">
                                          <p:stCondLst>
                                            <p:cond delay="0"/>
                                          </p:stCondLst>
                                        </p:cTn>
                                        <p:tgtEl>
                                          <p:spTgt spid="3">
                                            <p:txEl>
                                              <p:pRg st="0" end="0"/>
                                            </p:txEl>
                                          </p:spTgt>
                                        </p:tgtEl>
                                      </p:cBhvr>
                                    </p:animEffect>
                                    <p:anim calcmode="lin" valueType="num">
                                      <p:cBhvr>
                                        <p:cTn id="14"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xEl>
                                              <p:pRg st="0" end="0"/>
                                            </p:txEl>
                                          </p:spTgt>
                                        </p:tgtEl>
                                      </p:cBhvr>
                                      <p:to x="100000" y="60000"/>
                                    </p:animScale>
                                    <p:animScale>
                                      <p:cBhvr>
                                        <p:cTn id="20" dur="166" decel="50000">
                                          <p:stCondLst>
                                            <p:cond delay="676"/>
                                          </p:stCondLst>
                                        </p:cTn>
                                        <p:tgtEl>
                                          <p:spTgt spid="3">
                                            <p:txEl>
                                              <p:pRg st="0" end="0"/>
                                            </p:txEl>
                                          </p:spTgt>
                                        </p:tgtEl>
                                      </p:cBhvr>
                                      <p:to x="100000" y="100000"/>
                                    </p:animScale>
                                    <p:animScale>
                                      <p:cBhvr>
                                        <p:cTn id="21" dur="26">
                                          <p:stCondLst>
                                            <p:cond delay="1312"/>
                                          </p:stCondLst>
                                        </p:cTn>
                                        <p:tgtEl>
                                          <p:spTgt spid="3">
                                            <p:txEl>
                                              <p:pRg st="0" end="0"/>
                                            </p:txEl>
                                          </p:spTgt>
                                        </p:tgtEl>
                                      </p:cBhvr>
                                      <p:to x="100000" y="80000"/>
                                    </p:animScale>
                                    <p:animScale>
                                      <p:cBhvr>
                                        <p:cTn id="22" dur="166" decel="50000">
                                          <p:stCondLst>
                                            <p:cond delay="1338"/>
                                          </p:stCondLst>
                                        </p:cTn>
                                        <p:tgtEl>
                                          <p:spTgt spid="3">
                                            <p:txEl>
                                              <p:pRg st="0" end="0"/>
                                            </p:txEl>
                                          </p:spTgt>
                                        </p:tgtEl>
                                      </p:cBhvr>
                                      <p:to x="100000" y="100000"/>
                                    </p:animScale>
                                    <p:animScale>
                                      <p:cBhvr>
                                        <p:cTn id="23" dur="26">
                                          <p:stCondLst>
                                            <p:cond delay="1642"/>
                                          </p:stCondLst>
                                        </p:cTn>
                                        <p:tgtEl>
                                          <p:spTgt spid="3">
                                            <p:txEl>
                                              <p:pRg st="0" end="0"/>
                                            </p:txEl>
                                          </p:spTgt>
                                        </p:tgtEl>
                                      </p:cBhvr>
                                      <p:to x="100000" y="90000"/>
                                    </p:animScale>
                                    <p:animScale>
                                      <p:cBhvr>
                                        <p:cTn id="24" dur="166" decel="50000">
                                          <p:stCondLst>
                                            <p:cond delay="1668"/>
                                          </p:stCondLst>
                                        </p:cTn>
                                        <p:tgtEl>
                                          <p:spTgt spid="3">
                                            <p:txEl>
                                              <p:pRg st="0" end="0"/>
                                            </p:txEl>
                                          </p:spTgt>
                                        </p:tgtEl>
                                      </p:cBhvr>
                                      <p:to x="100000" y="100000"/>
                                    </p:animScale>
                                    <p:animScale>
                                      <p:cBhvr>
                                        <p:cTn id="25" dur="26">
                                          <p:stCondLst>
                                            <p:cond delay="1808"/>
                                          </p:stCondLst>
                                        </p:cTn>
                                        <p:tgtEl>
                                          <p:spTgt spid="3">
                                            <p:txEl>
                                              <p:pRg st="0" end="0"/>
                                            </p:txEl>
                                          </p:spTgt>
                                        </p:tgtEl>
                                      </p:cBhvr>
                                      <p:to x="100000" y="95000"/>
                                    </p:animScale>
                                    <p:animScale>
                                      <p:cBhvr>
                                        <p:cTn id="26"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a Olay">
  <a:themeElements>
    <a:clrScheme name="Ana Olay">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Ana Olay">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a Olay">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Ana Olay</Template>
  <TotalTime>7</TotalTime>
  <Words>418</Words>
  <Application>Microsoft Office PowerPoint</Application>
  <PresentationFormat>Geniş ekran</PresentationFormat>
  <Paragraphs>20</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Impact</vt:lpstr>
      <vt:lpstr>Ana Olay</vt:lpstr>
      <vt:lpstr>Zımbanın Tarihçesi</vt:lpstr>
      <vt:lpstr>PowerPoint Sunusu</vt:lpstr>
      <vt:lpstr>Zımbanın Tarihçesi</vt:lpstr>
      <vt:lpstr>Zımbayı Kim İcat Etti?</vt:lpstr>
      <vt:lpstr>Zımba Nedir ?</vt:lpstr>
      <vt:lpstr>Zımba Çeşitleri Nelerdir?</vt:lpstr>
      <vt:lpstr>Standart Zımba  Pens Tipi Zımba     Arşiv Tipi Zımba     </vt:lpstr>
      <vt:lpstr>Zımba Satın Alırken Nelere Dikkat Edilmeli?</vt:lpstr>
      <vt:lpstr>Zımba Makinesi Ne İçin Kullanılır? </vt:lpstr>
      <vt:lpstr>Zımba Nasıl Çalışır?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Zımbanın Tarihçesi</dc:title>
  <dc:creator>User</dc:creator>
  <cp:lastModifiedBy>User</cp:lastModifiedBy>
  <cp:revision>2</cp:revision>
  <dcterms:created xsi:type="dcterms:W3CDTF">2020-05-03T16:18:56Z</dcterms:created>
  <dcterms:modified xsi:type="dcterms:W3CDTF">2020-05-03T20:25:27Z</dcterms:modified>
</cp:coreProperties>
</file>