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66" r:id="rId3"/>
    <p:sldId id="258" r:id="rId4"/>
    <p:sldId id="257" r:id="rId5"/>
    <p:sldId id="261" r:id="rId6"/>
    <p:sldId id="263" r:id="rId7"/>
    <p:sldId id="264" r:id="rId8"/>
    <p:sldId id="265" r:id="rId9"/>
    <p:sldId id="262" r:id="rId10"/>
    <p:sldId id="25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tr-TR"/>
              <a:t>Asıl başlık stilini düzenlemek için tıklayın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DC3ED627-296C-41B2-9F82-29D084539F4E}" type="datetimeFigureOut">
              <a:rPr lang="tr-TR" smtClean="0"/>
              <a:t>3.05.2020</a:t>
            </a:fld>
            <a:endParaRPr lang="tr-T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tr-T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01937B48-7653-4BCC-9B7C-2DC1853849D6}" type="slidenum">
              <a:rPr lang="tr-TR" smtClean="0"/>
              <a:t>‹#›</a:t>
            </a:fld>
            <a:endParaRPr lang="tr-T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7165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C3ED627-296C-41B2-9F82-29D084539F4E}"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1937B48-7653-4BCC-9B7C-2DC1853849D6}" type="slidenum">
              <a:rPr lang="tr-TR" smtClean="0"/>
              <a:t>‹#›</a:t>
            </a:fld>
            <a:endParaRPr lang="tr-TR"/>
          </a:p>
        </p:txBody>
      </p:sp>
    </p:spTree>
    <p:extLst>
      <p:ext uri="{BB962C8B-B14F-4D97-AF65-F5344CB8AC3E}">
        <p14:creationId xmlns:p14="http://schemas.microsoft.com/office/powerpoint/2010/main" val="404473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C3ED627-296C-41B2-9F82-29D084539F4E}"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1937B48-7653-4BCC-9B7C-2DC1853849D6}" type="slidenum">
              <a:rPr lang="tr-TR" smtClean="0"/>
              <a:t>‹#›</a:t>
            </a:fld>
            <a:endParaRPr lang="tr-TR"/>
          </a:p>
        </p:txBody>
      </p:sp>
    </p:spTree>
    <p:extLst>
      <p:ext uri="{BB962C8B-B14F-4D97-AF65-F5344CB8AC3E}">
        <p14:creationId xmlns:p14="http://schemas.microsoft.com/office/powerpoint/2010/main" val="3655145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C3ED627-296C-41B2-9F82-29D084539F4E}"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1937B48-7653-4BCC-9B7C-2DC1853849D6}" type="slidenum">
              <a:rPr lang="tr-TR" smtClean="0"/>
              <a:t>‹#›</a:t>
            </a:fld>
            <a:endParaRPr lang="tr-T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34339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C3ED627-296C-41B2-9F82-29D084539F4E}"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1937B48-7653-4BCC-9B7C-2DC1853849D6}" type="slidenum">
              <a:rPr lang="tr-TR" smtClean="0"/>
              <a:t>‹#›</a:t>
            </a:fld>
            <a:endParaRPr lang="tr-TR"/>
          </a:p>
        </p:txBody>
      </p:sp>
    </p:spTree>
    <p:extLst>
      <p:ext uri="{BB962C8B-B14F-4D97-AF65-F5344CB8AC3E}">
        <p14:creationId xmlns:p14="http://schemas.microsoft.com/office/powerpoint/2010/main" val="2906779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tr-TR"/>
              <a:t>Asıl başlık stilini düzenlemek için tıklayın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DC3ED627-296C-41B2-9F82-29D084539F4E}" type="datetimeFigureOut">
              <a:rPr lang="tr-TR" smtClean="0"/>
              <a:t>3.05.2020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1937B48-7653-4BCC-9B7C-2DC1853849D6}" type="slidenum">
              <a:rPr lang="tr-TR" smtClean="0"/>
              <a:t>‹#›</a:t>
            </a:fld>
            <a:endParaRPr lang="tr-TR"/>
          </a:p>
        </p:txBody>
      </p:sp>
    </p:spTree>
    <p:extLst>
      <p:ext uri="{BB962C8B-B14F-4D97-AF65-F5344CB8AC3E}">
        <p14:creationId xmlns:p14="http://schemas.microsoft.com/office/powerpoint/2010/main" val="3953433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tr-TR"/>
              <a:t>Asıl başlık stilini düzenlemek için tıklayın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DC3ED627-296C-41B2-9F82-29D084539F4E}" type="datetimeFigureOut">
              <a:rPr lang="tr-TR" smtClean="0"/>
              <a:t>3.05.2020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1937B48-7653-4BCC-9B7C-2DC1853849D6}" type="slidenum">
              <a:rPr lang="tr-TR" smtClean="0"/>
              <a:t>‹#›</a:t>
            </a:fld>
            <a:endParaRPr lang="tr-TR"/>
          </a:p>
        </p:txBody>
      </p:sp>
    </p:spTree>
    <p:extLst>
      <p:ext uri="{BB962C8B-B14F-4D97-AF65-F5344CB8AC3E}">
        <p14:creationId xmlns:p14="http://schemas.microsoft.com/office/powerpoint/2010/main" val="2273702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tr-TR"/>
              <a:t>Asıl başlık stilini düzenlemek için tıklayın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C3ED627-296C-41B2-9F82-29D084539F4E}" type="datetimeFigureOut">
              <a:rPr lang="tr-TR" smtClean="0"/>
              <a:t>3.05.2020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937B48-7653-4BCC-9B7C-2DC1853849D6}" type="slidenum">
              <a:rPr lang="tr-TR" smtClean="0"/>
              <a:t>‹#›</a:t>
            </a:fld>
            <a:endParaRPr lang="tr-TR"/>
          </a:p>
        </p:txBody>
      </p:sp>
    </p:spTree>
    <p:extLst>
      <p:ext uri="{BB962C8B-B14F-4D97-AF65-F5344CB8AC3E}">
        <p14:creationId xmlns:p14="http://schemas.microsoft.com/office/powerpoint/2010/main" val="416746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tr-TR"/>
              <a:t>Asıl başlık stilini düzenlemek için tıklayın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C3ED627-296C-41B2-9F82-29D084539F4E}" type="datetimeFigureOut">
              <a:rPr lang="tr-TR" smtClean="0"/>
              <a:t>3.05.2020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937B48-7653-4BCC-9B7C-2DC1853849D6}" type="slidenum">
              <a:rPr lang="tr-TR" smtClean="0"/>
              <a:t>‹#›</a:t>
            </a:fld>
            <a:endParaRPr lang="tr-TR"/>
          </a:p>
        </p:txBody>
      </p:sp>
    </p:spTree>
    <p:extLst>
      <p:ext uri="{BB962C8B-B14F-4D97-AF65-F5344CB8AC3E}">
        <p14:creationId xmlns:p14="http://schemas.microsoft.com/office/powerpoint/2010/main" val="1791855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39E318-9D20-4788-90EC-78832B2CDC7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08F977B-AC23-4645-B0FF-662DFA0E3F8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3CC6D0B-6D09-4443-8EF2-1BF16D59697B}"/>
              </a:ext>
            </a:extLst>
          </p:cNvPr>
          <p:cNvSpPr>
            <a:spLocks noGrp="1"/>
          </p:cNvSpPr>
          <p:nvPr>
            <p:ph type="dt" sz="half" idx="10"/>
          </p:nvPr>
        </p:nvSpPr>
        <p:spPr/>
        <p:txBody>
          <a:bodyPr/>
          <a:lstStyle/>
          <a:p>
            <a:fld id="{DC3ED627-296C-41B2-9F82-29D084539F4E}" type="datetimeFigureOut">
              <a:rPr lang="tr-TR" smtClean="0"/>
              <a:t>3.05.2020</a:t>
            </a:fld>
            <a:endParaRPr lang="tr-TR"/>
          </a:p>
        </p:txBody>
      </p:sp>
      <p:sp>
        <p:nvSpPr>
          <p:cNvPr id="5" name="Alt Bilgi Yer Tutucusu 4">
            <a:extLst>
              <a:ext uri="{FF2B5EF4-FFF2-40B4-BE49-F238E27FC236}">
                <a16:creationId xmlns:a16="http://schemas.microsoft.com/office/drawing/2014/main" id="{2794F1F6-9BB7-469E-A1B8-A51F13582CC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4AF357D-D2B6-494B-A438-487112CC97AC}"/>
              </a:ext>
            </a:extLst>
          </p:cNvPr>
          <p:cNvSpPr>
            <a:spLocks noGrp="1"/>
          </p:cNvSpPr>
          <p:nvPr>
            <p:ph type="sldNum" sz="quarter" idx="12"/>
          </p:nvPr>
        </p:nvSpPr>
        <p:spPr/>
        <p:txBody>
          <a:bodyPr/>
          <a:lstStyle/>
          <a:p>
            <a:fld id="{01937B48-7653-4BCC-9B7C-2DC1853849D6}" type="slidenum">
              <a:rPr lang="tr-TR" smtClean="0"/>
              <a:t>‹#›</a:t>
            </a:fld>
            <a:endParaRPr lang="tr-TR"/>
          </a:p>
        </p:txBody>
      </p:sp>
    </p:spTree>
    <p:extLst>
      <p:ext uri="{BB962C8B-B14F-4D97-AF65-F5344CB8AC3E}">
        <p14:creationId xmlns:p14="http://schemas.microsoft.com/office/powerpoint/2010/main" val="848712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C3ED627-296C-41B2-9F82-29D084539F4E}" type="datetimeFigureOut">
              <a:rPr lang="tr-TR" smtClean="0"/>
              <a:t>3.05.2020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937B48-7653-4BCC-9B7C-2DC1853849D6}" type="slidenum">
              <a:rPr lang="tr-TR" smtClean="0"/>
              <a:t>‹#›</a:t>
            </a:fld>
            <a:endParaRPr lang="tr-TR"/>
          </a:p>
        </p:txBody>
      </p:sp>
    </p:spTree>
    <p:extLst>
      <p:ext uri="{BB962C8B-B14F-4D97-AF65-F5344CB8AC3E}">
        <p14:creationId xmlns:p14="http://schemas.microsoft.com/office/powerpoint/2010/main" val="3878483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C3ED627-296C-41B2-9F82-29D084539F4E}" type="datetimeFigureOut">
              <a:rPr lang="tr-TR" smtClean="0"/>
              <a:t>3.05.2020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937B48-7653-4BCC-9B7C-2DC1853849D6}" type="slidenum">
              <a:rPr lang="tr-TR" smtClean="0"/>
              <a:t>‹#›</a:t>
            </a:fld>
            <a:endParaRPr lang="tr-TR"/>
          </a:p>
        </p:txBody>
      </p:sp>
    </p:spTree>
    <p:extLst>
      <p:ext uri="{BB962C8B-B14F-4D97-AF65-F5344CB8AC3E}">
        <p14:creationId xmlns:p14="http://schemas.microsoft.com/office/powerpoint/2010/main" val="127456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C3ED627-296C-41B2-9F82-29D084539F4E}"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1937B48-7653-4BCC-9B7C-2DC1853849D6}" type="slidenum">
              <a:rPr lang="tr-TR" smtClean="0"/>
              <a:t>‹#›</a:t>
            </a:fld>
            <a:endParaRPr lang="tr-TR"/>
          </a:p>
        </p:txBody>
      </p:sp>
    </p:spTree>
    <p:extLst>
      <p:ext uri="{BB962C8B-B14F-4D97-AF65-F5344CB8AC3E}">
        <p14:creationId xmlns:p14="http://schemas.microsoft.com/office/powerpoint/2010/main" val="766796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Content Placeholder 3"/>
          <p:cNvSpPr>
            <a:spLocks noGrp="1"/>
          </p:cNvSpPr>
          <p:nvPr>
            <p:ph sz="quarter" idx="13"/>
          </p:nvPr>
        </p:nvSpPr>
        <p:spPr>
          <a:xfrm>
            <a:off x="685802" y="2861733"/>
            <a:ext cx="5088712" cy="2512852"/>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3" name="Content Placeholder 5"/>
          <p:cNvSpPr>
            <a:spLocks noGrp="1"/>
          </p:cNvSpPr>
          <p:nvPr>
            <p:ph sz="quarter" idx="14"/>
          </p:nvPr>
        </p:nvSpPr>
        <p:spPr>
          <a:xfrm>
            <a:off x="5993969" y="2861733"/>
            <a:ext cx="5088713" cy="2512852"/>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C3ED627-296C-41B2-9F82-29D084539F4E}" type="datetimeFigureOut">
              <a:rPr lang="tr-TR" smtClean="0"/>
              <a:t>3.05.2020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1937B48-7653-4BCC-9B7C-2DC1853849D6}" type="slidenum">
              <a:rPr lang="tr-TR" smtClean="0"/>
              <a:t>‹#›</a:t>
            </a:fld>
            <a:endParaRPr lang="tr-TR"/>
          </a:p>
        </p:txBody>
      </p:sp>
    </p:spTree>
    <p:extLst>
      <p:ext uri="{BB962C8B-B14F-4D97-AF65-F5344CB8AC3E}">
        <p14:creationId xmlns:p14="http://schemas.microsoft.com/office/powerpoint/2010/main" val="3725437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C3ED627-296C-41B2-9F82-29D084539F4E}" type="datetimeFigureOut">
              <a:rPr lang="tr-TR" smtClean="0"/>
              <a:t>3.05.2020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1937B48-7653-4BCC-9B7C-2DC1853849D6}" type="slidenum">
              <a:rPr lang="tr-TR" smtClean="0"/>
              <a:t>‹#›</a:t>
            </a:fld>
            <a:endParaRPr lang="tr-TR"/>
          </a:p>
        </p:txBody>
      </p:sp>
    </p:spTree>
    <p:extLst>
      <p:ext uri="{BB962C8B-B14F-4D97-AF65-F5344CB8AC3E}">
        <p14:creationId xmlns:p14="http://schemas.microsoft.com/office/powerpoint/2010/main" val="2949743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ED627-296C-41B2-9F82-29D084539F4E}" type="datetimeFigureOut">
              <a:rPr lang="tr-TR" smtClean="0"/>
              <a:t>3.05.2020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1937B48-7653-4BCC-9B7C-2DC1853849D6}" type="slidenum">
              <a:rPr lang="tr-TR" smtClean="0"/>
              <a:t>‹#›</a:t>
            </a:fld>
            <a:endParaRPr lang="tr-TR"/>
          </a:p>
        </p:txBody>
      </p:sp>
    </p:spTree>
    <p:extLst>
      <p:ext uri="{BB962C8B-B14F-4D97-AF65-F5344CB8AC3E}">
        <p14:creationId xmlns:p14="http://schemas.microsoft.com/office/powerpoint/2010/main" val="1386801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tr-TR"/>
              <a:t>Asıl başlık stilini düzenlemek için tıklayın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C3ED627-296C-41B2-9F82-29D084539F4E}"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1937B48-7653-4BCC-9B7C-2DC1853849D6}" type="slidenum">
              <a:rPr lang="tr-TR" smtClean="0"/>
              <a:t>‹#›</a:t>
            </a:fld>
            <a:endParaRPr lang="tr-TR"/>
          </a:p>
        </p:txBody>
      </p:sp>
    </p:spTree>
    <p:extLst>
      <p:ext uri="{BB962C8B-B14F-4D97-AF65-F5344CB8AC3E}">
        <p14:creationId xmlns:p14="http://schemas.microsoft.com/office/powerpoint/2010/main" val="105750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C3ED627-296C-41B2-9F82-29D084539F4E}"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1937B48-7653-4BCC-9B7C-2DC1853849D6}" type="slidenum">
              <a:rPr lang="tr-TR" smtClean="0"/>
              <a:t>‹#›</a:t>
            </a:fld>
            <a:endParaRPr lang="tr-TR"/>
          </a:p>
        </p:txBody>
      </p:sp>
    </p:spTree>
    <p:extLst>
      <p:ext uri="{BB962C8B-B14F-4D97-AF65-F5344CB8AC3E}">
        <p14:creationId xmlns:p14="http://schemas.microsoft.com/office/powerpoint/2010/main" val="141462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DC3ED627-296C-41B2-9F82-29D084539F4E}" type="datetimeFigureOut">
              <a:rPr lang="tr-TR" smtClean="0"/>
              <a:t>3.05.2020</a:t>
            </a:fld>
            <a:endParaRPr lang="tr-T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tr-T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01937B48-7653-4BCC-9B7C-2DC1853849D6}" type="slidenum">
              <a:rPr lang="tr-TR" smtClean="0"/>
              <a:t>‹#›</a:t>
            </a:fld>
            <a:endParaRPr lang="tr-TR"/>
          </a:p>
        </p:txBody>
      </p:sp>
    </p:spTree>
    <p:extLst>
      <p:ext uri="{BB962C8B-B14F-4D97-AF65-F5344CB8AC3E}">
        <p14:creationId xmlns:p14="http://schemas.microsoft.com/office/powerpoint/2010/main" val="3465831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8.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94709119-A0AC-4F7C-8207-671B38709920}"/>
              </a:ext>
            </a:extLst>
          </p:cNvPr>
          <p:cNvSpPr>
            <a:spLocks noGrp="1"/>
          </p:cNvSpPr>
          <p:nvPr>
            <p:ph type="ctrTitle"/>
          </p:nvPr>
        </p:nvSpPr>
        <p:spPr/>
        <p:txBody>
          <a:bodyPr/>
          <a:lstStyle/>
          <a:p>
            <a:r>
              <a:rPr lang="tr-TR" b="1" dirty="0"/>
              <a:t>Zımbanın Tarihçesi</a:t>
            </a:r>
            <a:endParaRPr lang="tr-TR" dirty="0"/>
          </a:p>
        </p:txBody>
      </p:sp>
      <p:sp>
        <p:nvSpPr>
          <p:cNvPr id="5" name="Alt Başlık 4">
            <a:extLst>
              <a:ext uri="{FF2B5EF4-FFF2-40B4-BE49-F238E27FC236}">
                <a16:creationId xmlns:a16="http://schemas.microsoft.com/office/drawing/2014/main" id="{22CDD73E-F7DE-4E82-9D67-973229E0AD4D}"/>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390120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b="1" cap="none" dirty="0">
                <a:solidFill>
                  <a:srgbClr val="ED2813"/>
                </a:solidFill>
              </a:rPr>
              <a:t>Zımba Nasıl Çalışır?</a:t>
            </a:r>
            <a:endParaRPr lang="tr-TR" sz="4000" cap="none" dirty="0">
              <a:solidFill>
                <a:srgbClr val="ED2813"/>
              </a:solidFill>
            </a:endParaRPr>
          </a:p>
        </p:txBody>
      </p:sp>
      <p:sp>
        <p:nvSpPr>
          <p:cNvPr id="3" name="Content Placeholder 2"/>
          <p:cNvSpPr>
            <a:spLocks noGrp="1"/>
          </p:cNvSpPr>
          <p:nvPr>
            <p:ph idx="1"/>
          </p:nvPr>
        </p:nvSpPr>
        <p:spPr/>
        <p:txBody>
          <a:bodyPr>
            <a:normAutofit/>
          </a:bodyPr>
          <a:lstStyle/>
          <a:p>
            <a:pPr algn="just" fontAlgn="base"/>
            <a:r>
              <a:rPr lang="tr-TR" cap="none" dirty="0"/>
              <a:t>Zımba bir ucundan birbirine bağlı iki kolu olan bir alettir. zımbada kızaklı bir tepsi, üst kolda bir bıçak ve alt kolda da bir yiv bulunmaktadır.</a:t>
            </a:r>
          </a:p>
          <a:p>
            <a:pPr algn="just" fontAlgn="base"/>
            <a:r>
              <a:rPr lang="tr-TR" cap="none" dirty="0"/>
              <a:t>Yapışkanla arka arkaya birbirine yapıştırılmış zımba telleri kızaklı tepsiye yerleştirilir ve bir yay tarafından ileri doğru itilir. en öndeki zımba teli zımba ağzının üzerinde durur.</a:t>
            </a:r>
          </a:p>
          <a:p>
            <a:pPr algn="just" fontAlgn="base"/>
            <a:r>
              <a:rPr lang="tr-TR" cap="none" dirty="0"/>
              <a:t>Zımbanın üst kolunu aşağı doğru bastırdığınızda, bıçak öndeki zımba telini iterek kağıdı deler. zımba telinin uçları, zımbanın alt kolundaki yive doğru itilir; bu hareket, telin uçlarını büker ve kağıtların bir arada durmasını sağlar.</a:t>
            </a:r>
          </a:p>
          <a:p>
            <a:endParaRPr lang="tr-TR" dirty="0"/>
          </a:p>
        </p:txBody>
      </p:sp>
    </p:spTree>
    <p:extLst>
      <p:ext uri="{BB962C8B-B14F-4D97-AF65-F5344CB8AC3E}">
        <p14:creationId xmlns:p14="http://schemas.microsoft.com/office/powerpoint/2010/main" val="20015736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80">
                                          <p:stCondLst>
                                            <p:cond delay="0"/>
                                          </p:stCondLst>
                                        </p:cTn>
                                        <p:tgtEl>
                                          <p:spTgt spid="3">
                                            <p:txEl>
                                              <p:pRg st="1" end="1"/>
                                            </p:txEl>
                                          </p:spTgt>
                                        </p:tgtEl>
                                      </p:cBhvr>
                                    </p:animEffect>
                                    <p:anim calcmode="lin" valueType="num">
                                      <p:cBhvr>
                                        <p:cTn id="3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1" end="1"/>
                                            </p:txEl>
                                          </p:spTgt>
                                        </p:tgtEl>
                                      </p:cBhvr>
                                      <p:to x="100000" y="60000"/>
                                    </p:animScale>
                                    <p:animScale>
                                      <p:cBhvr>
                                        <p:cTn id="38" dur="166" decel="50000">
                                          <p:stCondLst>
                                            <p:cond delay="676"/>
                                          </p:stCondLst>
                                        </p:cTn>
                                        <p:tgtEl>
                                          <p:spTgt spid="3">
                                            <p:txEl>
                                              <p:pRg st="1" end="1"/>
                                            </p:txEl>
                                          </p:spTgt>
                                        </p:tgtEl>
                                      </p:cBhvr>
                                      <p:to x="100000" y="100000"/>
                                    </p:animScale>
                                    <p:animScale>
                                      <p:cBhvr>
                                        <p:cTn id="39" dur="26">
                                          <p:stCondLst>
                                            <p:cond delay="1312"/>
                                          </p:stCondLst>
                                        </p:cTn>
                                        <p:tgtEl>
                                          <p:spTgt spid="3">
                                            <p:txEl>
                                              <p:pRg st="1" end="1"/>
                                            </p:txEl>
                                          </p:spTgt>
                                        </p:tgtEl>
                                      </p:cBhvr>
                                      <p:to x="100000" y="80000"/>
                                    </p:animScale>
                                    <p:animScale>
                                      <p:cBhvr>
                                        <p:cTn id="40" dur="166" decel="50000">
                                          <p:stCondLst>
                                            <p:cond delay="1338"/>
                                          </p:stCondLst>
                                        </p:cTn>
                                        <p:tgtEl>
                                          <p:spTgt spid="3">
                                            <p:txEl>
                                              <p:pRg st="1" end="1"/>
                                            </p:txEl>
                                          </p:spTgt>
                                        </p:tgtEl>
                                      </p:cBhvr>
                                      <p:to x="100000" y="100000"/>
                                    </p:animScale>
                                    <p:animScale>
                                      <p:cBhvr>
                                        <p:cTn id="41" dur="26">
                                          <p:stCondLst>
                                            <p:cond delay="1642"/>
                                          </p:stCondLst>
                                        </p:cTn>
                                        <p:tgtEl>
                                          <p:spTgt spid="3">
                                            <p:txEl>
                                              <p:pRg st="1" end="1"/>
                                            </p:txEl>
                                          </p:spTgt>
                                        </p:tgtEl>
                                      </p:cBhvr>
                                      <p:to x="100000" y="90000"/>
                                    </p:animScale>
                                    <p:animScale>
                                      <p:cBhvr>
                                        <p:cTn id="42" dur="166" decel="50000">
                                          <p:stCondLst>
                                            <p:cond delay="1668"/>
                                          </p:stCondLst>
                                        </p:cTn>
                                        <p:tgtEl>
                                          <p:spTgt spid="3">
                                            <p:txEl>
                                              <p:pRg st="1" end="1"/>
                                            </p:txEl>
                                          </p:spTgt>
                                        </p:tgtEl>
                                      </p:cBhvr>
                                      <p:to x="100000" y="100000"/>
                                    </p:animScale>
                                    <p:animScale>
                                      <p:cBhvr>
                                        <p:cTn id="43" dur="26">
                                          <p:stCondLst>
                                            <p:cond delay="1808"/>
                                          </p:stCondLst>
                                        </p:cTn>
                                        <p:tgtEl>
                                          <p:spTgt spid="3">
                                            <p:txEl>
                                              <p:pRg st="1" end="1"/>
                                            </p:txEl>
                                          </p:spTgt>
                                        </p:tgtEl>
                                      </p:cBhvr>
                                      <p:to x="100000" y="95000"/>
                                    </p:animScale>
                                    <p:animScale>
                                      <p:cBhvr>
                                        <p:cTn id="44" dur="166" decel="50000">
                                          <p:stCondLst>
                                            <p:cond delay="1834"/>
                                          </p:stCondLst>
                                        </p:cTn>
                                        <p:tgtEl>
                                          <p:spTgt spid="3">
                                            <p:txEl>
                                              <p:pRg st="1" end="1"/>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wipe(down)">
                                      <p:cBhvr>
                                        <p:cTn id="49" dur="580">
                                          <p:stCondLst>
                                            <p:cond delay="0"/>
                                          </p:stCondLst>
                                        </p:cTn>
                                        <p:tgtEl>
                                          <p:spTgt spid="3">
                                            <p:txEl>
                                              <p:pRg st="2" end="2"/>
                                            </p:txEl>
                                          </p:spTgt>
                                        </p:tgtEl>
                                      </p:cBhvr>
                                    </p:animEffect>
                                    <p:anim calcmode="lin" valueType="num">
                                      <p:cBhvr>
                                        <p:cTn id="5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2" end="2"/>
                                            </p:txEl>
                                          </p:spTgt>
                                        </p:tgtEl>
                                      </p:cBhvr>
                                      <p:to x="100000" y="60000"/>
                                    </p:animScale>
                                    <p:animScale>
                                      <p:cBhvr>
                                        <p:cTn id="56" dur="166" decel="50000">
                                          <p:stCondLst>
                                            <p:cond delay="676"/>
                                          </p:stCondLst>
                                        </p:cTn>
                                        <p:tgtEl>
                                          <p:spTgt spid="3">
                                            <p:txEl>
                                              <p:pRg st="2" end="2"/>
                                            </p:txEl>
                                          </p:spTgt>
                                        </p:tgtEl>
                                      </p:cBhvr>
                                      <p:to x="100000" y="100000"/>
                                    </p:animScale>
                                    <p:animScale>
                                      <p:cBhvr>
                                        <p:cTn id="57" dur="26">
                                          <p:stCondLst>
                                            <p:cond delay="1312"/>
                                          </p:stCondLst>
                                        </p:cTn>
                                        <p:tgtEl>
                                          <p:spTgt spid="3">
                                            <p:txEl>
                                              <p:pRg st="2" end="2"/>
                                            </p:txEl>
                                          </p:spTgt>
                                        </p:tgtEl>
                                      </p:cBhvr>
                                      <p:to x="100000" y="80000"/>
                                    </p:animScale>
                                    <p:animScale>
                                      <p:cBhvr>
                                        <p:cTn id="58" dur="166" decel="50000">
                                          <p:stCondLst>
                                            <p:cond delay="1338"/>
                                          </p:stCondLst>
                                        </p:cTn>
                                        <p:tgtEl>
                                          <p:spTgt spid="3">
                                            <p:txEl>
                                              <p:pRg st="2" end="2"/>
                                            </p:txEl>
                                          </p:spTgt>
                                        </p:tgtEl>
                                      </p:cBhvr>
                                      <p:to x="100000" y="100000"/>
                                    </p:animScale>
                                    <p:animScale>
                                      <p:cBhvr>
                                        <p:cTn id="59" dur="26">
                                          <p:stCondLst>
                                            <p:cond delay="1642"/>
                                          </p:stCondLst>
                                        </p:cTn>
                                        <p:tgtEl>
                                          <p:spTgt spid="3">
                                            <p:txEl>
                                              <p:pRg st="2" end="2"/>
                                            </p:txEl>
                                          </p:spTgt>
                                        </p:tgtEl>
                                      </p:cBhvr>
                                      <p:to x="100000" y="90000"/>
                                    </p:animScale>
                                    <p:animScale>
                                      <p:cBhvr>
                                        <p:cTn id="60" dur="166" decel="50000">
                                          <p:stCondLst>
                                            <p:cond delay="1668"/>
                                          </p:stCondLst>
                                        </p:cTn>
                                        <p:tgtEl>
                                          <p:spTgt spid="3">
                                            <p:txEl>
                                              <p:pRg st="2" end="2"/>
                                            </p:txEl>
                                          </p:spTgt>
                                        </p:tgtEl>
                                      </p:cBhvr>
                                      <p:to x="100000" y="100000"/>
                                    </p:animScale>
                                    <p:animScale>
                                      <p:cBhvr>
                                        <p:cTn id="61" dur="26">
                                          <p:stCondLst>
                                            <p:cond delay="1808"/>
                                          </p:stCondLst>
                                        </p:cTn>
                                        <p:tgtEl>
                                          <p:spTgt spid="3">
                                            <p:txEl>
                                              <p:pRg st="2" end="2"/>
                                            </p:txEl>
                                          </p:spTgt>
                                        </p:tgtEl>
                                      </p:cBhvr>
                                      <p:to x="100000" y="95000"/>
                                    </p:animScale>
                                    <p:animScale>
                                      <p:cBhvr>
                                        <p:cTn id="62"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1D7901-CFAD-4008-8452-134C5D20B579}"/>
              </a:ext>
            </a:extLst>
          </p:cNvPr>
          <p:cNvSpPr>
            <a:spLocks noGrp="1"/>
          </p:cNvSpPr>
          <p:nvPr>
            <p:ph type="title"/>
          </p:nvPr>
        </p:nvSpPr>
        <p:spPr/>
        <p:txBody>
          <a:bodyPr/>
          <a:lstStyle/>
          <a:p>
            <a:endParaRPr lang="tr-TR"/>
          </a:p>
        </p:txBody>
      </p:sp>
      <p:pic>
        <p:nvPicPr>
          <p:cNvPr id="4" name="Picture 3">
            <a:extLst>
              <a:ext uri="{FF2B5EF4-FFF2-40B4-BE49-F238E27FC236}">
                <a16:creationId xmlns:a16="http://schemas.microsoft.com/office/drawing/2014/main" id="{358E0A90-A69F-4CCC-A478-73442A434A51}"/>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785404" y="2162736"/>
            <a:ext cx="6105378" cy="2857500"/>
          </a:xfrm>
          <a:prstGeom prst="rect">
            <a:avLst/>
          </a:prstGeom>
        </p:spPr>
      </p:pic>
    </p:spTree>
    <p:extLst>
      <p:ext uri="{BB962C8B-B14F-4D97-AF65-F5344CB8AC3E}">
        <p14:creationId xmlns:p14="http://schemas.microsoft.com/office/powerpoint/2010/main" val="102288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118187" cy="797615"/>
          </a:xfrm>
        </p:spPr>
        <p:txBody>
          <a:bodyPr>
            <a:normAutofit fontScale="90000"/>
          </a:bodyPr>
          <a:lstStyle/>
          <a:p>
            <a:r>
              <a:rPr lang="tr-TR" b="1" cap="none" dirty="0">
                <a:solidFill>
                  <a:srgbClr val="ED2813"/>
                </a:solidFill>
              </a:rPr>
              <a:t>Zımbanın Tarihçesi</a:t>
            </a:r>
            <a:endParaRPr lang="tr-TR" cap="none" dirty="0">
              <a:solidFill>
                <a:srgbClr val="ED2813"/>
              </a:solidFill>
            </a:endParaRPr>
          </a:p>
        </p:txBody>
      </p:sp>
      <p:sp>
        <p:nvSpPr>
          <p:cNvPr id="3" name="Content Placeholder 2"/>
          <p:cNvSpPr>
            <a:spLocks noGrp="1"/>
          </p:cNvSpPr>
          <p:nvPr>
            <p:ph idx="1"/>
          </p:nvPr>
        </p:nvSpPr>
        <p:spPr>
          <a:xfrm>
            <a:off x="531055" y="1773405"/>
            <a:ext cx="10396883" cy="3311189"/>
          </a:xfrm>
        </p:spPr>
        <p:txBody>
          <a:bodyPr>
            <a:normAutofit/>
          </a:bodyPr>
          <a:lstStyle/>
          <a:p>
            <a:pPr algn="just" fontAlgn="base"/>
            <a:r>
              <a:rPr lang="tr-TR" dirty="0"/>
              <a:t>1800’</a:t>
            </a:r>
            <a:r>
              <a:rPr lang="tr-TR" cap="none" dirty="0"/>
              <a:t>lü yılların başında kağıtları bir arada tutmak için birçok farklı yöntem uygulanırdı</a:t>
            </a:r>
            <a:r>
              <a:rPr lang="tr-TR" dirty="0"/>
              <a:t>. B</a:t>
            </a:r>
            <a:r>
              <a:rPr lang="tr-TR" cap="none" dirty="0"/>
              <a:t>azı kağıtlar delinir ve bir tel parçasıyla, kurdeleyle veya şeritle birbirine bağlanırdı. bazıları da toplu iğneyle veya yapışkanla bir arada tutturulurdu.</a:t>
            </a:r>
          </a:p>
          <a:p>
            <a:pPr algn="just" fontAlgn="base"/>
            <a:r>
              <a:rPr lang="tr-TR" dirty="0" err="1"/>
              <a:t>Gould</a:t>
            </a:r>
            <a:r>
              <a:rPr lang="tr-TR" dirty="0"/>
              <a:t> </a:t>
            </a:r>
            <a:r>
              <a:rPr lang="tr-TR" cap="none" dirty="0"/>
              <a:t>ilk zımbayı 1868 yılında icat etti</a:t>
            </a:r>
            <a:r>
              <a:rPr lang="tr-TR" dirty="0"/>
              <a:t>. B</a:t>
            </a:r>
            <a:r>
              <a:rPr lang="tr-TR" cap="none" dirty="0"/>
              <a:t>u büyük bir makineydi ve kitap ciltlemede kullanılıyordu. </a:t>
            </a:r>
            <a:r>
              <a:rPr lang="tr-TR" dirty="0"/>
              <a:t>İ</a:t>
            </a:r>
            <a:r>
              <a:rPr lang="tr-TR" cap="none" dirty="0"/>
              <a:t>lk masaüstü zımbanın patenti 1877 yılında alındı</a:t>
            </a:r>
            <a:r>
              <a:rPr lang="tr-TR" dirty="0"/>
              <a:t>. B</a:t>
            </a:r>
            <a:r>
              <a:rPr lang="tr-TR" cap="none" dirty="0"/>
              <a:t>u makine, metal zımba tellerini iterek sayfaları deliyor ve bükerek kapatıyordu</a:t>
            </a:r>
            <a:r>
              <a:rPr lang="tr-TR" dirty="0"/>
              <a:t>. İ</a:t>
            </a:r>
            <a:r>
              <a:rPr lang="tr-TR" cap="none" dirty="0"/>
              <a:t>lk zımba makinesi her kullanımda sadece bir tane zımba teli alabiliyordu.</a:t>
            </a:r>
          </a:p>
          <a:p>
            <a:endParaRPr lang="tr-TR" dirty="0"/>
          </a:p>
        </p:txBody>
      </p:sp>
    </p:spTree>
    <p:extLst>
      <p:ext uri="{BB962C8B-B14F-4D97-AF65-F5344CB8AC3E}">
        <p14:creationId xmlns:p14="http://schemas.microsoft.com/office/powerpoint/2010/main" val="17362510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80">
                                          <p:stCondLst>
                                            <p:cond delay="0"/>
                                          </p:stCondLst>
                                        </p:cTn>
                                        <p:tgtEl>
                                          <p:spTgt spid="3">
                                            <p:txEl>
                                              <p:pRg st="1" end="1"/>
                                            </p:txEl>
                                          </p:spTgt>
                                        </p:tgtEl>
                                      </p:cBhvr>
                                    </p:animEffect>
                                    <p:anim calcmode="lin" valueType="num">
                                      <p:cBhvr>
                                        <p:cTn id="3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1" end="1"/>
                                            </p:txEl>
                                          </p:spTgt>
                                        </p:tgtEl>
                                      </p:cBhvr>
                                      <p:to x="100000" y="60000"/>
                                    </p:animScale>
                                    <p:animScale>
                                      <p:cBhvr>
                                        <p:cTn id="38" dur="166" decel="50000">
                                          <p:stCondLst>
                                            <p:cond delay="676"/>
                                          </p:stCondLst>
                                        </p:cTn>
                                        <p:tgtEl>
                                          <p:spTgt spid="3">
                                            <p:txEl>
                                              <p:pRg st="1" end="1"/>
                                            </p:txEl>
                                          </p:spTgt>
                                        </p:tgtEl>
                                      </p:cBhvr>
                                      <p:to x="100000" y="100000"/>
                                    </p:animScale>
                                    <p:animScale>
                                      <p:cBhvr>
                                        <p:cTn id="39" dur="26">
                                          <p:stCondLst>
                                            <p:cond delay="1312"/>
                                          </p:stCondLst>
                                        </p:cTn>
                                        <p:tgtEl>
                                          <p:spTgt spid="3">
                                            <p:txEl>
                                              <p:pRg st="1" end="1"/>
                                            </p:txEl>
                                          </p:spTgt>
                                        </p:tgtEl>
                                      </p:cBhvr>
                                      <p:to x="100000" y="80000"/>
                                    </p:animScale>
                                    <p:animScale>
                                      <p:cBhvr>
                                        <p:cTn id="40" dur="166" decel="50000">
                                          <p:stCondLst>
                                            <p:cond delay="1338"/>
                                          </p:stCondLst>
                                        </p:cTn>
                                        <p:tgtEl>
                                          <p:spTgt spid="3">
                                            <p:txEl>
                                              <p:pRg st="1" end="1"/>
                                            </p:txEl>
                                          </p:spTgt>
                                        </p:tgtEl>
                                      </p:cBhvr>
                                      <p:to x="100000" y="100000"/>
                                    </p:animScale>
                                    <p:animScale>
                                      <p:cBhvr>
                                        <p:cTn id="41" dur="26">
                                          <p:stCondLst>
                                            <p:cond delay="1642"/>
                                          </p:stCondLst>
                                        </p:cTn>
                                        <p:tgtEl>
                                          <p:spTgt spid="3">
                                            <p:txEl>
                                              <p:pRg st="1" end="1"/>
                                            </p:txEl>
                                          </p:spTgt>
                                        </p:tgtEl>
                                      </p:cBhvr>
                                      <p:to x="100000" y="90000"/>
                                    </p:animScale>
                                    <p:animScale>
                                      <p:cBhvr>
                                        <p:cTn id="42" dur="166" decel="50000">
                                          <p:stCondLst>
                                            <p:cond delay="1668"/>
                                          </p:stCondLst>
                                        </p:cTn>
                                        <p:tgtEl>
                                          <p:spTgt spid="3">
                                            <p:txEl>
                                              <p:pRg st="1" end="1"/>
                                            </p:txEl>
                                          </p:spTgt>
                                        </p:tgtEl>
                                      </p:cBhvr>
                                      <p:to x="100000" y="100000"/>
                                    </p:animScale>
                                    <p:animScale>
                                      <p:cBhvr>
                                        <p:cTn id="43" dur="26">
                                          <p:stCondLst>
                                            <p:cond delay="1808"/>
                                          </p:stCondLst>
                                        </p:cTn>
                                        <p:tgtEl>
                                          <p:spTgt spid="3">
                                            <p:txEl>
                                              <p:pRg st="1" end="1"/>
                                            </p:txEl>
                                          </p:spTgt>
                                        </p:tgtEl>
                                      </p:cBhvr>
                                      <p:to x="100000" y="95000"/>
                                    </p:animScale>
                                    <p:animScale>
                                      <p:cBhvr>
                                        <p:cTn id="44"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1"/>
            <a:ext cx="10396882" cy="861646"/>
          </a:xfrm>
        </p:spPr>
        <p:txBody>
          <a:bodyPr/>
          <a:lstStyle/>
          <a:p>
            <a:r>
              <a:rPr lang="tr-TR" b="1" cap="none" dirty="0">
                <a:solidFill>
                  <a:srgbClr val="ED2813"/>
                </a:solidFill>
              </a:rPr>
              <a:t>Zımbayı Kim İcat Etti?</a:t>
            </a:r>
            <a:endParaRPr lang="tr-TR" cap="none" dirty="0">
              <a:solidFill>
                <a:srgbClr val="ED2813"/>
              </a:solidFill>
            </a:endParaRPr>
          </a:p>
        </p:txBody>
      </p:sp>
      <p:sp>
        <p:nvSpPr>
          <p:cNvPr id="3" name="Content Placeholder 2"/>
          <p:cNvSpPr>
            <a:spLocks noGrp="1"/>
          </p:cNvSpPr>
          <p:nvPr>
            <p:ph idx="1"/>
          </p:nvPr>
        </p:nvSpPr>
        <p:spPr>
          <a:xfrm>
            <a:off x="780210" y="1163442"/>
            <a:ext cx="5033555" cy="4351338"/>
          </a:xfrm>
        </p:spPr>
        <p:txBody>
          <a:bodyPr/>
          <a:lstStyle/>
          <a:p>
            <a:pPr algn="just"/>
            <a:r>
              <a:rPr lang="tr-TR" cap="none" dirty="0"/>
              <a:t>Zımba, 1868 yılında İngiliz Charles Henry </a:t>
            </a:r>
            <a:r>
              <a:rPr lang="tr-TR" cap="none" dirty="0" err="1"/>
              <a:t>Gould</a:t>
            </a:r>
            <a:r>
              <a:rPr lang="tr-TR" cap="none" dirty="0"/>
              <a:t> tarafından icat edilmiştir.</a:t>
            </a:r>
          </a:p>
          <a:p>
            <a:pPr algn="just"/>
            <a:endParaRPr lang="tr-TR" dirty="0">
              <a:solidFill>
                <a:srgbClr val="ED2813"/>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8236" y="1547447"/>
            <a:ext cx="2514616" cy="35833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2852" y="0"/>
            <a:ext cx="2613347" cy="3390288"/>
          </a:xfrm>
          <a:prstGeom prst="rect">
            <a:avLst/>
          </a:prstGeom>
        </p:spPr>
      </p:pic>
    </p:spTree>
    <p:extLst>
      <p:ext uri="{BB962C8B-B14F-4D97-AF65-F5344CB8AC3E}">
        <p14:creationId xmlns:p14="http://schemas.microsoft.com/office/powerpoint/2010/main" val="26931347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nodeType="clickEffect">
                                  <p:stCondLst>
                                    <p:cond delay="0"/>
                                  </p:stCondLst>
                                  <p:childTnLst>
                                    <p:animRot by="21600000">
                                      <p:cBhvr>
                                        <p:cTn id="31" dur="2000" fill="hold"/>
                                        <p:tgtEl>
                                          <p:spTgt spid="4"/>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8" presetClass="emph" presetSubtype="0" fill="hold" nodeType="clickEffect">
                                  <p:stCondLst>
                                    <p:cond delay="0"/>
                                  </p:stCondLst>
                                  <p:childTnLst>
                                    <p:animRot by="21600000">
                                      <p:cBhvr>
                                        <p:cTn id="35"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cap="none" dirty="0">
                <a:solidFill>
                  <a:srgbClr val="ED2813"/>
                </a:solidFill>
              </a:rPr>
              <a:t>Zımba Nedir ?</a:t>
            </a:r>
          </a:p>
        </p:txBody>
      </p:sp>
      <p:sp>
        <p:nvSpPr>
          <p:cNvPr id="3" name="Content Placeholder 2"/>
          <p:cNvSpPr>
            <a:spLocks noGrp="1"/>
          </p:cNvSpPr>
          <p:nvPr>
            <p:ph idx="1"/>
          </p:nvPr>
        </p:nvSpPr>
        <p:spPr>
          <a:xfrm>
            <a:off x="235634" y="1709047"/>
            <a:ext cx="10396883" cy="3311189"/>
          </a:xfrm>
        </p:spPr>
        <p:txBody>
          <a:bodyPr/>
          <a:lstStyle/>
          <a:p>
            <a:pPr algn="just"/>
            <a:r>
              <a:rPr lang="tr-TR" b="1" dirty="0"/>
              <a:t>Z</a:t>
            </a:r>
            <a:r>
              <a:rPr lang="tr-TR" b="1" cap="none" dirty="0"/>
              <a:t>ımba</a:t>
            </a:r>
            <a:r>
              <a:rPr lang="tr-TR" cap="none" dirty="0"/>
              <a:t>, kağıtları bir arada tutmak amacı ile metalden bir tel ile tutturan araç. birden fazla kâğıt zımbanın arasına yerleştirildikten sonra mekanik basınç uygulandığında mekanizmada bulunan metalik telin iki sivri ucu kâğıtları delerek geçmekte ve alt bölümde eğilerek kapanmaktadır</a:t>
            </a:r>
            <a:r>
              <a:rPr lang="tr-TR" dirty="0"/>
              <a:t>. B</a:t>
            </a:r>
            <a:r>
              <a:rPr lang="tr-TR" cap="none" dirty="0"/>
              <a:t>öylece kâğıtlar metalik tel aracılığı ile birbirine eklenmiş hale gelmektedir.</a:t>
            </a:r>
            <a:endParaRPr lang="tr-TR" dirty="0"/>
          </a:p>
        </p:txBody>
      </p:sp>
    </p:spTree>
    <p:extLst>
      <p:ext uri="{BB962C8B-B14F-4D97-AF65-F5344CB8AC3E}">
        <p14:creationId xmlns:p14="http://schemas.microsoft.com/office/powerpoint/2010/main" val="189857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b="1" cap="none" dirty="0">
                <a:solidFill>
                  <a:srgbClr val="ED2813"/>
                </a:solidFill>
              </a:rPr>
              <a:t>Zımba Çeşitleri Nelerdir?</a:t>
            </a:r>
          </a:p>
        </p:txBody>
      </p:sp>
      <p:sp>
        <p:nvSpPr>
          <p:cNvPr id="3" name="Content Placeholder 2"/>
          <p:cNvSpPr>
            <a:spLocks noGrp="1"/>
          </p:cNvSpPr>
          <p:nvPr>
            <p:ph idx="1"/>
          </p:nvPr>
        </p:nvSpPr>
        <p:spPr>
          <a:xfrm>
            <a:off x="545123" y="1709047"/>
            <a:ext cx="10396883" cy="3311189"/>
          </a:xfrm>
        </p:spPr>
        <p:txBody>
          <a:bodyPr/>
          <a:lstStyle/>
          <a:p>
            <a:pPr algn="just"/>
            <a:r>
              <a:rPr lang="tr-TR" dirty="0"/>
              <a:t>Z</a:t>
            </a:r>
            <a:r>
              <a:rPr lang="tr-TR" cap="none" dirty="0"/>
              <a:t>ımbaların ofislerde ve evlerde en çok kullanılan modeli, birkaç evrakı zımbalayabilme özelliği olan standart zımba modelleridir. </a:t>
            </a:r>
          </a:p>
          <a:p>
            <a:pPr algn="just"/>
            <a:r>
              <a:rPr lang="tr-TR" dirty="0"/>
              <a:t>D</a:t>
            </a:r>
            <a:r>
              <a:rPr lang="tr-TR" cap="none" dirty="0"/>
              <a:t>aha fazla sayıda evrak için tercih edilecek modeller arasında pens tipi zımba makinesi ve arşiv tipi zımba makinesi gelmektedir. </a:t>
            </a:r>
            <a:r>
              <a:rPr lang="tr-TR" dirty="0"/>
              <a:t>B</a:t>
            </a:r>
            <a:r>
              <a:rPr lang="tr-TR" cap="none" dirty="0"/>
              <a:t>u modellerden </a:t>
            </a:r>
            <a:r>
              <a:rPr lang="tr-TR" dirty="0"/>
              <a:t>arşiv tipi zımba makinesi </a:t>
            </a:r>
            <a:r>
              <a:rPr lang="tr-TR" cap="none" dirty="0"/>
              <a:t>çok sayıda sayfanın zorlanmadan delinebilmesini sağlar</a:t>
            </a:r>
            <a:r>
              <a:rPr lang="tr-TR" dirty="0"/>
              <a:t>. </a:t>
            </a:r>
            <a:r>
              <a:rPr lang="tr-TR" cap="none" dirty="0"/>
              <a:t>pratik kullanım sunan, kağıt boyutuna göre ayarlanabilme özelliği bulunan</a:t>
            </a:r>
            <a:r>
              <a:rPr lang="tr-TR" dirty="0"/>
              <a:t> </a:t>
            </a:r>
            <a:r>
              <a:rPr lang="tr-TR" cap="none" dirty="0"/>
              <a:t>PROFESYONEL KOLLU ZIMBA MAKİNESİ çeşitleri de evrak yoğunluğu fazla olan ofislerin vazgeçilmezleri arasındadır.</a:t>
            </a:r>
            <a:endParaRPr lang="tr-TR" dirty="0"/>
          </a:p>
        </p:txBody>
      </p:sp>
    </p:spTree>
    <p:extLst>
      <p:ext uri="{BB962C8B-B14F-4D97-AF65-F5344CB8AC3E}">
        <p14:creationId xmlns:p14="http://schemas.microsoft.com/office/powerpoint/2010/main" val="409062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80">
                                          <p:stCondLst>
                                            <p:cond delay="0"/>
                                          </p:stCondLst>
                                        </p:cTn>
                                        <p:tgtEl>
                                          <p:spTgt spid="3">
                                            <p:txEl>
                                              <p:pRg st="1" end="1"/>
                                            </p:txEl>
                                          </p:spTgt>
                                        </p:tgtEl>
                                      </p:cBhvr>
                                    </p:animEffect>
                                    <p:anim calcmode="lin" valueType="num">
                                      <p:cBhvr>
                                        <p:cTn id="3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1" end="1"/>
                                            </p:txEl>
                                          </p:spTgt>
                                        </p:tgtEl>
                                      </p:cBhvr>
                                      <p:to x="100000" y="60000"/>
                                    </p:animScale>
                                    <p:animScale>
                                      <p:cBhvr>
                                        <p:cTn id="38" dur="166" decel="50000">
                                          <p:stCondLst>
                                            <p:cond delay="676"/>
                                          </p:stCondLst>
                                        </p:cTn>
                                        <p:tgtEl>
                                          <p:spTgt spid="3">
                                            <p:txEl>
                                              <p:pRg st="1" end="1"/>
                                            </p:txEl>
                                          </p:spTgt>
                                        </p:tgtEl>
                                      </p:cBhvr>
                                      <p:to x="100000" y="100000"/>
                                    </p:animScale>
                                    <p:animScale>
                                      <p:cBhvr>
                                        <p:cTn id="39" dur="26">
                                          <p:stCondLst>
                                            <p:cond delay="1312"/>
                                          </p:stCondLst>
                                        </p:cTn>
                                        <p:tgtEl>
                                          <p:spTgt spid="3">
                                            <p:txEl>
                                              <p:pRg st="1" end="1"/>
                                            </p:txEl>
                                          </p:spTgt>
                                        </p:tgtEl>
                                      </p:cBhvr>
                                      <p:to x="100000" y="80000"/>
                                    </p:animScale>
                                    <p:animScale>
                                      <p:cBhvr>
                                        <p:cTn id="40" dur="166" decel="50000">
                                          <p:stCondLst>
                                            <p:cond delay="1338"/>
                                          </p:stCondLst>
                                        </p:cTn>
                                        <p:tgtEl>
                                          <p:spTgt spid="3">
                                            <p:txEl>
                                              <p:pRg st="1" end="1"/>
                                            </p:txEl>
                                          </p:spTgt>
                                        </p:tgtEl>
                                      </p:cBhvr>
                                      <p:to x="100000" y="100000"/>
                                    </p:animScale>
                                    <p:animScale>
                                      <p:cBhvr>
                                        <p:cTn id="41" dur="26">
                                          <p:stCondLst>
                                            <p:cond delay="1642"/>
                                          </p:stCondLst>
                                        </p:cTn>
                                        <p:tgtEl>
                                          <p:spTgt spid="3">
                                            <p:txEl>
                                              <p:pRg st="1" end="1"/>
                                            </p:txEl>
                                          </p:spTgt>
                                        </p:tgtEl>
                                      </p:cBhvr>
                                      <p:to x="100000" y="90000"/>
                                    </p:animScale>
                                    <p:animScale>
                                      <p:cBhvr>
                                        <p:cTn id="42" dur="166" decel="50000">
                                          <p:stCondLst>
                                            <p:cond delay="1668"/>
                                          </p:stCondLst>
                                        </p:cTn>
                                        <p:tgtEl>
                                          <p:spTgt spid="3">
                                            <p:txEl>
                                              <p:pRg st="1" end="1"/>
                                            </p:txEl>
                                          </p:spTgt>
                                        </p:tgtEl>
                                      </p:cBhvr>
                                      <p:to x="100000" y="100000"/>
                                    </p:animScale>
                                    <p:animScale>
                                      <p:cBhvr>
                                        <p:cTn id="43" dur="26">
                                          <p:stCondLst>
                                            <p:cond delay="1808"/>
                                          </p:stCondLst>
                                        </p:cTn>
                                        <p:tgtEl>
                                          <p:spTgt spid="3">
                                            <p:txEl>
                                              <p:pRg st="1" end="1"/>
                                            </p:txEl>
                                          </p:spTgt>
                                        </p:tgtEl>
                                      </p:cBhvr>
                                      <p:to x="100000" y="95000"/>
                                    </p:animScale>
                                    <p:animScale>
                                      <p:cBhvr>
                                        <p:cTn id="44"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sz="4000" cap="none" dirty="0">
                <a:solidFill>
                  <a:schemeClr val="tx1"/>
                </a:solidFill>
              </a:rPr>
              <a:t>Standart Zımba  Pens Tipi Zımba     </a:t>
            </a:r>
            <a:r>
              <a:rPr lang="tr-TR" sz="3600" cap="none" dirty="0">
                <a:solidFill>
                  <a:schemeClr val="tx1"/>
                </a:solidFill>
              </a:rPr>
              <a:t>Arşiv Tipi Zımba</a:t>
            </a:r>
            <a:r>
              <a:rPr lang="tr-TR" sz="4000" cap="none" dirty="0">
                <a:solidFill>
                  <a:schemeClr val="tx1"/>
                </a:solidFill>
              </a:rPr>
              <a:t>     </a:t>
            </a:r>
            <a:endParaRPr lang="tr-TR" sz="4000"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1265" y="2377894"/>
            <a:ext cx="2857500" cy="28575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50" y="2377894"/>
            <a:ext cx="2857500" cy="2857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1924" y="2377894"/>
            <a:ext cx="2857500" cy="2857500"/>
          </a:xfrm>
          <a:prstGeom prst="rect">
            <a:avLst/>
          </a:prstGeom>
        </p:spPr>
      </p:pic>
      <p:cxnSp>
        <p:nvCxnSpPr>
          <p:cNvPr id="8" name="Straight Arrow Connector 7"/>
          <p:cNvCxnSpPr/>
          <p:nvPr/>
        </p:nvCxnSpPr>
        <p:spPr>
          <a:xfrm flipH="1">
            <a:off x="2629988" y="1942012"/>
            <a:ext cx="391886" cy="87176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0" name="Straight Arrow Connector 9"/>
          <p:cNvCxnSpPr/>
          <p:nvPr/>
        </p:nvCxnSpPr>
        <p:spPr>
          <a:xfrm flipH="1">
            <a:off x="5651863" y="2020389"/>
            <a:ext cx="444137" cy="79338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2" name="Straight Arrow Connector 11"/>
          <p:cNvCxnSpPr/>
          <p:nvPr/>
        </p:nvCxnSpPr>
        <p:spPr>
          <a:xfrm flipH="1">
            <a:off x="9467848" y="1942012"/>
            <a:ext cx="338003" cy="87176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7525740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4"/>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21600000">
                                      <p:cBhvr>
                                        <p:cTn id="20"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4400" cap="none" dirty="0">
                <a:solidFill>
                  <a:srgbClr val="C00000"/>
                </a:solidFill>
              </a:rPr>
              <a:t>Zımba Satın Alırken Nelere Dikkat Edilmeli?</a:t>
            </a:r>
          </a:p>
        </p:txBody>
      </p:sp>
      <p:sp>
        <p:nvSpPr>
          <p:cNvPr id="3" name="Content Placeholder 2"/>
          <p:cNvSpPr>
            <a:spLocks noGrp="1"/>
          </p:cNvSpPr>
          <p:nvPr>
            <p:ph idx="1"/>
          </p:nvPr>
        </p:nvSpPr>
        <p:spPr/>
        <p:txBody>
          <a:bodyPr/>
          <a:lstStyle/>
          <a:p>
            <a:pPr algn="just"/>
            <a:r>
              <a:rPr lang="tr-TR" cap="none" dirty="0"/>
              <a:t>Zımba satın alırken dikkat edilecek hususların başında zımbanın kullanım amacı gelir. yapılacak işin tipine göre uygun büyüklükte zımbalar seçilmelidir. Zımbalanacak evrak birkaç kağıttan meydana gelecekse normal büyüklükte bir zımba yeterli olur ancak fazla sayıda evrak için tel yapısı daha kalın zımba modelleri tercih edilmelidir. Zımba teli yuvası </a:t>
            </a:r>
            <a:r>
              <a:rPr lang="tr-TR" cap="none" dirty="0" err="1"/>
              <a:t>yuvası</a:t>
            </a:r>
            <a:r>
              <a:rPr lang="tr-TR" cap="none" dirty="0"/>
              <a:t> kolay açılıp kapanabilen modeller verimli ve hızlı bir kullanım elde edilmesine yardımcı olur.</a:t>
            </a:r>
            <a:br>
              <a:rPr lang="tr-TR" cap="none" dirty="0"/>
            </a:br>
            <a:endParaRPr lang="tr-TR" cap="none" dirty="0"/>
          </a:p>
        </p:txBody>
      </p:sp>
    </p:spTree>
    <p:extLst>
      <p:ext uri="{BB962C8B-B14F-4D97-AF65-F5344CB8AC3E}">
        <p14:creationId xmlns:p14="http://schemas.microsoft.com/office/powerpoint/2010/main" val="121863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42" y="1084607"/>
            <a:ext cx="10396882" cy="797615"/>
          </a:xfrm>
        </p:spPr>
        <p:txBody>
          <a:bodyPr>
            <a:normAutofit fontScale="90000"/>
          </a:bodyPr>
          <a:lstStyle/>
          <a:p>
            <a:r>
              <a:rPr lang="tr-TR" sz="4900" b="1" cap="none" dirty="0">
                <a:solidFill>
                  <a:srgbClr val="ED2813"/>
                </a:solidFill>
              </a:rPr>
              <a:t>Zımba Makinesi Ne İçin Kullanılır?</a:t>
            </a:r>
            <a:br>
              <a:rPr lang="tr-TR" b="1" dirty="0">
                <a:solidFill>
                  <a:srgbClr val="ED2813"/>
                </a:solidFill>
              </a:rPr>
            </a:br>
            <a:endParaRPr lang="tr-TR" b="1" dirty="0">
              <a:solidFill>
                <a:srgbClr val="ED2813"/>
              </a:solidFill>
            </a:endParaRPr>
          </a:p>
        </p:txBody>
      </p:sp>
      <p:sp>
        <p:nvSpPr>
          <p:cNvPr id="3" name="Content Placeholder 2"/>
          <p:cNvSpPr>
            <a:spLocks noGrp="1"/>
          </p:cNvSpPr>
          <p:nvPr>
            <p:ph idx="1"/>
          </p:nvPr>
        </p:nvSpPr>
        <p:spPr>
          <a:xfrm>
            <a:off x="587326" y="1483415"/>
            <a:ext cx="10396883" cy="3311189"/>
          </a:xfrm>
        </p:spPr>
        <p:txBody>
          <a:bodyPr/>
          <a:lstStyle/>
          <a:p>
            <a:pPr algn="just"/>
            <a:r>
              <a:rPr lang="tr-TR" cap="none" dirty="0"/>
              <a:t>Zımba tabancaları, mobilyaların döşenmesi, duvar kaplamalarının (tekstil duvar kağıtları, yalıtım malzemeleri, vb.) takılması, kağıt ya da folyoların (posterler) asılması ve yumuşak ağaç ve levhaların (taban panelleri, dolapların sunta arka duvarları, vb.) monte edilmesi gibi, evin içindeki ve çevresindeki bir çok farklı dekorasyon işi için kullanılır.</a:t>
            </a:r>
          </a:p>
        </p:txBody>
      </p:sp>
    </p:spTree>
    <p:extLst>
      <p:ext uri="{BB962C8B-B14F-4D97-AF65-F5344CB8AC3E}">
        <p14:creationId xmlns:p14="http://schemas.microsoft.com/office/powerpoint/2010/main" val="214455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a Olay">
  <a:themeElements>
    <a:clrScheme name="Ana Olay">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Ana Olay">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a Olay">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Ana Olay</Template>
  <TotalTime>7</TotalTime>
  <Words>418</Words>
  <Application>Microsoft Office PowerPoint</Application>
  <PresentationFormat>Geniş ekran</PresentationFormat>
  <Paragraphs>20</Paragraphs>
  <Slides>10</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10</vt:i4>
      </vt:variant>
    </vt:vector>
  </HeadingPairs>
  <TitlesOfParts>
    <vt:vector size="13" baseType="lpstr">
      <vt:lpstr>Arial</vt:lpstr>
      <vt:lpstr>Impact</vt:lpstr>
      <vt:lpstr>Ana Olay</vt:lpstr>
      <vt:lpstr>Zımbanın Tarihçesi</vt:lpstr>
      <vt:lpstr>PowerPoint Sunusu</vt:lpstr>
      <vt:lpstr>Zımbanın Tarihçesi</vt:lpstr>
      <vt:lpstr>Zımbayı Kim İcat Etti?</vt:lpstr>
      <vt:lpstr>Zımba Nedir ?</vt:lpstr>
      <vt:lpstr>Zımba Çeşitleri Nelerdir?</vt:lpstr>
      <vt:lpstr>Standart Zımba  Pens Tipi Zımba     Arşiv Tipi Zımba     </vt:lpstr>
      <vt:lpstr>Zımba Satın Alırken Nelere Dikkat Edilmeli?</vt:lpstr>
      <vt:lpstr>Zımba Makinesi Ne İçin Kullanılır? </vt:lpstr>
      <vt:lpstr>Zımba Nasıl Çalışır?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Zımbanın Tarihçesi</dc:title>
  <dc:creator>User</dc:creator>
  <cp:lastModifiedBy>User</cp:lastModifiedBy>
  <cp:revision>2</cp:revision>
  <dcterms:created xsi:type="dcterms:W3CDTF">2020-05-03T16:18:56Z</dcterms:created>
  <dcterms:modified xsi:type="dcterms:W3CDTF">2020-05-03T20:25:27Z</dcterms:modified>
</cp:coreProperties>
</file>