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/>
    <p:restoredTop sz="94648"/>
  </p:normalViewPr>
  <p:slideViewPr>
    <p:cSldViewPr snapToGrid="0" snapToObjects="1">
      <p:cViewPr varScale="1">
        <p:scale>
          <a:sx n="74" d="100"/>
          <a:sy n="74" d="100"/>
        </p:scale>
        <p:origin x="18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Sağlık bilimleri fakültesi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Hukukun Temel Kavramları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13560"/>
            <a:ext cx="2081671" cy="20816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785" y="313560"/>
            <a:ext cx="2145227" cy="208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493830"/>
            <a:ext cx="8534400" cy="1507067"/>
          </a:xfrm>
        </p:spPr>
        <p:txBody>
          <a:bodyPr/>
          <a:lstStyle/>
          <a:p>
            <a:r>
              <a:rPr lang="tr-TR" dirty="0" smtClean="0"/>
              <a:t>II. </a:t>
            </a:r>
            <a:r>
              <a:rPr lang="tr-TR" dirty="0" smtClean="0"/>
              <a:t>bölüm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620" y="2551922"/>
            <a:ext cx="8534400" cy="3615267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dirty="0"/>
              <a:t>TOPLUM HAYATINI DÜZENLEYEN KURALLAR </a:t>
            </a:r>
            <a:r>
              <a:rPr lang="mr-IN" dirty="0"/>
              <a:t>–</a:t>
            </a:r>
            <a:r>
              <a:rPr lang="tr-TR" dirty="0"/>
              <a:t> 1. BÖLÜM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(DİN-AHLAK-GÖRGÜ)</a:t>
            </a:r>
          </a:p>
        </p:txBody>
      </p:sp>
    </p:spTree>
    <p:extLst>
      <p:ext uri="{BB962C8B-B14F-4D97-AF65-F5344CB8AC3E}">
        <p14:creationId xmlns:p14="http://schemas.microsoft.com/office/powerpoint/2010/main" val="121600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437846"/>
            <a:ext cx="8534400" cy="1507067"/>
          </a:xfrm>
        </p:spPr>
        <p:txBody>
          <a:bodyPr/>
          <a:lstStyle/>
          <a:p>
            <a:r>
              <a:rPr lang="tr-TR" dirty="0" smtClean="0"/>
              <a:t>Toplumsal kuralların ortaya çıkması ve genel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327988"/>
            <a:ext cx="8534400" cy="3615267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İnsanlar </a:t>
            </a:r>
            <a:r>
              <a:rPr lang="tr-TR" dirty="0"/>
              <a:t>toplum halinde </a:t>
            </a:r>
            <a:r>
              <a:rPr lang="tr-TR" dirty="0" smtClean="0"/>
              <a:t>yaşarlar. </a:t>
            </a:r>
            <a:endParaRPr lang="tr-TR" dirty="0"/>
          </a:p>
          <a:p>
            <a:r>
              <a:rPr lang="tr-TR" dirty="0"/>
              <a:t>Toplum </a:t>
            </a:r>
            <a:r>
              <a:rPr lang="tr-TR" dirty="0" smtClean="0"/>
              <a:t>yaşamının düzen içinde </a:t>
            </a:r>
            <a:r>
              <a:rPr lang="tr-TR" dirty="0"/>
              <a:t>devam edebilmesi, insanların gerek birbirleriyle ve gerekse toplumla olan </a:t>
            </a:r>
            <a:r>
              <a:rPr lang="tr-TR" dirty="0" smtClean="0"/>
              <a:t>ilişkilerinde </a:t>
            </a:r>
            <a:r>
              <a:rPr lang="tr-TR" dirty="0"/>
              <a:t>uyacakları bir takım kuralların </a:t>
            </a:r>
            <a:r>
              <a:rPr lang="tr-TR" dirty="0" smtClean="0"/>
              <a:t>varlığına bağlıdır. </a:t>
            </a:r>
            <a:endParaRPr lang="tr-TR" dirty="0"/>
          </a:p>
          <a:p>
            <a:r>
              <a:rPr lang="tr-TR" dirty="0"/>
              <a:t>Toplum halinde </a:t>
            </a:r>
            <a:r>
              <a:rPr lang="tr-TR" dirty="0" smtClean="0"/>
              <a:t>yaşayan </a:t>
            </a:r>
            <a:r>
              <a:rPr lang="tr-TR" dirty="0"/>
              <a:t>insanların yerine getirmek zorunda oldukları </a:t>
            </a:r>
            <a:r>
              <a:rPr lang="tr-TR" dirty="0" smtClean="0"/>
              <a:t>ödevleri </a:t>
            </a:r>
            <a:r>
              <a:rPr lang="tr-TR" dirty="0"/>
              <a:t>ve kullanacakları yetkileri </a:t>
            </a:r>
            <a:r>
              <a:rPr lang="tr-TR" dirty="0" smtClean="0"/>
              <a:t>gösteren </a:t>
            </a:r>
            <a:r>
              <a:rPr lang="tr-TR" dirty="0"/>
              <a:t>kurallara “sosyal </a:t>
            </a:r>
            <a:r>
              <a:rPr lang="tr-TR" dirty="0" smtClean="0"/>
              <a:t>düzen </a:t>
            </a:r>
            <a:r>
              <a:rPr lang="tr-TR" dirty="0"/>
              <a:t>kuralları” denilmektedir. </a:t>
            </a:r>
          </a:p>
          <a:p>
            <a:r>
              <a:rPr lang="tr-TR" dirty="0"/>
              <a:t>Toplum hayatını </a:t>
            </a:r>
            <a:r>
              <a:rPr lang="tr-TR" dirty="0" smtClean="0"/>
              <a:t>düzenleyen çok çeşitli </a:t>
            </a:r>
            <a:r>
              <a:rPr lang="tr-TR" dirty="0"/>
              <a:t>sosyal </a:t>
            </a:r>
            <a:r>
              <a:rPr lang="tr-TR" dirty="0" smtClean="0"/>
              <a:t>düzen </a:t>
            </a:r>
            <a:r>
              <a:rPr lang="tr-TR" dirty="0"/>
              <a:t>kuralları bulunmaktadır. Bunlar; “din kuralları”, “ahlak kuralları”, </a:t>
            </a:r>
            <a:r>
              <a:rPr lang="tr-TR" dirty="0" smtClean="0"/>
              <a:t>“görgü̈ </a:t>
            </a:r>
            <a:r>
              <a:rPr lang="tr-TR" dirty="0"/>
              <a:t>kuralları” ve “hukuk </a:t>
            </a:r>
            <a:r>
              <a:rPr lang="tr-TR" dirty="0" err="1"/>
              <a:t>kuralları”dır</a:t>
            </a:r>
            <a:r>
              <a:rPr lang="tr-TR" dirty="0"/>
              <a:t>. Bu kurallar birbirine benzer </a:t>
            </a:r>
            <a:r>
              <a:rPr lang="tr-TR" dirty="0" smtClean="0"/>
              <a:t>özellikler taşımasına </a:t>
            </a:r>
            <a:r>
              <a:rPr lang="tr-TR" dirty="0"/>
              <a:t>ve her biri toplum hayatını </a:t>
            </a:r>
            <a:r>
              <a:rPr lang="tr-TR" dirty="0" smtClean="0"/>
              <a:t>doğrudan </a:t>
            </a:r>
            <a:r>
              <a:rPr lang="tr-TR" dirty="0"/>
              <a:t>ya da dolaylı </a:t>
            </a:r>
            <a:r>
              <a:rPr lang="tr-TR" dirty="0" smtClean="0"/>
              <a:t>düzenlemeye yönelik </a:t>
            </a:r>
            <a:r>
              <a:rPr lang="tr-TR" dirty="0"/>
              <a:t>olsa da aralarında </a:t>
            </a:r>
            <a:r>
              <a:rPr lang="tr-TR" dirty="0" smtClean="0"/>
              <a:t>önemli </a:t>
            </a:r>
            <a:r>
              <a:rPr lang="tr-TR" dirty="0"/>
              <a:t>farklılıklar bulunmaktadır. </a:t>
            </a:r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/>
              <a:t>kurallardan hukuku farklı kılan pek </a:t>
            </a:r>
            <a:r>
              <a:rPr lang="tr-TR" dirty="0" smtClean="0"/>
              <a:t>çok </a:t>
            </a:r>
            <a:r>
              <a:rPr lang="tr-TR" dirty="0"/>
              <a:t>nitelik olsa da en farklı kılan nitelik, hukuktaki yaptırım </a:t>
            </a:r>
            <a:r>
              <a:rPr lang="tr-TR" dirty="0" smtClean="0"/>
              <a:t>ögesidir. </a:t>
            </a:r>
            <a:r>
              <a:rPr lang="tr-TR" dirty="0"/>
              <a:t>Devlet </a:t>
            </a:r>
            <a:r>
              <a:rPr lang="tr-TR" dirty="0" smtClean="0"/>
              <a:t>gücü̈ </a:t>
            </a:r>
            <a:r>
              <a:rPr lang="tr-TR" dirty="0"/>
              <a:t>ile bu yaptırımlar ve </a:t>
            </a:r>
            <a:r>
              <a:rPr lang="tr-TR" dirty="0" smtClean="0"/>
              <a:t>uygulanışı güvence </a:t>
            </a:r>
            <a:r>
              <a:rPr lang="tr-TR" dirty="0"/>
              <a:t>altına </a:t>
            </a:r>
            <a:r>
              <a:rPr lang="tr-TR" dirty="0" smtClean="0"/>
              <a:t>alınmıştır.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77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0196" y="381863"/>
            <a:ext cx="8534400" cy="1507067"/>
          </a:xfrm>
        </p:spPr>
        <p:txBody>
          <a:bodyPr/>
          <a:lstStyle/>
          <a:p>
            <a:r>
              <a:rPr lang="tr-TR" smtClean="0"/>
              <a:t>Toplumsal düzensizlik ve kaos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741" y="1888930"/>
            <a:ext cx="5012765" cy="23241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633" y="4403530"/>
            <a:ext cx="2917232" cy="19412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217" y="4403530"/>
            <a:ext cx="3483290" cy="195064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632" y="1888930"/>
            <a:ext cx="4150179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9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15281" y="437847"/>
            <a:ext cx="8534400" cy="1507067"/>
          </a:xfrm>
        </p:spPr>
        <p:txBody>
          <a:bodyPr/>
          <a:lstStyle/>
          <a:p>
            <a:r>
              <a:rPr lang="tr-TR" dirty="0" smtClean="0"/>
              <a:t>Toplumsal düzen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5281" y="2141375"/>
            <a:ext cx="8534400" cy="3615267"/>
          </a:xfrm>
        </p:spPr>
        <p:txBody>
          <a:bodyPr/>
          <a:lstStyle/>
          <a:p>
            <a:r>
              <a:rPr lang="tr-TR" dirty="0" smtClean="0"/>
              <a:t>Ahlak Kuralları</a:t>
            </a:r>
          </a:p>
          <a:p>
            <a:r>
              <a:rPr lang="tr-TR" dirty="0" smtClean="0"/>
              <a:t>Görgü Kuralları</a:t>
            </a:r>
          </a:p>
          <a:p>
            <a:r>
              <a:rPr lang="tr-TR" dirty="0" smtClean="0"/>
              <a:t>Din Kuralları</a:t>
            </a:r>
          </a:p>
          <a:p>
            <a:r>
              <a:rPr lang="tr-TR" dirty="0" smtClean="0"/>
              <a:t>Hukuk Kuralları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454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056" y="783771"/>
            <a:ext cx="6919555" cy="51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475169"/>
            <a:ext cx="8534400" cy="1507067"/>
          </a:xfrm>
        </p:spPr>
        <p:txBody>
          <a:bodyPr/>
          <a:lstStyle/>
          <a:p>
            <a:r>
              <a:rPr lang="tr-TR" dirty="0" smtClean="0"/>
              <a:t>Din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1828799"/>
            <a:ext cx="8534400" cy="4357051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Sosyal </a:t>
            </a:r>
            <a:r>
              <a:rPr lang="tr-TR" dirty="0" smtClean="0"/>
              <a:t>düzen </a:t>
            </a:r>
            <a:r>
              <a:rPr lang="tr-TR" dirty="0"/>
              <a:t>kuralları arasında yer alan din kuralları, </a:t>
            </a:r>
            <a:r>
              <a:rPr lang="tr-TR" dirty="0" smtClean="0"/>
              <a:t>yüzyıllar </a:t>
            </a:r>
            <a:r>
              <a:rPr lang="tr-TR" dirty="0"/>
              <a:t>boyunca </a:t>
            </a:r>
            <a:r>
              <a:rPr lang="tr-TR" dirty="0" smtClean="0"/>
              <a:t>önemini korumuştur. İlkel cağlarda </a:t>
            </a:r>
            <a:r>
              <a:rPr lang="tr-TR" dirty="0"/>
              <a:t>bile </a:t>
            </a:r>
            <a:r>
              <a:rPr lang="tr-TR" dirty="0" smtClean="0"/>
              <a:t>buttun </a:t>
            </a:r>
            <a:r>
              <a:rPr lang="tr-TR" dirty="0"/>
              <a:t>sosyal </a:t>
            </a:r>
            <a:r>
              <a:rPr lang="tr-TR" dirty="0" smtClean="0"/>
              <a:t>düzen </a:t>
            </a:r>
            <a:r>
              <a:rPr lang="tr-TR" dirty="0"/>
              <a:t>kurallarının dinsel nitelik </a:t>
            </a:r>
            <a:r>
              <a:rPr lang="tr-TR" dirty="0" smtClean="0"/>
              <a:t>taşıdığı söylenebilir. </a:t>
            </a:r>
            <a:r>
              <a:rPr lang="tr-TR" dirty="0"/>
              <a:t>Din kuralları, bir taraftan Tanrı ile insanlar arasındaki </a:t>
            </a:r>
            <a:r>
              <a:rPr lang="tr-TR" dirty="0" smtClean="0"/>
              <a:t>ilişkileri düzenlerken, diğer </a:t>
            </a:r>
            <a:r>
              <a:rPr lang="tr-TR" dirty="0"/>
              <a:t>taraftan dolaylı da olsa </a:t>
            </a:r>
            <a:r>
              <a:rPr lang="tr-TR" dirty="0" smtClean="0"/>
              <a:t>aşağıda açıklanacağı </a:t>
            </a:r>
            <a:r>
              <a:rPr lang="tr-TR" dirty="0"/>
              <a:t>gibi insanlar arasındaki </a:t>
            </a:r>
            <a:r>
              <a:rPr lang="tr-TR" dirty="0" smtClean="0"/>
              <a:t>ilişkileri </a:t>
            </a:r>
            <a:r>
              <a:rPr lang="tr-TR" dirty="0"/>
              <a:t>de </a:t>
            </a:r>
            <a:r>
              <a:rPr lang="tr-TR" dirty="0" smtClean="0"/>
              <a:t>düzenler. </a:t>
            </a:r>
            <a:r>
              <a:rPr lang="tr-TR" dirty="0"/>
              <a:t>Bu kurallar Tanrı tarafından </a:t>
            </a:r>
            <a:r>
              <a:rPr lang="tr-TR" dirty="0" smtClean="0"/>
              <a:t>konulmuş̧ </a:t>
            </a:r>
            <a:r>
              <a:rPr lang="tr-TR" dirty="0"/>
              <a:t>olan kurallardır. </a:t>
            </a:r>
          </a:p>
          <a:p>
            <a:r>
              <a:rPr lang="tr-TR" dirty="0"/>
              <a:t>Din kurallarının bazıları “uhrevi </a:t>
            </a:r>
            <a:r>
              <a:rPr lang="tr-TR" dirty="0" smtClean="0"/>
              <a:t>ilişkileri”, </a:t>
            </a:r>
            <a:r>
              <a:rPr lang="tr-TR" dirty="0"/>
              <a:t>bazıları ise </a:t>
            </a:r>
            <a:r>
              <a:rPr lang="tr-TR" dirty="0" smtClean="0"/>
              <a:t>“dünyevi ilişkileri”, diğer </a:t>
            </a:r>
            <a:r>
              <a:rPr lang="tr-TR" dirty="0"/>
              <a:t>bazıları ise hem uhrevi hem de </a:t>
            </a:r>
            <a:r>
              <a:rPr lang="tr-TR" dirty="0" smtClean="0"/>
              <a:t>dünyevi ilişkileri düzenlerler. Örneğin, </a:t>
            </a:r>
            <a:r>
              <a:rPr lang="tr-TR" dirty="0"/>
              <a:t>adam </a:t>
            </a:r>
            <a:r>
              <a:rPr lang="tr-TR" dirty="0" smtClean="0"/>
              <a:t>öldürmek, </a:t>
            </a:r>
            <a:r>
              <a:rPr lang="tr-TR" dirty="0"/>
              <a:t>hırsızlık yapmak, </a:t>
            </a:r>
            <a:r>
              <a:rPr lang="tr-TR" dirty="0" smtClean="0"/>
              <a:t>başkasının </a:t>
            </a:r>
            <a:r>
              <a:rPr lang="tr-TR" dirty="0"/>
              <a:t>namusuna </a:t>
            </a:r>
            <a:r>
              <a:rPr lang="tr-TR" dirty="0" smtClean="0"/>
              <a:t>göz </a:t>
            </a:r>
            <a:r>
              <a:rPr lang="tr-TR" dirty="0"/>
              <a:t>dikmek, yalan </a:t>
            </a:r>
            <a:r>
              <a:rPr lang="tr-TR" dirty="0" smtClean="0"/>
              <a:t>söylemek </a:t>
            </a:r>
            <a:r>
              <a:rPr lang="tr-TR" dirty="0"/>
              <a:t>ile ilgili yasaklar hem </a:t>
            </a:r>
            <a:r>
              <a:rPr lang="tr-TR" dirty="0" smtClean="0"/>
              <a:t>dünyevi ilişkileri </a:t>
            </a:r>
            <a:r>
              <a:rPr lang="tr-TR" dirty="0"/>
              <a:t>hem de uhrevi </a:t>
            </a:r>
            <a:r>
              <a:rPr lang="tr-TR" dirty="0" smtClean="0"/>
              <a:t>ilişkileri düzenlemektedir. </a:t>
            </a:r>
            <a:r>
              <a:rPr lang="tr-TR" dirty="0"/>
              <a:t>Buna </a:t>
            </a:r>
            <a:r>
              <a:rPr lang="tr-TR" dirty="0" smtClean="0"/>
              <a:t>karşılık, </a:t>
            </a:r>
            <a:r>
              <a:rPr lang="tr-TR" dirty="0"/>
              <a:t>Tanrı’ya ve O’nun Peygamberine inanmayı gerektiren kurallar ise yalnızca uhrevi </a:t>
            </a:r>
            <a:r>
              <a:rPr lang="tr-TR" dirty="0" smtClean="0"/>
              <a:t>ilişkilere ilişkin </a:t>
            </a:r>
            <a:r>
              <a:rPr lang="tr-TR" dirty="0"/>
              <a:t>kurallardır. </a:t>
            </a:r>
          </a:p>
          <a:p>
            <a:r>
              <a:rPr lang="tr-TR" dirty="0"/>
              <a:t>Din kuralları ile hukuk kuralları bazı noktalarda birbirinden </a:t>
            </a:r>
            <a:r>
              <a:rPr lang="tr-TR" dirty="0" smtClean="0"/>
              <a:t>ayrılmaktadır: Din </a:t>
            </a:r>
            <a:r>
              <a:rPr lang="tr-TR" dirty="0"/>
              <a:t>kurallarının yaptırımı genellikle manevi niteliktedir. Bu ise </a:t>
            </a:r>
            <a:r>
              <a:rPr lang="tr-TR" dirty="0" smtClean="0"/>
              <a:t>günahkâr </a:t>
            </a:r>
            <a:r>
              <a:rPr lang="tr-TR" dirty="0"/>
              <a:t>olma ve ahirette Tanrı tarafından cezaya </a:t>
            </a:r>
            <a:r>
              <a:rPr lang="tr-TR" dirty="0" smtClean="0"/>
              <a:t>çarptırılma seklindedir. Diğer </a:t>
            </a:r>
            <a:r>
              <a:rPr lang="tr-TR" dirty="0"/>
              <a:t>bir ifadeyle, din kurallarına aykırı </a:t>
            </a:r>
            <a:r>
              <a:rPr lang="tr-TR" dirty="0" smtClean="0"/>
              <a:t>davranışın </a:t>
            </a:r>
            <a:r>
              <a:rPr lang="tr-TR" dirty="0"/>
              <a:t>cezası hayatta iken </a:t>
            </a:r>
            <a:r>
              <a:rPr lang="tr-TR" dirty="0" smtClean="0"/>
              <a:t>değil, </a:t>
            </a:r>
            <a:r>
              <a:rPr lang="tr-TR" dirty="0"/>
              <a:t>ancak </a:t>
            </a:r>
            <a:r>
              <a:rPr lang="tr-TR" dirty="0" smtClean="0"/>
              <a:t>ölünce </a:t>
            </a:r>
            <a:r>
              <a:rPr lang="tr-TR" dirty="0"/>
              <a:t>verilebilmektedir. Ancak din kurallarının ihlalinin cezası yalnızca manevi nitelikte </a:t>
            </a:r>
            <a:r>
              <a:rPr lang="tr-TR" dirty="0" smtClean="0"/>
              <a:t>değildir. Örneğin Islama </a:t>
            </a:r>
            <a:r>
              <a:rPr lang="tr-TR" dirty="0"/>
              <a:t>dini ele </a:t>
            </a:r>
            <a:r>
              <a:rPr lang="tr-TR" dirty="0" smtClean="0"/>
              <a:t>alındığında </a:t>
            </a:r>
            <a:r>
              <a:rPr lang="tr-TR" dirty="0"/>
              <a:t>hırsızlık halinde, kol kesilmesi, adam </a:t>
            </a:r>
            <a:r>
              <a:rPr lang="tr-TR" dirty="0" smtClean="0"/>
              <a:t>öldürme </a:t>
            </a:r>
            <a:r>
              <a:rPr lang="tr-TR" dirty="0"/>
              <a:t>halinde kısasın uygulanması, zina halinde </a:t>
            </a:r>
            <a:r>
              <a:rPr lang="tr-TR" dirty="0" smtClean="0"/>
              <a:t>recme </a:t>
            </a:r>
            <a:r>
              <a:rPr lang="tr-TR" dirty="0"/>
              <a:t>gibi </a:t>
            </a:r>
            <a:r>
              <a:rPr lang="tr-TR" dirty="0" smtClean="0"/>
              <a:t>dünyevi </a:t>
            </a:r>
            <a:r>
              <a:rPr lang="tr-TR" dirty="0"/>
              <a:t>cezalar da </a:t>
            </a:r>
            <a:r>
              <a:rPr lang="tr-TR" dirty="0" smtClean="0"/>
              <a:t>söz </a:t>
            </a:r>
            <a:r>
              <a:rPr lang="tr-TR" dirty="0"/>
              <a:t>konusudur. Din kuralları genellikle insanların </a:t>
            </a:r>
            <a:r>
              <a:rPr lang="tr-TR" dirty="0" smtClean="0"/>
              <a:t>inançları </a:t>
            </a:r>
            <a:r>
              <a:rPr lang="tr-TR" dirty="0"/>
              <a:t>ile ilgili kuralları </a:t>
            </a:r>
            <a:r>
              <a:rPr lang="tr-TR" dirty="0" smtClean="0"/>
              <a:t>düzenlerler </a:t>
            </a:r>
            <a:r>
              <a:rPr lang="tr-TR" dirty="0"/>
              <a:t>ve Tanrı </a:t>
            </a:r>
            <a:r>
              <a:rPr lang="tr-TR" dirty="0" smtClean="0"/>
              <a:t>buyruğu </a:t>
            </a:r>
            <a:r>
              <a:rPr lang="tr-TR" dirty="0"/>
              <a:t>olan bu kurallar zamanla </a:t>
            </a:r>
            <a:r>
              <a:rPr lang="tr-TR" dirty="0" smtClean="0"/>
              <a:t>değişmez </a:t>
            </a:r>
            <a:r>
              <a:rPr lang="tr-TR" dirty="0"/>
              <a:t>niteliktedir. Oysa hukuk kuralları toplum </a:t>
            </a:r>
            <a:r>
              <a:rPr lang="tr-TR" dirty="0" smtClean="0"/>
              <a:t>düzenini sağlamak </a:t>
            </a:r>
            <a:r>
              <a:rPr lang="tr-TR" dirty="0"/>
              <a:t>amacıyla konuldukları </a:t>
            </a:r>
            <a:r>
              <a:rPr lang="tr-TR" dirty="0" smtClean="0"/>
              <a:t>için, </a:t>
            </a:r>
            <a:r>
              <a:rPr lang="tr-TR" dirty="0"/>
              <a:t>toplumsal hayattaki </a:t>
            </a:r>
            <a:r>
              <a:rPr lang="tr-TR" dirty="0" smtClean="0"/>
              <a:t>değişimlere </a:t>
            </a:r>
            <a:r>
              <a:rPr lang="tr-TR" dirty="0"/>
              <a:t>paralel olarak </a:t>
            </a:r>
            <a:r>
              <a:rPr lang="tr-TR" dirty="0" smtClean="0"/>
              <a:t>değişmektedir.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486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252" y="482891"/>
            <a:ext cx="8534400" cy="1507067"/>
          </a:xfrm>
        </p:spPr>
        <p:txBody>
          <a:bodyPr/>
          <a:lstStyle/>
          <a:p>
            <a:r>
              <a:rPr lang="tr-TR" dirty="0" smtClean="0"/>
              <a:t>Görgü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252" y="2167759"/>
            <a:ext cx="8534400" cy="3615267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İnsanlar </a:t>
            </a:r>
            <a:r>
              <a:rPr lang="tr-TR" dirty="0"/>
              <a:t>birlikte </a:t>
            </a:r>
            <a:r>
              <a:rPr lang="tr-TR" dirty="0" smtClean="0"/>
              <a:t>yaşamak </a:t>
            </a:r>
            <a:r>
              <a:rPr lang="tr-TR" dirty="0"/>
              <a:t>zorundadırlar. Her oyunun bir kuralı </a:t>
            </a:r>
            <a:r>
              <a:rPr lang="tr-TR" dirty="0" smtClean="0"/>
              <a:t>olduğu </a:t>
            </a:r>
            <a:r>
              <a:rPr lang="tr-TR" dirty="0"/>
              <a:t>gibi, birlikte </a:t>
            </a:r>
            <a:r>
              <a:rPr lang="tr-TR" dirty="0" smtClean="0"/>
              <a:t>yaşamanın </a:t>
            </a:r>
            <a:r>
              <a:rPr lang="tr-TR" dirty="0"/>
              <a:t>da belirli kuralları vardır. Bu kurallara uyan insanların, </a:t>
            </a:r>
            <a:r>
              <a:rPr lang="tr-TR" dirty="0" smtClean="0"/>
              <a:t>ihtiyaçlarını </a:t>
            </a:r>
            <a:r>
              <a:rPr lang="tr-TR" dirty="0"/>
              <a:t>daha kolay temin edecekleri ve daha </a:t>
            </a:r>
            <a:r>
              <a:rPr lang="tr-TR" dirty="0" smtClean="0"/>
              <a:t>çok </a:t>
            </a:r>
            <a:r>
              <a:rPr lang="tr-TR" dirty="0"/>
              <a:t>mutlu olacakları </a:t>
            </a:r>
            <a:r>
              <a:rPr lang="tr-TR" dirty="0" smtClean="0"/>
              <a:t>açıktır. </a:t>
            </a:r>
            <a:r>
              <a:rPr lang="tr-TR" dirty="0"/>
              <a:t>Bu nedenle insanların, toplum hayatını </a:t>
            </a:r>
            <a:r>
              <a:rPr lang="tr-TR" dirty="0" smtClean="0"/>
              <a:t>düzenleyen </a:t>
            </a:r>
            <a:r>
              <a:rPr lang="tr-TR" dirty="0"/>
              <a:t>belirli kuralları </a:t>
            </a:r>
            <a:r>
              <a:rPr lang="tr-TR" dirty="0" smtClean="0"/>
              <a:t>öğrenmeleri </a:t>
            </a:r>
            <a:r>
              <a:rPr lang="tr-TR" dirty="0"/>
              <a:t>ve bunları </a:t>
            </a:r>
            <a:r>
              <a:rPr lang="tr-TR" dirty="0" smtClean="0"/>
              <a:t>davranış̧ </a:t>
            </a:r>
            <a:r>
              <a:rPr lang="tr-TR" dirty="0"/>
              <a:t>haline getirmeleri hayatın bir </a:t>
            </a:r>
            <a:r>
              <a:rPr lang="tr-TR" dirty="0" smtClean="0"/>
              <a:t>gereğidir. İşte </a:t>
            </a:r>
            <a:r>
              <a:rPr lang="tr-TR" dirty="0"/>
              <a:t>toplum halinde </a:t>
            </a:r>
            <a:r>
              <a:rPr lang="tr-TR" dirty="0" smtClean="0"/>
              <a:t>yaşayan </a:t>
            </a:r>
            <a:r>
              <a:rPr lang="tr-TR" dirty="0"/>
              <a:t>insanların uymak zorunda oldukları kurallardan biri de </a:t>
            </a:r>
            <a:r>
              <a:rPr lang="tr-TR" dirty="0" smtClean="0"/>
              <a:t>görgü̈ </a:t>
            </a:r>
            <a:r>
              <a:rPr lang="tr-TR" dirty="0"/>
              <a:t>kurallarıdır. Bir toplumun </a:t>
            </a:r>
            <a:r>
              <a:rPr lang="tr-TR" dirty="0" smtClean="0"/>
              <a:t>oluşmasında </a:t>
            </a:r>
            <a:r>
              <a:rPr lang="tr-TR" dirty="0"/>
              <a:t>ve </a:t>
            </a:r>
            <a:r>
              <a:rPr lang="tr-TR" dirty="0" smtClean="0"/>
              <a:t>gelişmesinde, </a:t>
            </a:r>
            <a:r>
              <a:rPr lang="tr-TR" dirty="0"/>
              <a:t>o toplumu </a:t>
            </a:r>
            <a:r>
              <a:rPr lang="tr-TR" dirty="0" smtClean="0"/>
              <a:t>oluşturan </a:t>
            </a:r>
            <a:r>
              <a:rPr lang="tr-TR" dirty="0"/>
              <a:t>insanlar arasında uygulanan </a:t>
            </a:r>
            <a:r>
              <a:rPr lang="tr-TR" dirty="0" smtClean="0"/>
              <a:t>görgü̈ </a:t>
            </a:r>
            <a:r>
              <a:rPr lang="tr-TR" dirty="0"/>
              <a:t>kurallarının </a:t>
            </a:r>
            <a:r>
              <a:rPr lang="tr-TR" dirty="0" smtClean="0"/>
              <a:t>önemli </a:t>
            </a:r>
            <a:r>
              <a:rPr lang="tr-TR" dirty="0"/>
              <a:t>bir yeri vardır. Genel </a:t>
            </a:r>
            <a:r>
              <a:rPr lang="tr-TR" dirty="0" smtClean="0"/>
              <a:t>görgü̈ </a:t>
            </a:r>
            <a:r>
              <a:rPr lang="tr-TR" dirty="0"/>
              <a:t>kurallarına uyma </a:t>
            </a:r>
            <a:r>
              <a:rPr lang="tr-TR" dirty="0" smtClean="0"/>
              <a:t>zorunluluğu </a:t>
            </a:r>
            <a:r>
              <a:rPr lang="tr-TR" dirty="0"/>
              <a:t>yoktur. Yani genel </a:t>
            </a:r>
            <a:r>
              <a:rPr lang="tr-TR" dirty="0" smtClean="0"/>
              <a:t>görgü̈ </a:t>
            </a:r>
            <a:r>
              <a:rPr lang="tr-TR" dirty="0"/>
              <a:t>kurallarına uyulmaması hukuka aykırılık </a:t>
            </a:r>
            <a:r>
              <a:rPr lang="tr-TR" dirty="0" smtClean="0"/>
              <a:t>oluşturmaz. </a:t>
            </a:r>
            <a:endParaRPr lang="tr-TR" dirty="0"/>
          </a:p>
          <a:p>
            <a:r>
              <a:rPr lang="tr-TR" dirty="0"/>
              <a:t>Ancak, toplum genel </a:t>
            </a:r>
            <a:r>
              <a:rPr lang="tr-TR" dirty="0" smtClean="0"/>
              <a:t>görgü̈ </a:t>
            </a:r>
            <a:r>
              <a:rPr lang="tr-TR" dirty="0"/>
              <a:t>kurallarına uymayanları cahil, bencil, kaba, saygısız gibi sıfatlarla tanımlar ve kınar. Toplum </a:t>
            </a:r>
            <a:r>
              <a:rPr lang="tr-TR" dirty="0" smtClean="0"/>
              <a:t>yaşamının düzenlenmesinde </a:t>
            </a:r>
            <a:r>
              <a:rPr lang="tr-TR" dirty="0"/>
              <a:t>etkili olan genel </a:t>
            </a:r>
            <a:r>
              <a:rPr lang="tr-TR" dirty="0" smtClean="0"/>
              <a:t>görgü̈ </a:t>
            </a:r>
            <a:r>
              <a:rPr lang="tr-TR" dirty="0"/>
              <a:t>kurallarına uyan </a:t>
            </a:r>
            <a:r>
              <a:rPr lang="tr-TR" dirty="0" smtClean="0"/>
              <a:t>kişileri; </a:t>
            </a:r>
            <a:r>
              <a:rPr lang="tr-TR" dirty="0"/>
              <a:t>terbiyeli, saygılı, nazik gibi </a:t>
            </a:r>
            <a:r>
              <a:rPr lang="tr-TR" dirty="0" smtClean="0"/>
              <a:t>seklinde </a:t>
            </a:r>
            <a:r>
              <a:rPr lang="tr-TR" dirty="0"/>
              <a:t>nitelemek olanaklıdır. Bu kurallar toplumdaki uygarlık </a:t>
            </a:r>
            <a:r>
              <a:rPr lang="tr-TR" dirty="0" smtClean="0"/>
              <a:t>düzeyinin </a:t>
            </a:r>
            <a:r>
              <a:rPr lang="tr-TR" dirty="0"/>
              <a:t>de </a:t>
            </a:r>
            <a:r>
              <a:rPr lang="tr-TR" dirty="0" smtClean="0"/>
              <a:t>göstergesi </a:t>
            </a:r>
            <a:r>
              <a:rPr lang="tr-TR" dirty="0"/>
              <a:t>olarak </a:t>
            </a:r>
            <a:r>
              <a:rPr lang="tr-TR" dirty="0" smtClean="0"/>
              <a:t>değerlendirilebilir. İnsanın </a:t>
            </a:r>
            <a:r>
              <a:rPr lang="tr-TR" dirty="0"/>
              <a:t>bencil, kaba </a:t>
            </a:r>
            <a:r>
              <a:rPr lang="tr-TR" dirty="0" smtClean="0"/>
              <a:t>düşüncelerden </a:t>
            </a:r>
            <a:r>
              <a:rPr lang="tr-TR" dirty="0"/>
              <a:t>sıyrılarak, </a:t>
            </a:r>
            <a:r>
              <a:rPr lang="tr-TR" dirty="0" smtClean="0"/>
              <a:t>başkalarına karşı davranışlarını </a:t>
            </a:r>
            <a:r>
              <a:rPr lang="tr-TR" dirty="0"/>
              <a:t>bir </a:t>
            </a:r>
            <a:r>
              <a:rPr lang="tr-TR" dirty="0" smtClean="0"/>
              <a:t>düzene </a:t>
            </a:r>
            <a:r>
              <a:rPr lang="tr-TR" dirty="0"/>
              <a:t>koyması, onun duyarlı ve nazik olmasını </a:t>
            </a:r>
            <a:r>
              <a:rPr lang="tr-TR" dirty="0" smtClean="0"/>
              <a:t>sağlar. </a:t>
            </a:r>
            <a:r>
              <a:rPr lang="tr-TR" dirty="0"/>
              <a:t>Bu da insanların birbirleriyle olan </a:t>
            </a:r>
            <a:r>
              <a:rPr lang="tr-TR" dirty="0" smtClean="0"/>
              <a:t>ilişkilerinin sağlıklı </a:t>
            </a:r>
            <a:r>
              <a:rPr lang="tr-TR" dirty="0"/>
              <a:t>ve tutarlı olmasını </a:t>
            </a:r>
            <a:r>
              <a:rPr lang="tr-TR" dirty="0" smtClean="0"/>
              <a:t>sağlar. Görgü̈ </a:t>
            </a:r>
            <a:r>
              <a:rPr lang="tr-TR" dirty="0"/>
              <a:t>kurallarını </a:t>
            </a:r>
            <a:r>
              <a:rPr lang="tr-TR" dirty="0" smtClean="0"/>
              <a:t>öğrenmenin </a:t>
            </a:r>
            <a:r>
              <a:rPr lang="tr-TR" dirty="0"/>
              <a:t>bir okulu yoktur. </a:t>
            </a:r>
            <a:r>
              <a:rPr lang="tr-TR" dirty="0" smtClean="0"/>
              <a:t>Görgü̈ </a:t>
            </a:r>
            <a:r>
              <a:rPr lang="tr-TR" dirty="0"/>
              <a:t>kuralları, bir toplumun ayrı ayrı </a:t>
            </a:r>
            <a:r>
              <a:rPr lang="tr-TR" dirty="0" smtClean="0"/>
              <a:t>bölgelerinde </a:t>
            </a:r>
            <a:r>
              <a:rPr lang="tr-TR" dirty="0"/>
              <a:t>farklı </a:t>
            </a:r>
            <a:r>
              <a:rPr lang="tr-TR" dirty="0" smtClean="0"/>
              <a:t>olduğu </a:t>
            </a:r>
            <a:r>
              <a:rPr lang="tr-TR" dirty="0"/>
              <a:t>gibi </a:t>
            </a:r>
            <a:r>
              <a:rPr lang="tr-TR" dirty="0" smtClean="0"/>
              <a:t>değişik </a:t>
            </a:r>
            <a:r>
              <a:rPr lang="tr-TR" dirty="0"/>
              <a:t>uluslar arasında uluslararasında da farklılıklar </a:t>
            </a:r>
            <a:r>
              <a:rPr lang="tr-TR" dirty="0" smtClean="0"/>
              <a:t>gösterir. </a:t>
            </a:r>
            <a:r>
              <a:rPr lang="tr-TR" dirty="0"/>
              <a:t>Bu nedenle, </a:t>
            </a:r>
            <a:r>
              <a:rPr lang="tr-TR" dirty="0" smtClean="0"/>
              <a:t>görgü̈ </a:t>
            </a:r>
            <a:r>
              <a:rPr lang="tr-TR" dirty="0"/>
              <a:t>kurallarının toplumun </a:t>
            </a:r>
            <a:r>
              <a:rPr lang="tr-TR" dirty="0" smtClean="0"/>
              <a:t>iç̧ yaşamındaki önemi </a:t>
            </a:r>
            <a:r>
              <a:rPr lang="tr-TR" dirty="0"/>
              <a:t>yanında, uluslararası </a:t>
            </a:r>
            <a:r>
              <a:rPr lang="tr-TR" dirty="0" smtClean="0"/>
              <a:t>yaşamda </a:t>
            </a:r>
            <a:r>
              <a:rPr lang="tr-TR" dirty="0"/>
              <a:t>da </a:t>
            </a:r>
            <a:r>
              <a:rPr lang="tr-TR" dirty="0" smtClean="0"/>
              <a:t>önemi büyüktür. Hatta </a:t>
            </a:r>
            <a:r>
              <a:rPr lang="tr-TR" dirty="0"/>
              <a:t>bazı </a:t>
            </a:r>
            <a:r>
              <a:rPr lang="tr-TR" dirty="0" smtClean="0"/>
              <a:t>görgü̈ </a:t>
            </a:r>
            <a:r>
              <a:rPr lang="tr-TR" dirty="0"/>
              <a:t>kurallarının hukukun </a:t>
            </a:r>
            <a:r>
              <a:rPr lang="tr-TR" dirty="0" smtClean="0"/>
              <a:t>içinde </a:t>
            </a:r>
            <a:r>
              <a:rPr lang="tr-TR" dirty="0"/>
              <a:t>yer </a:t>
            </a:r>
            <a:r>
              <a:rPr lang="tr-TR" dirty="0" smtClean="0"/>
              <a:t>aldığı </a:t>
            </a:r>
            <a:r>
              <a:rPr lang="tr-TR" dirty="0"/>
              <a:t>da </a:t>
            </a:r>
            <a:r>
              <a:rPr lang="tr-TR" dirty="0" smtClean="0"/>
              <a:t>görülmektedir. Örneğin, </a:t>
            </a:r>
            <a:r>
              <a:rPr lang="tr-TR" dirty="0"/>
              <a:t>iki </a:t>
            </a:r>
            <a:r>
              <a:rPr lang="tr-TR" dirty="0" smtClean="0"/>
              <a:t>kişinin </a:t>
            </a:r>
            <a:r>
              <a:rPr lang="tr-TR" dirty="0"/>
              <a:t>sokakta birbirleriyle </a:t>
            </a:r>
            <a:r>
              <a:rPr lang="tr-TR" dirty="0" smtClean="0"/>
              <a:t>selamlaşması </a:t>
            </a:r>
            <a:r>
              <a:rPr lang="tr-TR" dirty="0"/>
              <a:t>bir </a:t>
            </a:r>
            <a:r>
              <a:rPr lang="tr-TR" dirty="0" smtClean="0"/>
              <a:t>görgü̈ </a:t>
            </a:r>
            <a:r>
              <a:rPr lang="tr-TR" dirty="0"/>
              <a:t>kuralı olmasına </a:t>
            </a:r>
            <a:r>
              <a:rPr lang="tr-TR" dirty="0" smtClean="0"/>
              <a:t>karşın, </a:t>
            </a:r>
            <a:r>
              <a:rPr lang="tr-TR" dirty="0"/>
              <a:t>iki askerin birbirini selamlamaları hukukî bir </a:t>
            </a:r>
            <a:r>
              <a:rPr lang="tr-TR" dirty="0" smtClean="0"/>
              <a:t>ödevdir.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966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388298"/>
            <a:ext cx="8534400" cy="1507067"/>
          </a:xfrm>
        </p:spPr>
        <p:txBody>
          <a:bodyPr/>
          <a:lstStyle/>
          <a:p>
            <a:r>
              <a:rPr lang="tr-TR" dirty="0" smtClean="0"/>
              <a:t>Ahlak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073165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Toplum hayatını </a:t>
            </a:r>
            <a:r>
              <a:rPr lang="tr-TR" dirty="0" smtClean="0"/>
              <a:t>düzenleyen </a:t>
            </a:r>
            <a:r>
              <a:rPr lang="tr-TR" dirty="0"/>
              <a:t>sosyal </a:t>
            </a:r>
            <a:r>
              <a:rPr lang="tr-TR" dirty="0" smtClean="0"/>
              <a:t>düzen </a:t>
            </a:r>
            <a:r>
              <a:rPr lang="tr-TR" dirty="0"/>
              <a:t>kurallarından bir tanesi de ahlak kurallarıdır. Ahlak, bir toplumda iyilik ve </a:t>
            </a:r>
            <a:r>
              <a:rPr lang="tr-TR" dirty="0" smtClean="0"/>
              <a:t>kötülük </a:t>
            </a:r>
            <a:r>
              <a:rPr lang="tr-TR" dirty="0"/>
              <a:t>hakkında </a:t>
            </a:r>
            <a:r>
              <a:rPr lang="tr-TR" dirty="0" smtClean="0"/>
              <a:t>oluşan değer </a:t>
            </a:r>
            <a:r>
              <a:rPr lang="tr-TR" dirty="0"/>
              <a:t>yargılarına </a:t>
            </a:r>
            <a:r>
              <a:rPr lang="tr-TR" dirty="0" smtClean="0"/>
              <a:t>göre, </a:t>
            </a:r>
            <a:r>
              <a:rPr lang="tr-TR" dirty="0"/>
              <a:t>yapılması ve yapılmaması gereken </a:t>
            </a:r>
            <a:r>
              <a:rPr lang="tr-TR" dirty="0" smtClean="0"/>
              <a:t>davranışlara ilişkin </a:t>
            </a:r>
            <a:r>
              <a:rPr lang="tr-TR" dirty="0"/>
              <a:t>kurallardan </a:t>
            </a:r>
            <a:r>
              <a:rPr lang="tr-TR" dirty="0" smtClean="0"/>
              <a:t>oluşur. </a:t>
            </a:r>
            <a:endParaRPr lang="tr-TR" dirty="0"/>
          </a:p>
          <a:p>
            <a:r>
              <a:rPr lang="tr-TR" dirty="0"/>
              <a:t>Ahlak kuralları biri </a:t>
            </a:r>
            <a:r>
              <a:rPr lang="tr-TR" dirty="0" smtClean="0"/>
              <a:t>öznel, diğeri </a:t>
            </a:r>
            <a:r>
              <a:rPr lang="tr-TR" dirty="0"/>
              <a:t>ise nesnel ahlak kuralları olmak </a:t>
            </a:r>
            <a:r>
              <a:rPr lang="tr-TR" dirty="0" smtClean="0"/>
              <a:t>üzere </a:t>
            </a:r>
            <a:r>
              <a:rPr lang="tr-TR" dirty="0"/>
              <a:t>ikiye ayrılmaktadır. </a:t>
            </a:r>
          </a:p>
          <a:p>
            <a:r>
              <a:rPr lang="tr-TR" dirty="0" smtClean="0"/>
              <a:t>Öznel </a:t>
            </a:r>
            <a:r>
              <a:rPr lang="tr-TR" dirty="0"/>
              <a:t>ahlak kuralları, </a:t>
            </a:r>
            <a:r>
              <a:rPr lang="tr-TR" dirty="0" smtClean="0"/>
              <a:t>kişilerin </a:t>
            </a:r>
            <a:r>
              <a:rPr lang="tr-TR" dirty="0"/>
              <a:t>kendilerine </a:t>
            </a:r>
            <a:r>
              <a:rPr lang="tr-TR" dirty="0" smtClean="0"/>
              <a:t>karşı </a:t>
            </a:r>
            <a:r>
              <a:rPr lang="tr-TR" dirty="0"/>
              <a:t>nasıl davranmaları </a:t>
            </a:r>
            <a:r>
              <a:rPr lang="tr-TR" dirty="0" smtClean="0"/>
              <a:t>gerektiğini gösteren </a:t>
            </a:r>
            <a:r>
              <a:rPr lang="tr-TR" dirty="0"/>
              <a:t>ahlak kurallarıdır. </a:t>
            </a:r>
            <a:r>
              <a:rPr lang="tr-TR" dirty="0" smtClean="0"/>
              <a:t>Diğer </a:t>
            </a:r>
            <a:r>
              <a:rPr lang="tr-TR" dirty="0"/>
              <a:t>bir ifadeyle </a:t>
            </a:r>
            <a:r>
              <a:rPr lang="tr-TR" dirty="0" smtClean="0"/>
              <a:t>öznel </a:t>
            </a:r>
            <a:r>
              <a:rPr lang="tr-TR" dirty="0"/>
              <a:t>ahlak kuralları bu kurallar </a:t>
            </a:r>
            <a:r>
              <a:rPr lang="tr-TR" dirty="0" smtClean="0"/>
              <a:t>kişinin </a:t>
            </a:r>
            <a:r>
              <a:rPr lang="tr-TR" dirty="0"/>
              <a:t>kendisine </a:t>
            </a:r>
            <a:r>
              <a:rPr lang="tr-TR" dirty="0" smtClean="0"/>
              <a:t>karşı </a:t>
            </a:r>
            <a:r>
              <a:rPr lang="tr-TR" dirty="0"/>
              <a:t>olan </a:t>
            </a:r>
            <a:r>
              <a:rPr lang="tr-TR" dirty="0" smtClean="0"/>
              <a:t>ödevlerini gösterir. </a:t>
            </a:r>
            <a:endParaRPr lang="tr-TR" dirty="0"/>
          </a:p>
          <a:p>
            <a:r>
              <a:rPr lang="tr-TR" dirty="0"/>
              <a:t>Buna </a:t>
            </a:r>
            <a:r>
              <a:rPr lang="tr-TR" dirty="0" smtClean="0"/>
              <a:t>karşılık </a:t>
            </a:r>
            <a:r>
              <a:rPr lang="tr-TR" dirty="0"/>
              <a:t>nesnel ahlak kuralları, toplum hayatında </a:t>
            </a:r>
            <a:r>
              <a:rPr lang="tr-TR" dirty="0" smtClean="0"/>
              <a:t>kişilerin </a:t>
            </a:r>
            <a:r>
              <a:rPr lang="tr-TR" dirty="0"/>
              <a:t>birbirleriyle olan </a:t>
            </a:r>
            <a:r>
              <a:rPr lang="tr-TR" dirty="0" smtClean="0"/>
              <a:t>ilişkilerinde davranış̧ </a:t>
            </a:r>
            <a:r>
              <a:rPr lang="tr-TR" smtClean="0"/>
              <a:t>şekillerini gösteren </a:t>
            </a:r>
            <a:r>
              <a:rPr lang="tr-TR" dirty="0"/>
              <a:t>ahlak kurallarıdır.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8140383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Dilim</Template>
  <TotalTime>76</TotalTime>
  <Words>803</Words>
  <Application>Microsoft Macintosh PowerPoint</Application>
  <PresentationFormat>Geniş Ekran</PresentationFormat>
  <Paragraphs>29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Century Gothic</vt:lpstr>
      <vt:lpstr>Mangal</vt:lpstr>
      <vt:lpstr>Wingdings 3</vt:lpstr>
      <vt:lpstr>Dilim</vt:lpstr>
      <vt:lpstr>Sağlık bilimleri fakültesi</vt:lpstr>
      <vt:lpstr>II. bölüm</vt:lpstr>
      <vt:lpstr>Toplumsal kuralların ortaya çıkması ve genel özellikleri</vt:lpstr>
      <vt:lpstr>Toplumsal düzensizlik ve kaos</vt:lpstr>
      <vt:lpstr>Toplumsal düzen kuralları</vt:lpstr>
      <vt:lpstr>PowerPoint Sunusu</vt:lpstr>
      <vt:lpstr>Din kuralları</vt:lpstr>
      <vt:lpstr>Görgü kuralları</vt:lpstr>
      <vt:lpstr>Ahlak kuralları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bilimleri fakültesi</dc:title>
  <dc:creator>Tuğçe ORAL</dc:creator>
  <cp:lastModifiedBy>Tuğçe ORAL</cp:lastModifiedBy>
  <cp:revision>4</cp:revision>
  <dcterms:created xsi:type="dcterms:W3CDTF">2018-09-23T11:08:47Z</dcterms:created>
  <dcterms:modified xsi:type="dcterms:W3CDTF">2018-09-24T07:33:36Z</dcterms:modified>
</cp:coreProperties>
</file>