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9" r:id="rId5"/>
    <p:sldId id="270" r:id="rId6"/>
    <p:sldId id="258" r:id="rId7"/>
    <p:sldId id="266" r:id="rId8"/>
    <p:sldId id="259" r:id="rId9"/>
    <p:sldId id="263" r:id="rId10"/>
    <p:sldId id="264" r:id="rId11"/>
    <p:sldId id="265" r:id="rId12"/>
    <p:sldId id="262"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4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05.02.2020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en-US" dirty="0" err="1">
                <a:solidFill>
                  <a:srgbClr val="000000"/>
                </a:solidFill>
                <a:latin typeface="Times New Roman"/>
                <a:ea typeface="Calibri"/>
              </a:rPr>
              <a:t>Kuvaterner</a:t>
            </a:r>
            <a:r>
              <a:rPr lang="en-US" dirty="0">
                <a:solidFill>
                  <a:srgbClr val="000000"/>
                </a:solidFill>
                <a:latin typeface="Times New Roman"/>
                <a:ea typeface="Calibri"/>
              </a:rPr>
              <a:t> </a:t>
            </a:r>
            <a:r>
              <a:rPr lang="en-US" dirty="0" err="1">
                <a:solidFill>
                  <a:srgbClr val="000000"/>
                </a:solidFill>
                <a:latin typeface="Times New Roman"/>
                <a:ea typeface="Calibri"/>
              </a:rPr>
              <a:t>ortamları</a:t>
            </a:r>
            <a:endParaRPr lang="en-US" dirty="0"/>
          </a:p>
        </p:txBody>
      </p:sp>
      <p:sp>
        <p:nvSpPr>
          <p:cNvPr id="3" name="Alt Başlık 2"/>
          <p:cNvSpPr>
            <a:spLocks noGrp="1"/>
          </p:cNvSpPr>
          <p:nvPr>
            <p:ph type="subTitle" idx="1"/>
          </p:nvPr>
        </p:nvSpPr>
        <p:spPr/>
        <p:txBody>
          <a:bodyPr/>
          <a:lstStyle/>
          <a:p>
            <a:r>
              <a:rPr lang="tr-TR" dirty="0" smtClean="0">
                <a:solidFill>
                  <a:srgbClr val="FF0000"/>
                </a:solidFill>
              </a:rPr>
              <a:t>1. Hafta</a:t>
            </a:r>
            <a:endParaRPr lang="en-US" dirty="0">
              <a:solidFill>
                <a:srgbClr val="FF0000"/>
              </a:solidFill>
            </a:endParaRPr>
          </a:p>
        </p:txBody>
      </p:sp>
    </p:spTree>
    <p:extLst>
      <p:ext uri="{BB962C8B-B14F-4D97-AF65-F5344CB8AC3E}">
        <p14:creationId xmlns:p14="http://schemas.microsoft.com/office/powerpoint/2010/main" val="179018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lstStyle/>
          <a:p>
            <a:r>
              <a:rPr lang="tr-TR" dirty="0" err="1" smtClean="0"/>
              <a:t>Engir</a:t>
            </a:r>
            <a:r>
              <a:rPr lang="tr-TR" dirty="0" smtClean="0"/>
              <a:t> gölü</a:t>
            </a:r>
            <a:endParaRPr lang="tr-TR" dirty="0"/>
          </a:p>
        </p:txBody>
      </p:sp>
      <p:pic>
        <p:nvPicPr>
          <p:cNvPr id="1027" name="Picture 3" descr="I:\Kayseri-Nevsehir Agustos 2015\131___08\IMG_9754.JPG"/>
          <p:cNvPicPr>
            <a:picLocks noGrp="1" noChangeAspect="1" noChangeArrowheads="1"/>
          </p:cNvPicPr>
          <p:nvPr>
            <p:ph idx="1"/>
          </p:nvPr>
        </p:nvPicPr>
        <p:blipFill>
          <a:blip r:embed="rId2" cstate="print"/>
          <a:srcRect/>
          <a:stretch>
            <a:fillRect/>
          </a:stretch>
        </p:blipFill>
        <p:spPr bwMode="auto">
          <a:xfrm>
            <a:off x="539552" y="838846"/>
            <a:ext cx="8136903" cy="610267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descr="I:\Kayseri-Nevsehir Agustos 2015\131___08\IMG_9774.JPG"/>
          <p:cNvPicPr>
            <a:picLocks noGrp="1" noChangeAspect="1" noChangeArrowheads="1"/>
          </p:cNvPicPr>
          <p:nvPr>
            <p:ph idx="1"/>
          </p:nvPr>
        </p:nvPicPr>
        <p:blipFill>
          <a:blip r:embed="rId2" cstate="print"/>
          <a:srcRect/>
          <a:stretch>
            <a:fillRect/>
          </a:stretch>
        </p:blipFill>
        <p:spPr bwMode="auto">
          <a:xfrm>
            <a:off x="0" y="-171400"/>
            <a:ext cx="9025003" cy="676875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2011 Tuzgölü-Obruk\DSC_0003.JPG"/>
          <p:cNvPicPr>
            <a:picLocks noGrp="1" noChangeAspect="1" noChangeArrowheads="1"/>
          </p:cNvPicPr>
          <p:nvPr>
            <p:ph idx="1"/>
          </p:nvPr>
        </p:nvPicPr>
        <p:blipFill>
          <a:blip r:embed="rId2" cstate="print"/>
          <a:srcRect/>
          <a:stretch>
            <a:fillRect/>
          </a:stretch>
        </p:blipFill>
        <p:spPr bwMode="auto">
          <a:xfrm>
            <a:off x="-399690" y="274638"/>
            <a:ext cx="9557010" cy="6354395"/>
          </a:xfrm>
          <a:prstGeom prst="rect">
            <a:avLst/>
          </a:prstGeom>
          <a:noFill/>
        </p:spPr>
      </p:pic>
      <p:sp>
        <p:nvSpPr>
          <p:cNvPr id="3" name="Başlık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400" b="0" i="0" u="none" strike="noStrike" kern="1200" cap="none" spc="0" normalizeH="0" baseline="0" noProof="0" dirty="0" err="1" smtClean="0">
                <a:ln>
                  <a:noFill/>
                </a:ln>
                <a:solidFill>
                  <a:sysClr val="windowText" lastClr="000000"/>
                </a:solidFill>
                <a:effectLst/>
                <a:uLnTx/>
                <a:uFillTx/>
                <a:latin typeface="Calibri"/>
                <a:ea typeface="+mj-ea"/>
                <a:cs typeface="+mj-cs"/>
              </a:rPr>
              <a:t>Paleosol</a:t>
            </a:r>
            <a:endParaRPr kumimoji="0" lang="en-US" sz="2400" b="0" i="0" u="none" strike="noStrike" kern="120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1466149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90727"/>
            <a:ext cx="8229600" cy="5649491"/>
          </a:xfrm>
        </p:spPr>
        <p:txBody>
          <a:bodyPr>
            <a:normAutofit fontScale="92500" lnSpcReduction="20000"/>
          </a:bodyPr>
          <a:lstStyle/>
          <a:p>
            <a:pPr>
              <a:lnSpc>
                <a:spcPct val="115000"/>
              </a:lnSpc>
              <a:spcAft>
                <a:spcPts val="1000"/>
              </a:spcAft>
            </a:pPr>
            <a:r>
              <a:rPr lang="en-US" sz="2600" dirty="0" smtClean="0">
                <a:latin typeface="Times New Roman"/>
                <a:ea typeface="Calibri"/>
                <a:cs typeface="Times New Roman"/>
              </a:rPr>
              <a:t>Ku</a:t>
            </a:r>
            <a:r>
              <a:rPr lang="tr-TR" sz="2600" dirty="0" smtClean="0">
                <a:latin typeface="Times New Roman"/>
                <a:ea typeface="Calibri"/>
                <a:cs typeface="Times New Roman"/>
              </a:rPr>
              <a:t>v</a:t>
            </a:r>
            <a:r>
              <a:rPr lang="en-US" sz="2600" dirty="0" err="1" smtClean="0">
                <a:latin typeface="Times New Roman"/>
                <a:ea typeface="Calibri"/>
                <a:cs typeface="Times New Roman"/>
              </a:rPr>
              <a:t>aterner</a:t>
            </a:r>
            <a:r>
              <a:rPr lang="en-US" sz="2600" dirty="0">
                <a:latin typeface="Times New Roman"/>
                <a:ea typeface="Calibri"/>
                <a:cs typeface="Times New Roman"/>
              </a:rPr>
              <a:t>, </a:t>
            </a:r>
            <a:r>
              <a:rPr lang="en-US" sz="2600" dirty="0" err="1">
                <a:latin typeface="Times New Roman"/>
                <a:ea typeface="Calibri"/>
                <a:cs typeface="Times New Roman"/>
              </a:rPr>
              <a:t>Senozoyik</a:t>
            </a:r>
            <a:r>
              <a:rPr lang="en-US" sz="2600" dirty="0">
                <a:latin typeface="Times New Roman"/>
                <a:ea typeface="Calibri"/>
                <a:cs typeface="Times New Roman"/>
              </a:rPr>
              <a:t> </a:t>
            </a:r>
            <a:r>
              <a:rPr lang="en-US" sz="2600" dirty="0" err="1">
                <a:latin typeface="Times New Roman"/>
                <a:ea typeface="Calibri"/>
                <a:cs typeface="Times New Roman"/>
              </a:rPr>
              <a:t>devrinin</a:t>
            </a:r>
            <a:r>
              <a:rPr lang="en-US" sz="2600" dirty="0">
                <a:latin typeface="Times New Roman"/>
                <a:ea typeface="Calibri"/>
                <a:cs typeface="Times New Roman"/>
              </a:rPr>
              <a:t> </a:t>
            </a:r>
            <a:r>
              <a:rPr lang="tr-TR" sz="2600" dirty="0" smtClean="0">
                <a:latin typeface="Times New Roman"/>
                <a:ea typeface="Calibri"/>
                <a:cs typeface="Times New Roman"/>
              </a:rPr>
              <a:t>son dönemidir. </a:t>
            </a:r>
            <a:r>
              <a:rPr lang="en-US" sz="2600" dirty="0" smtClean="0">
                <a:latin typeface="Times New Roman"/>
                <a:ea typeface="Calibri"/>
                <a:cs typeface="Times New Roman"/>
              </a:rPr>
              <a:t> </a:t>
            </a:r>
            <a:r>
              <a:rPr lang="tr-TR" sz="2600" dirty="0" smtClean="0">
                <a:latin typeface="Times New Roman"/>
                <a:ea typeface="Calibri"/>
                <a:cs typeface="Times New Roman"/>
              </a:rPr>
              <a:t>Yerküre tarihindeki y</a:t>
            </a:r>
            <a:r>
              <a:rPr lang="tr-TR" sz="2600" dirty="0" smtClean="0">
                <a:latin typeface="Times New Roman"/>
                <a:ea typeface="Calibri"/>
              </a:rPr>
              <a:t>aklaşık son</a:t>
            </a:r>
            <a:r>
              <a:rPr lang="en-US" sz="2600" dirty="0" smtClean="0">
                <a:latin typeface="Times New Roman"/>
                <a:ea typeface="Calibri"/>
              </a:rPr>
              <a:t> </a:t>
            </a:r>
            <a:r>
              <a:rPr lang="en-US" sz="2600" dirty="0">
                <a:latin typeface="Times New Roman"/>
                <a:ea typeface="Calibri"/>
              </a:rPr>
              <a:t>2.6 My </a:t>
            </a:r>
            <a:r>
              <a:rPr lang="en-US" sz="2600" dirty="0" err="1">
                <a:latin typeface="Times New Roman"/>
                <a:ea typeface="Calibri"/>
              </a:rPr>
              <a:t>kapsayan</a:t>
            </a:r>
            <a:r>
              <a:rPr lang="en-US" sz="2600" dirty="0">
                <a:latin typeface="Times New Roman"/>
                <a:ea typeface="Calibri"/>
              </a:rPr>
              <a:t> </a:t>
            </a:r>
            <a:r>
              <a:rPr lang="en-US" sz="2600" dirty="0" smtClean="0">
                <a:latin typeface="Times New Roman"/>
                <a:ea typeface="Calibri"/>
              </a:rPr>
              <a:t>Ku</a:t>
            </a:r>
            <a:r>
              <a:rPr lang="tr-TR" sz="2600" dirty="0" smtClean="0">
                <a:latin typeface="Times New Roman"/>
                <a:ea typeface="Calibri"/>
              </a:rPr>
              <a:t>v</a:t>
            </a:r>
            <a:r>
              <a:rPr lang="en-US" sz="2600" dirty="0" err="1" smtClean="0">
                <a:latin typeface="Times New Roman"/>
                <a:ea typeface="Calibri"/>
              </a:rPr>
              <a:t>aterner</a:t>
            </a:r>
            <a:r>
              <a:rPr lang="en-US" sz="2600" dirty="0" smtClean="0">
                <a:latin typeface="Times New Roman"/>
                <a:ea typeface="Calibri"/>
              </a:rPr>
              <a:t> </a:t>
            </a:r>
            <a:r>
              <a:rPr lang="en-US" sz="2600" dirty="0" err="1" smtClean="0">
                <a:latin typeface="Times New Roman"/>
                <a:ea typeface="Calibri"/>
              </a:rPr>
              <a:t>dönemin</a:t>
            </a:r>
            <a:r>
              <a:rPr lang="tr-TR" sz="2600" dirty="0" smtClean="0">
                <a:latin typeface="Times New Roman"/>
                <a:ea typeface="Calibri"/>
              </a:rPr>
              <a:t>de </a:t>
            </a:r>
            <a:r>
              <a:rPr lang="tr-TR" sz="2600" dirty="0" smtClean="0">
                <a:latin typeface="Times New Roman"/>
                <a:ea typeface="Calibri"/>
              </a:rPr>
              <a:t>ortam koşullarında sürekli bir değişim yaşanmış ve bu değişimlerin izleri günümüze kadar büyük ölçüde korunmuştur. </a:t>
            </a:r>
            <a:r>
              <a:rPr lang="en-US" sz="2600" dirty="0" smtClean="0">
                <a:latin typeface="Times New Roman"/>
                <a:ea typeface="Calibri"/>
              </a:rPr>
              <a:t> </a:t>
            </a:r>
            <a:r>
              <a:rPr lang="tr-TR" sz="2600" dirty="0" err="1" smtClean="0">
                <a:latin typeface="Times New Roman"/>
                <a:ea typeface="Calibri"/>
              </a:rPr>
              <a:t>Kuvaterner’de</a:t>
            </a:r>
            <a:r>
              <a:rPr lang="tr-TR" sz="2600" dirty="0" smtClean="0">
                <a:latin typeface="Times New Roman"/>
                <a:ea typeface="Calibri"/>
              </a:rPr>
              <a:t> ortam koşullarında meydana gelen değişimler uzun dönemli kayıtlar halinde denizler, örtü buzulları ve göl ortamlarında korunurken, kısmen kesintili olarak mağara çökellerinde ve daha kesintili olarak da yüksek dağlardaki buzul alanlarından, kıyı ortamlarından ve akarsu ortamlarından saptanabilir. Tüm bu verilere </a:t>
            </a:r>
            <a:r>
              <a:rPr lang="tr-TR" sz="2600" dirty="0" err="1" smtClean="0">
                <a:latin typeface="Times New Roman"/>
                <a:ea typeface="Calibri"/>
              </a:rPr>
              <a:t>jeoarkeolojik</a:t>
            </a:r>
            <a:r>
              <a:rPr lang="tr-TR" sz="2600" dirty="0" smtClean="0">
                <a:latin typeface="Times New Roman"/>
                <a:ea typeface="Calibri"/>
              </a:rPr>
              <a:t> kayıtlar, </a:t>
            </a:r>
            <a:r>
              <a:rPr lang="tr-TR" sz="2600" dirty="0" err="1" smtClean="0">
                <a:latin typeface="Times New Roman"/>
                <a:ea typeface="Calibri"/>
              </a:rPr>
              <a:t>paleosoller</a:t>
            </a:r>
            <a:r>
              <a:rPr lang="tr-TR" sz="2600" dirty="0" smtClean="0">
                <a:latin typeface="Times New Roman"/>
                <a:ea typeface="Calibri"/>
              </a:rPr>
              <a:t>, ağaç halkaları vb. çalışma alanlarından elde edilen verilerden önemli katkılar gelir. </a:t>
            </a:r>
            <a:r>
              <a:rPr lang="en-US" sz="2600" dirty="0" smtClean="0">
                <a:latin typeface="Times New Roman"/>
                <a:ea typeface="Calibri"/>
                <a:cs typeface="Times New Roman"/>
              </a:rPr>
              <a:t>Bu </a:t>
            </a:r>
            <a:r>
              <a:rPr lang="en-US" sz="2600" dirty="0" err="1">
                <a:latin typeface="Times New Roman"/>
                <a:ea typeface="Calibri"/>
                <a:cs typeface="Times New Roman"/>
              </a:rPr>
              <a:t>dersin</a:t>
            </a:r>
            <a:r>
              <a:rPr lang="en-US" sz="2600" dirty="0">
                <a:latin typeface="Times New Roman"/>
                <a:ea typeface="Calibri"/>
                <a:cs typeface="Times New Roman"/>
              </a:rPr>
              <a:t> </a:t>
            </a:r>
            <a:r>
              <a:rPr lang="en-US" sz="2600" dirty="0" err="1">
                <a:latin typeface="Times New Roman"/>
                <a:ea typeface="Calibri"/>
                <a:cs typeface="Times New Roman"/>
              </a:rPr>
              <a:t>amacı</a:t>
            </a:r>
            <a:r>
              <a:rPr lang="en-US" sz="2600" dirty="0">
                <a:latin typeface="Times New Roman"/>
                <a:ea typeface="Calibri"/>
                <a:cs typeface="Times New Roman"/>
              </a:rPr>
              <a:t>, </a:t>
            </a:r>
            <a:r>
              <a:rPr lang="en-US" sz="2600" dirty="0" smtClean="0">
                <a:latin typeface="Times New Roman"/>
                <a:ea typeface="Calibri"/>
                <a:cs typeface="Times New Roman"/>
              </a:rPr>
              <a:t>Ku</a:t>
            </a:r>
            <a:r>
              <a:rPr lang="tr-TR" sz="2600" dirty="0" smtClean="0">
                <a:latin typeface="Times New Roman"/>
                <a:ea typeface="Calibri"/>
                <a:cs typeface="Times New Roman"/>
              </a:rPr>
              <a:t>v</a:t>
            </a:r>
            <a:r>
              <a:rPr lang="en-US" sz="2600" dirty="0" err="1" smtClean="0">
                <a:latin typeface="Times New Roman"/>
                <a:ea typeface="Calibri"/>
                <a:cs typeface="Times New Roman"/>
              </a:rPr>
              <a:t>aterner</a:t>
            </a:r>
            <a:r>
              <a:rPr lang="en-US" sz="2600" dirty="0" smtClean="0">
                <a:latin typeface="Times New Roman"/>
                <a:ea typeface="Calibri"/>
                <a:cs typeface="Times New Roman"/>
              </a:rPr>
              <a:t> </a:t>
            </a:r>
            <a:r>
              <a:rPr lang="en-US" sz="2600" dirty="0" err="1">
                <a:latin typeface="Times New Roman"/>
                <a:ea typeface="Calibri"/>
                <a:cs typeface="Times New Roman"/>
              </a:rPr>
              <a:t>Dönemi'nin</a:t>
            </a:r>
            <a:r>
              <a:rPr lang="en-US" sz="2600" dirty="0">
                <a:latin typeface="Times New Roman"/>
                <a:ea typeface="Calibri"/>
                <a:cs typeface="Times New Roman"/>
              </a:rPr>
              <a:t> </a:t>
            </a:r>
            <a:r>
              <a:rPr lang="en-US" sz="2600" dirty="0" err="1">
                <a:latin typeface="Times New Roman"/>
                <a:ea typeface="Calibri"/>
                <a:cs typeface="Times New Roman"/>
              </a:rPr>
              <a:t>iklim</a:t>
            </a:r>
            <a:r>
              <a:rPr lang="en-US" sz="2600" dirty="0">
                <a:latin typeface="Times New Roman"/>
                <a:ea typeface="Calibri"/>
                <a:cs typeface="Times New Roman"/>
              </a:rPr>
              <a:t> </a:t>
            </a:r>
            <a:r>
              <a:rPr lang="en-US" sz="2600" dirty="0" err="1">
                <a:latin typeface="Times New Roman"/>
                <a:ea typeface="Calibri"/>
                <a:cs typeface="Times New Roman"/>
              </a:rPr>
              <a:t>değişiklikleri</a:t>
            </a:r>
            <a:r>
              <a:rPr lang="en-US" sz="2600" dirty="0">
                <a:latin typeface="Times New Roman"/>
                <a:ea typeface="Calibri"/>
                <a:cs typeface="Times New Roman"/>
              </a:rPr>
              <a:t> </a:t>
            </a:r>
            <a:r>
              <a:rPr lang="en-US" sz="2600" dirty="0" err="1">
                <a:latin typeface="Times New Roman"/>
                <a:ea typeface="Calibri"/>
                <a:cs typeface="Times New Roman"/>
              </a:rPr>
              <a:t>ve</a:t>
            </a:r>
            <a:r>
              <a:rPr lang="en-US" sz="2600" dirty="0">
                <a:latin typeface="Times New Roman"/>
                <a:ea typeface="Calibri"/>
                <a:cs typeface="Times New Roman"/>
              </a:rPr>
              <a:t> </a:t>
            </a:r>
            <a:r>
              <a:rPr lang="en-US" sz="2600" dirty="0" err="1">
                <a:latin typeface="Times New Roman"/>
                <a:ea typeface="Calibri"/>
                <a:cs typeface="Times New Roman"/>
              </a:rPr>
              <a:t>bu</a:t>
            </a:r>
            <a:r>
              <a:rPr lang="en-US" sz="2600" dirty="0">
                <a:latin typeface="Times New Roman"/>
                <a:ea typeface="Calibri"/>
                <a:cs typeface="Times New Roman"/>
              </a:rPr>
              <a:t> </a:t>
            </a:r>
            <a:r>
              <a:rPr lang="en-US" sz="2600" dirty="0" err="1">
                <a:latin typeface="Times New Roman"/>
                <a:ea typeface="Calibri"/>
                <a:cs typeface="Times New Roman"/>
              </a:rPr>
              <a:t>değişimlerin</a:t>
            </a:r>
            <a:r>
              <a:rPr lang="en-US" sz="2600" dirty="0">
                <a:latin typeface="Times New Roman"/>
                <a:ea typeface="Calibri"/>
                <a:cs typeface="Times New Roman"/>
              </a:rPr>
              <a:t> </a:t>
            </a:r>
            <a:r>
              <a:rPr lang="en-US" sz="2600" dirty="0" err="1">
                <a:latin typeface="Times New Roman"/>
                <a:ea typeface="Calibri"/>
                <a:cs typeface="Times New Roman"/>
              </a:rPr>
              <a:t>arazi</a:t>
            </a:r>
            <a:r>
              <a:rPr lang="en-US" sz="2600" dirty="0">
                <a:latin typeface="Times New Roman"/>
                <a:ea typeface="Calibri"/>
                <a:cs typeface="Times New Roman"/>
              </a:rPr>
              <a:t>, </a:t>
            </a:r>
            <a:r>
              <a:rPr lang="en-US" sz="2600" dirty="0" err="1">
                <a:latin typeface="Times New Roman"/>
                <a:ea typeface="Calibri"/>
                <a:cs typeface="Times New Roman"/>
              </a:rPr>
              <a:t>ekosistemler</a:t>
            </a:r>
            <a:r>
              <a:rPr lang="en-US" sz="2600" dirty="0">
                <a:latin typeface="Times New Roman"/>
                <a:ea typeface="Calibri"/>
                <a:cs typeface="Times New Roman"/>
              </a:rPr>
              <a:t> </a:t>
            </a:r>
            <a:r>
              <a:rPr lang="en-US" sz="2600" dirty="0" err="1">
                <a:latin typeface="Times New Roman"/>
                <a:ea typeface="Calibri"/>
                <a:cs typeface="Times New Roman"/>
              </a:rPr>
              <a:t>ve</a:t>
            </a:r>
            <a:r>
              <a:rPr lang="en-US" sz="2600" dirty="0">
                <a:latin typeface="Times New Roman"/>
                <a:ea typeface="Calibri"/>
                <a:cs typeface="Times New Roman"/>
              </a:rPr>
              <a:t> </a:t>
            </a:r>
            <a:r>
              <a:rPr lang="en-US" sz="2600" dirty="0" err="1">
                <a:latin typeface="Times New Roman"/>
                <a:ea typeface="Calibri"/>
                <a:cs typeface="Times New Roman"/>
              </a:rPr>
              <a:t>insan</a:t>
            </a:r>
            <a:r>
              <a:rPr lang="en-US" sz="2600" dirty="0">
                <a:latin typeface="Times New Roman"/>
                <a:ea typeface="Calibri"/>
                <a:cs typeface="Times New Roman"/>
              </a:rPr>
              <a:t> </a:t>
            </a:r>
            <a:r>
              <a:rPr lang="en-US" sz="2600" dirty="0" err="1">
                <a:latin typeface="Times New Roman"/>
                <a:ea typeface="Calibri"/>
                <a:cs typeface="Times New Roman"/>
              </a:rPr>
              <a:t>toplumları</a:t>
            </a:r>
            <a:r>
              <a:rPr lang="en-US" sz="2600" dirty="0">
                <a:latin typeface="Times New Roman"/>
                <a:ea typeface="Calibri"/>
                <a:cs typeface="Times New Roman"/>
              </a:rPr>
              <a:t> </a:t>
            </a:r>
            <a:r>
              <a:rPr lang="en-US" sz="2600" dirty="0" err="1">
                <a:latin typeface="Times New Roman"/>
                <a:ea typeface="Calibri"/>
                <a:cs typeface="Times New Roman"/>
              </a:rPr>
              <a:t>üzerindeki</a:t>
            </a:r>
            <a:r>
              <a:rPr lang="en-US" sz="2600" dirty="0">
                <a:latin typeface="Times New Roman"/>
                <a:ea typeface="Calibri"/>
                <a:cs typeface="Times New Roman"/>
              </a:rPr>
              <a:t> </a:t>
            </a:r>
            <a:r>
              <a:rPr lang="en-US" sz="2600" dirty="0" err="1">
                <a:latin typeface="Times New Roman"/>
                <a:ea typeface="Calibri"/>
                <a:cs typeface="Times New Roman"/>
              </a:rPr>
              <a:t>etkilerini</a:t>
            </a:r>
            <a:r>
              <a:rPr lang="en-US" sz="2600" dirty="0">
                <a:latin typeface="Times New Roman"/>
                <a:ea typeface="Calibri"/>
                <a:cs typeface="Times New Roman"/>
              </a:rPr>
              <a:t> </a:t>
            </a:r>
            <a:r>
              <a:rPr lang="en-US" sz="2600" dirty="0" err="1">
                <a:latin typeface="Times New Roman"/>
                <a:ea typeface="Calibri"/>
                <a:cs typeface="Times New Roman"/>
              </a:rPr>
              <a:t>tanıtmaktır</a:t>
            </a:r>
            <a:r>
              <a:rPr lang="en-US" sz="2600" dirty="0">
                <a:latin typeface="Times New Roman"/>
                <a:ea typeface="Calibri"/>
                <a:cs typeface="Times New Roman"/>
              </a:rPr>
              <a:t>.</a:t>
            </a:r>
            <a:endParaRPr lang="en-US" sz="2600" dirty="0">
              <a:ea typeface="Calibri"/>
              <a:cs typeface="Times New Roman"/>
            </a:endParaRPr>
          </a:p>
          <a:p>
            <a:endParaRPr lang="en-US" dirty="0"/>
          </a:p>
        </p:txBody>
      </p:sp>
    </p:spTree>
    <p:extLst>
      <p:ext uri="{BB962C8B-B14F-4D97-AF65-F5344CB8AC3E}">
        <p14:creationId xmlns:p14="http://schemas.microsoft.com/office/powerpoint/2010/main" val="588801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7500" lnSpcReduction="20000"/>
          </a:bodyPr>
          <a:lstStyle/>
          <a:p>
            <a:r>
              <a:rPr lang="en-US" dirty="0" err="1"/>
              <a:t>İklimler</a:t>
            </a:r>
            <a:r>
              <a:rPr lang="en-US" dirty="0"/>
              <a:t> </a:t>
            </a:r>
            <a:r>
              <a:rPr lang="en-US" dirty="0" err="1"/>
              <a:t>kısa</a:t>
            </a:r>
            <a:r>
              <a:rPr lang="en-US" dirty="0"/>
              <a:t> </a:t>
            </a:r>
            <a:r>
              <a:rPr lang="en-US" dirty="0" err="1"/>
              <a:t>ve</a:t>
            </a:r>
            <a:r>
              <a:rPr lang="en-US" dirty="0"/>
              <a:t> </a:t>
            </a:r>
            <a:r>
              <a:rPr lang="en-US" dirty="0" err="1"/>
              <a:t>uzun</a:t>
            </a:r>
            <a:r>
              <a:rPr lang="en-US" dirty="0"/>
              <a:t> </a:t>
            </a:r>
            <a:r>
              <a:rPr lang="en-US" dirty="0" err="1"/>
              <a:t>dönemlerde</a:t>
            </a:r>
            <a:r>
              <a:rPr lang="en-US" dirty="0"/>
              <a:t> </a:t>
            </a:r>
            <a:r>
              <a:rPr lang="en-US" dirty="0" err="1"/>
              <a:t>çeşitli</a:t>
            </a:r>
            <a:r>
              <a:rPr lang="en-US" dirty="0"/>
              <a:t> </a:t>
            </a:r>
            <a:r>
              <a:rPr lang="en-US" dirty="0" err="1" smtClean="0"/>
              <a:t>nedenlerle</a:t>
            </a:r>
            <a:r>
              <a:rPr lang="en-US" dirty="0" smtClean="0"/>
              <a:t> </a:t>
            </a:r>
            <a:r>
              <a:rPr lang="en-US" dirty="0" err="1"/>
              <a:t>değişirler</a:t>
            </a:r>
            <a:r>
              <a:rPr lang="en-US" dirty="0"/>
              <a:t>. </a:t>
            </a:r>
            <a:r>
              <a:rPr lang="en-US" dirty="0" err="1"/>
              <a:t>Kısa</a:t>
            </a:r>
            <a:r>
              <a:rPr lang="en-US" dirty="0"/>
              <a:t> </a:t>
            </a:r>
            <a:r>
              <a:rPr lang="en-US" dirty="0" err="1"/>
              <a:t>sürede</a:t>
            </a:r>
            <a:r>
              <a:rPr lang="en-US" dirty="0"/>
              <a:t> </a:t>
            </a:r>
            <a:r>
              <a:rPr lang="en-US" dirty="0" err="1"/>
              <a:t>etkili</a:t>
            </a:r>
            <a:r>
              <a:rPr lang="en-US" dirty="0"/>
              <a:t> </a:t>
            </a:r>
            <a:r>
              <a:rPr lang="en-US" dirty="0" err="1"/>
              <a:t>olan</a:t>
            </a:r>
            <a:r>
              <a:rPr lang="en-US" dirty="0"/>
              <a:t> </a:t>
            </a:r>
            <a:r>
              <a:rPr lang="en-US" dirty="0" err="1"/>
              <a:t>nedenlerin</a:t>
            </a:r>
            <a:r>
              <a:rPr lang="en-US" dirty="0"/>
              <a:t> </a:t>
            </a:r>
            <a:r>
              <a:rPr lang="en-US" dirty="0" err="1"/>
              <a:t>başında</a:t>
            </a:r>
            <a:r>
              <a:rPr lang="en-US" dirty="0"/>
              <a:t> </a:t>
            </a:r>
            <a:r>
              <a:rPr lang="en-US" dirty="0" err="1"/>
              <a:t>güneş</a:t>
            </a:r>
            <a:r>
              <a:rPr lang="en-US" dirty="0"/>
              <a:t> </a:t>
            </a:r>
            <a:r>
              <a:rPr lang="en-US" dirty="0" err="1"/>
              <a:t>lekelerinin</a:t>
            </a:r>
            <a:r>
              <a:rPr lang="en-US" dirty="0"/>
              <a:t> </a:t>
            </a:r>
            <a:r>
              <a:rPr lang="en-US" dirty="0" err="1"/>
              <a:t>sayısının</a:t>
            </a:r>
            <a:r>
              <a:rPr lang="en-US" dirty="0"/>
              <a:t> </a:t>
            </a:r>
            <a:r>
              <a:rPr lang="en-US" dirty="0" err="1"/>
              <a:t>değişimi</a:t>
            </a:r>
            <a:r>
              <a:rPr lang="en-US" dirty="0"/>
              <a:t> </a:t>
            </a:r>
            <a:r>
              <a:rPr lang="en-US" dirty="0" err="1"/>
              <a:t>ve</a:t>
            </a:r>
            <a:r>
              <a:rPr lang="en-US" dirty="0"/>
              <a:t> </a:t>
            </a:r>
            <a:r>
              <a:rPr lang="en-US" dirty="0" err="1"/>
              <a:t>güneş</a:t>
            </a:r>
            <a:r>
              <a:rPr lang="en-US" dirty="0"/>
              <a:t> </a:t>
            </a:r>
            <a:r>
              <a:rPr lang="en-US" dirty="0" err="1"/>
              <a:t>patlamalarının</a:t>
            </a:r>
            <a:r>
              <a:rPr lang="en-US" dirty="0"/>
              <a:t> </a:t>
            </a:r>
            <a:r>
              <a:rPr lang="en-US" dirty="0" err="1"/>
              <a:t>salınımı</a:t>
            </a:r>
            <a:r>
              <a:rPr lang="en-US" dirty="0"/>
              <a:t> </a:t>
            </a:r>
            <a:r>
              <a:rPr lang="en-US" dirty="0" err="1"/>
              <a:t>gelmektedir</a:t>
            </a:r>
            <a:r>
              <a:rPr lang="en-US" dirty="0"/>
              <a:t>. </a:t>
            </a:r>
            <a:r>
              <a:rPr lang="en-US" dirty="0" err="1"/>
              <a:t>Bir</a:t>
            </a:r>
            <a:r>
              <a:rPr lang="en-US" dirty="0"/>
              <a:t> </a:t>
            </a:r>
            <a:r>
              <a:rPr lang="en-US" dirty="0" err="1"/>
              <a:t>başka</a:t>
            </a:r>
            <a:r>
              <a:rPr lang="en-US" dirty="0"/>
              <a:t> </a:t>
            </a:r>
            <a:r>
              <a:rPr lang="en-US" dirty="0" err="1"/>
              <a:t>neden</a:t>
            </a:r>
            <a:r>
              <a:rPr lang="en-US" dirty="0"/>
              <a:t> </a:t>
            </a:r>
            <a:r>
              <a:rPr lang="en-US" dirty="0" err="1"/>
              <a:t>ise</a:t>
            </a:r>
            <a:r>
              <a:rPr lang="en-US" dirty="0"/>
              <a:t>, </a:t>
            </a:r>
            <a:r>
              <a:rPr lang="en-US" dirty="0" err="1"/>
              <a:t>büyük</a:t>
            </a:r>
            <a:r>
              <a:rPr lang="en-US" dirty="0"/>
              <a:t> </a:t>
            </a:r>
            <a:r>
              <a:rPr lang="en-US" dirty="0" err="1"/>
              <a:t>ölçekli</a:t>
            </a:r>
            <a:r>
              <a:rPr lang="en-US" dirty="0"/>
              <a:t> </a:t>
            </a:r>
            <a:r>
              <a:rPr lang="en-US" dirty="0" err="1"/>
              <a:t>volkanik</a:t>
            </a:r>
            <a:r>
              <a:rPr lang="en-US" dirty="0"/>
              <a:t> </a:t>
            </a:r>
            <a:r>
              <a:rPr lang="en-US" dirty="0" err="1"/>
              <a:t>patlamalar</a:t>
            </a:r>
            <a:r>
              <a:rPr lang="en-US" dirty="0"/>
              <a:t> </a:t>
            </a:r>
            <a:r>
              <a:rPr lang="en-US" dirty="0" err="1"/>
              <a:t>yüzünden</a:t>
            </a:r>
            <a:r>
              <a:rPr lang="en-US" dirty="0"/>
              <a:t> </a:t>
            </a:r>
            <a:r>
              <a:rPr lang="en-US" dirty="0" err="1"/>
              <a:t>atmosferin</a:t>
            </a:r>
            <a:r>
              <a:rPr lang="en-US" dirty="0"/>
              <a:t> </a:t>
            </a:r>
            <a:r>
              <a:rPr lang="en-US" dirty="0" err="1"/>
              <a:t>yoğun</a:t>
            </a:r>
            <a:r>
              <a:rPr lang="en-US" dirty="0"/>
              <a:t> </a:t>
            </a:r>
            <a:r>
              <a:rPr lang="en-US" dirty="0" err="1"/>
              <a:t>bir</a:t>
            </a:r>
            <a:r>
              <a:rPr lang="en-US" dirty="0"/>
              <a:t> </a:t>
            </a:r>
            <a:r>
              <a:rPr lang="en-US" dirty="0" err="1"/>
              <a:t>kül</a:t>
            </a:r>
            <a:r>
              <a:rPr lang="en-US" dirty="0"/>
              <a:t> </a:t>
            </a:r>
            <a:r>
              <a:rPr lang="en-US" dirty="0" err="1"/>
              <a:t>tabakasıyla</a:t>
            </a:r>
            <a:r>
              <a:rPr lang="en-US" dirty="0"/>
              <a:t> </a:t>
            </a:r>
            <a:r>
              <a:rPr lang="en-US" dirty="0" err="1"/>
              <a:t>kaplanması</a:t>
            </a:r>
            <a:r>
              <a:rPr lang="en-US" dirty="0"/>
              <a:t> </a:t>
            </a:r>
            <a:r>
              <a:rPr lang="en-US" dirty="0" err="1"/>
              <a:t>sonucunda</a:t>
            </a:r>
            <a:r>
              <a:rPr lang="en-US" dirty="0"/>
              <a:t> </a:t>
            </a:r>
            <a:r>
              <a:rPr lang="en-US" dirty="0" err="1"/>
              <a:t>görülen</a:t>
            </a:r>
            <a:r>
              <a:rPr lang="en-US" dirty="0"/>
              <a:t> </a:t>
            </a:r>
            <a:r>
              <a:rPr lang="en-US" dirty="0" err="1"/>
              <a:t>soğumadır</a:t>
            </a:r>
            <a:r>
              <a:rPr lang="en-US" dirty="0"/>
              <a:t>. 1883 </a:t>
            </a:r>
            <a:r>
              <a:rPr lang="en-US" dirty="0" err="1"/>
              <a:t>yılında</a:t>
            </a:r>
            <a:r>
              <a:rPr lang="en-US" dirty="0"/>
              <a:t> </a:t>
            </a:r>
            <a:r>
              <a:rPr lang="en-US" dirty="0" err="1"/>
              <a:t>Endonezya’nın</a:t>
            </a:r>
            <a:r>
              <a:rPr lang="en-US" dirty="0"/>
              <a:t> Java </a:t>
            </a:r>
            <a:r>
              <a:rPr lang="en-US" dirty="0" err="1"/>
              <a:t>adası</a:t>
            </a:r>
            <a:r>
              <a:rPr lang="en-US" dirty="0"/>
              <a:t> </a:t>
            </a:r>
            <a:r>
              <a:rPr lang="en-US" dirty="0" err="1"/>
              <a:t>yakınlarındaki</a:t>
            </a:r>
            <a:r>
              <a:rPr lang="en-US" dirty="0"/>
              <a:t> Krakatoa </a:t>
            </a:r>
            <a:r>
              <a:rPr lang="en-US" dirty="0" err="1"/>
              <a:t>volkanının</a:t>
            </a:r>
            <a:r>
              <a:rPr lang="en-US" dirty="0"/>
              <a:t> </a:t>
            </a:r>
            <a:r>
              <a:rPr lang="en-US" dirty="0" err="1"/>
              <a:t>patlaması</a:t>
            </a:r>
            <a:r>
              <a:rPr lang="en-US" dirty="0"/>
              <a:t> </a:t>
            </a:r>
            <a:r>
              <a:rPr lang="en-US" dirty="0" err="1"/>
              <a:t>sonucunda</a:t>
            </a:r>
            <a:r>
              <a:rPr lang="en-US" dirty="0"/>
              <a:t> </a:t>
            </a:r>
            <a:r>
              <a:rPr lang="en-US" dirty="0" err="1"/>
              <a:t>stratosfere</a:t>
            </a:r>
            <a:r>
              <a:rPr lang="en-US" dirty="0"/>
              <a:t> </a:t>
            </a:r>
            <a:r>
              <a:rPr lang="en-US" dirty="0" err="1"/>
              <a:t>kadar</a:t>
            </a:r>
            <a:r>
              <a:rPr lang="en-US" dirty="0"/>
              <a:t> </a:t>
            </a:r>
            <a:r>
              <a:rPr lang="en-US" dirty="0" err="1"/>
              <a:t>taşınan</a:t>
            </a:r>
            <a:r>
              <a:rPr lang="en-US" dirty="0"/>
              <a:t> </a:t>
            </a:r>
            <a:r>
              <a:rPr lang="en-US" dirty="0" err="1"/>
              <a:t>kül</a:t>
            </a:r>
            <a:r>
              <a:rPr lang="en-US" dirty="0"/>
              <a:t> </a:t>
            </a:r>
            <a:r>
              <a:rPr lang="en-US" dirty="0" err="1"/>
              <a:t>ve</a:t>
            </a:r>
            <a:r>
              <a:rPr lang="en-US" dirty="0"/>
              <a:t> </a:t>
            </a:r>
            <a:r>
              <a:rPr lang="en-US" dirty="0" err="1"/>
              <a:t>gazların</a:t>
            </a:r>
            <a:r>
              <a:rPr lang="en-US" dirty="0"/>
              <a:t> </a:t>
            </a:r>
            <a:r>
              <a:rPr lang="en-US" dirty="0" err="1"/>
              <a:t>rüzgarlar</a:t>
            </a:r>
            <a:r>
              <a:rPr lang="en-US" dirty="0"/>
              <a:t> </a:t>
            </a:r>
            <a:r>
              <a:rPr lang="en-US" dirty="0" err="1"/>
              <a:t>aracılığıyla</a:t>
            </a:r>
            <a:r>
              <a:rPr lang="en-US" dirty="0"/>
              <a:t> </a:t>
            </a:r>
            <a:r>
              <a:rPr lang="en-US" dirty="0" err="1"/>
              <a:t>tüm</a:t>
            </a:r>
            <a:r>
              <a:rPr lang="en-US" dirty="0"/>
              <a:t> </a:t>
            </a:r>
            <a:r>
              <a:rPr lang="en-US" dirty="0" err="1"/>
              <a:t>dünyayı</a:t>
            </a:r>
            <a:r>
              <a:rPr lang="en-US" dirty="0"/>
              <a:t> </a:t>
            </a:r>
            <a:r>
              <a:rPr lang="en-US" dirty="0" err="1"/>
              <a:t>kapladığı</a:t>
            </a:r>
            <a:r>
              <a:rPr lang="en-US" dirty="0"/>
              <a:t>, </a:t>
            </a:r>
            <a:r>
              <a:rPr lang="en-US" dirty="0" err="1"/>
              <a:t>dünyanın</a:t>
            </a:r>
            <a:r>
              <a:rPr lang="en-US" dirty="0"/>
              <a:t> </a:t>
            </a:r>
            <a:r>
              <a:rPr lang="en-US" dirty="0" err="1"/>
              <a:t>ortalama</a:t>
            </a:r>
            <a:r>
              <a:rPr lang="en-US" dirty="0"/>
              <a:t> </a:t>
            </a:r>
            <a:r>
              <a:rPr lang="en-US" dirty="0" err="1"/>
              <a:t>sıcaklığının</a:t>
            </a:r>
            <a:r>
              <a:rPr lang="en-US" dirty="0"/>
              <a:t> 1,2°C </a:t>
            </a:r>
            <a:r>
              <a:rPr lang="en-US" dirty="0" err="1"/>
              <a:t>azaldığı</a:t>
            </a:r>
            <a:r>
              <a:rPr lang="en-US" dirty="0"/>
              <a:t> </a:t>
            </a:r>
            <a:r>
              <a:rPr lang="en-US" dirty="0" err="1"/>
              <a:t>ve</a:t>
            </a:r>
            <a:r>
              <a:rPr lang="en-US" dirty="0"/>
              <a:t> normal </a:t>
            </a:r>
            <a:r>
              <a:rPr lang="en-US" dirty="0" err="1"/>
              <a:t>koşullara</a:t>
            </a:r>
            <a:r>
              <a:rPr lang="en-US" dirty="0"/>
              <a:t> </a:t>
            </a:r>
            <a:r>
              <a:rPr lang="en-US" dirty="0" err="1"/>
              <a:t>dönülmesinin</a:t>
            </a:r>
            <a:r>
              <a:rPr lang="en-US" dirty="0"/>
              <a:t> </a:t>
            </a:r>
            <a:r>
              <a:rPr lang="en-US" dirty="0" err="1"/>
              <a:t>yıllar</a:t>
            </a:r>
            <a:r>
              <a:rPr lang="en-US" dirty="0"/>
              <a:t> </a:t>
            </a:r>
            <a:r>
              <a:rPr lang="en-US" dirty="0" err="1"/>
              <a:t>aldığı</a:t>
            </a:r>
            <a:r>
              <a:rPr lang="en-US" dirty="0"/>
              <a:t> </a:t>
            </a:r>
            <a:r>
              <a:rPr lang="en-US" dirty="0" err="1"/>
              <a:t>bilinmektedir</a:t>
            </a:r>
            <a:r>
              <a:rPr lang="en-US" dirty="0"/>
              <a:t> (Self </a:t>
            </a:r>
            <a:r>
              <a:rPr lang="en-US" dirty="0" err="1"/>
              <a:t>ve</a:t>
            </a:r>
            <a:r>
              <a:rPr lang="en-US" dirty="0"/>
              <a:t> </a:t>
            </a:r>
            <a:r>
              <a:rPr lang="en-US" dirty="0" err="1"/>
              <a:t>Rampino</a:t>
            </a:r>
            <a:r>
              <a:rPr lang="en-US" dirty="0"/>
              <a:t>, 1981</a:t>
            </a:r>
            <a:r>
              <a:rPr lang="en-US" dirty="0" smtClean="0"/>
              <a:t>).</a:t>
            </a:r>
            <a:endParaRPr lang="tr-TR" dirty="0" smtClean="0"/>
          </a:p>
          <a:p>
            <a:endParaRPr lang="tr-TR" dirty="0" smtClean="0"/>
          </a:p>
          <a:p>
            <a:pPr marL="0" indent="0">
              <a:buNone/>
            </a:pPr>
            <a:r>
              <a:rPr lang="tr-TR" sz="1700" dirty="0" smtClean="0"/>
              <a:t>Kaynak: </a:t>
            </a:r>
            <a:r>
              <a:rPr lang="en-US" sz="1700" dirty="0" err="1" smtClean="0"/>
              <a:t>Çiner</a:t>
            </a:r>
            <a:r>
              <a:rPr lang="en-US" sz="1700" dirty="0"/>
              <a:t>, A., </a:t>
            </a:r>
            <a:r>
              <a:rPr lang="en-US" sz="1700" dirty="0" err="1"/>
              <a:t>Sarıkaya</a:t>
            </a:r>
            <a:r>
              <a:rPr lang="en-US" sz="1700" dirty="0"/>
              <a:t>, M. A. 2013. </a:t>
            </a:r>
            <a:r>
              <a:rPr lang="en-US" sz="1700" dirty="0" err="1"/>
              <a:t>Buzullar</a:t>
            </a:r>
            <a:r>
              <a:rPr lang="en-US" sz="1700" dirty="0"/>
              <a:t> </a:t>
            </a:r>
            <a:r>
              <a:rPr lang="en-US" sz="1700" dirty="0" err="1"/>
              <a:t>ve</a:t>
            </a:r>
            <a:r>
              <a:rPr lang="en-US" sz="1700" dirty="0"/>
              <a:t> </a:t>
            </a:r>
            <a:r>
              <a:rPr lang="en-US" sz="1700" dirty="0" err="1"/>
              <a:t>İklim</a:t>
            </a:r>
            <a:r>
              <a:rPr lang="en-US" sz="1700" dirty="0"/>
              <a:t> </a:t>
            </a:r>
            <a:r>
              <a:rPr lang="en-US" sz="1700" dirty="0" err="1"/>
              <a:t>Değişikliği</a:t>
            </a:r>
            <a:r>
              <a:rPr lang="en-US" sz="1700" dirty="0"/>
              <a:t>; </a:t>
            </a:r>
            <a:r>
              <a:rPr lang="en-US" sz="1700" dirty="0" err="1"/>
              <a:t>Geçmiş</a:t>
            </a:r>
            <a:r>
              <a:rPr lang="en-US" sz="1700" dirty="0"/>
              <a:t>, </a:t>
            </a:r>
            <a:r>
              <a:rPr lang="en-US" sz="1700" dirty="0" err="1"/>
              <a:t>Günümüz</a:t>
            </a:r>
            <a:r>
              <a:rPr lang="en-US" sz="1700" dirty="0"/>
              <a:t> </a:t>
            </a:r>
            <a:r>
              <a:rPr lang="en-US" sz="1700" dirty="0" err="1"/>
              <a:t>ve</a:t>
            </a:r>
            <a:r>
              <a:rPr lang="en-US" sz="1700" dirty="0"/>
              <a:t> </a:t>
            </a:r>
            <a:r>
              <a:rPr lang="en-US" sz="1700" dirty="0" err="1"/>
              <a:t>Gelecek</a:t>
            </a:r>
            <a:r>
              <a:rPr lang="en-US" sz="1700" dirty="0" smtClean="0"/>
              <a:t>.</a:t>
            </a:r>
            <a:r>
              <a:rPr lang="tr-TR" sz="1700" dirty="0" smtClean="0"/>
              <a:t> </a:t>
            </a:r>
            <a:r>
              <a:rPr lang="en-US" sz="1700" dirty="0" err="1"/>
              <a:t>Volkan</a:t>
            </a:r>
            <a:r>
              <a:rPr lang="en-US" sz="1700" dirty="0"/>
              <a:t> $. </a:t>
            </a:r>
            <a:r>
              <a:rPr lang="en-US" sz="1700" dirty="0" err="1"/>
              <a:t>Ediger</a:t>
            </a:r>
            <a:r>
              <a:rPr lang="en-US" sz="1700" dirty="0"/>
              <a:t>, editor, 2013. </a:t>
            </a:r>
            <a:r>
              <a:rPr lang="en-US" sz="1700" dirty="0" err="1"/>
              <a:t>Turkiye'de</a:t>
            </a:r>
            <a:r>
              <a:rPr lang="en-US" sz="1700" dirty="0"/>
              <a:t> </a:t>
            </a:r>
            <a:r>
              <a:rPr lang="en-US" sz="1700" dirty="0" err="1"/>
              <a:t>iklim</a:t>
            </a:r>
            <a:r>
              <a:rPr lang="en-US" sz="1700" dirty="0"/>
              <a:t> </a:t>
            </a:r>
            <a:r>
              <a:rPr lang="en-US" sz="1700" dirty="0" err="1"/>
              <a:t>Degi$ikligi</a:t>
            </a:r>
            <a:r>
              <a:rPr lang="en-US" sz="1700" dirty="0"/>
              <a:t> </a:t>
            </a:r>
            <a:r>
              <a:rPr lang="en-US" sz="1700" dirty="0" err="1"/>
              <a:t>ve</a:t>
            </a:r>
            <a:r>
              <a:rPr lang="en-US" sz="1700" dirty="0"/>
              <a:t> </a:t>
            </a:r>
            <a:r>
              <a:rPr lang="en-US" sz="1700" dirty="0" err="1"/>
              <a:t>Surdurulebilir</a:t>
            </a:r>
            <a:r>
              <a:rPr lang="en-US" sz="1700" dirty="0"/>
              <a:t> </a:t>
            </a:r>
            <a:r>
              <a:rPr lang="en-US" sz="1700" dirty="0" err="1"/>
              <a:t>Enerji</a:t>
            </a:r>
            <a:r>
              <a:rPr lang="en-US" sz="1700" dirty="0"/>
              <a:t>, </a:t>
            </a:r>
            <a:r>
              <a:rPr lang="en-US" sz="1700" dirty="0" err="1"/>
              <a:t>istanbul</a:t>
            </a:r>
            <a:r>
              <a:rPr lang="en-US" sz="1700" dirty="0"/>
              <a:t>, </a:t>
            </a:r>
            <a:r>
              <a:rPr lang="en-US" sz="1700" dirty="0" err="1"/>
              <a:t>ENiVA-Enerji</a:t>
            </a:r>
            <a:r>
              <a:rPr lang="en-US" sz="1700" dirty="0"/>
              <a:t> </a:t>
            </a:r>
            <a:r>
              <a:rPr lang="en-US" sz="1700" dirty="0" err="1"/>
              <a:t>ve</a:t>
            </a:r>
            <a:r>
              <a:rPr lang="en-US" sz="1700" dirty="0"/>
              <a:t> </a:t>
            </a:r>
            <a:r>
              <a:rPr lang="en-US" sz="1700" dirty="0" err="1"/>
              <a:t>iklim</a:t>
            </a:r>
            <a:r>
              <a:rPr lang="en-US" sz="1700" dirty="0"/>
              <a:t> </a:t>
            </a:r>
            <a:r>
              <a:rPr lang="en-US" sz="1700" dirty="0" err="1"/>
              <a:t>Degi$ikligi</a:t>
            </a:r>
            <a:r>
              <a:rPr lang="en-US" sz="1700" dirty="0"/>
              <a:t> </a:t>
            </a:r>
            <a:r>
              <a:rPr lang="en-US" sz="1700" dirty="0" err="1"/>
              <a:t>Vakfl</a:t>
            </a:r>
            <a:r>
              <a:rPr lang="en-US" sz="1700" dirty="0"/>
              <a:t>, 145 s. </a:t>
            </a:r>
          </a:p>
        </p:txBody>
      </p:sp>
    </p:spTree>
    <p:extLst>
      <p:ext uri="{BB962C8B-B14F-4D97-AF65-F5344CB8AC3E}">
        <p14:creationId xmlns:p14="http://schemas.microsoft.com/office/powerpoint/2010/main" val="2287263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548680"/>
            <a:ext cx="8229600" cy="4525963"/>
          </a:xfrm>
        </p:spPr>
        <p:txBody>
          <a:bodyPr>
            <a:normAutofit fontScale="70000" lnSpcReduction="20000"/>
          </a:bodyPr>
          <a:lstStyle/>
          <a:p>
            <a:r>
              <a:rPr lang="en-US" dirty="0" err="1"/>
              <a:t>Genel</a:t>
            </a:r>
            <a:r>
              <a:rPr lang="en-US" dirty="0"/>
              <a:t> </a:t>
            </a:r>
            <a:r>
              <a:rPr lang="en-US" dirty="0" err="1"/>
              <a:t>olarak</a:t>
            </a:r>
            <a:r>
              <a:rPr lang="en-US" dirty="0"/>
              <a:t> </a:t>
            </a:r>
            <a:r>
              <a:rPr lang="en-US" dirty="0" err="1"/>
              <a:t>soğumayla</a:t>
            </a:r>
            <a:r>
              <a:rPr lang="en-US" dirty="0"/>
              <a:t> </a:t>
            </a:r>
            <a:r>
              <a:rPr lang="en-US" dirty="0" err="1"/>
              <a:t>karakterize</a:t>
            </a:r>
            <a:r>
              <a:rPr lang="en-US" dirty="0"/>
              <a:t> </a:t>
            </a:r>
            <a:r>
              <a:rPr lang="en-US" dirty="0" err="1"/>
              <a:t>olan</a:t>
            </a:r>
            <a:r>
              <a:rPr lang="en-US" dirty="0"/>
              <a:t> </a:t>
            </a:r>
            <a:r>
              <a:rPr lang="en-US" dirty="0" err="1"/>
              <a:t>yerkürenin</a:t>
            </a:r>
            <a:r>
              <a:rPr lang="en-US" dirty="0"/>
              <a:t> </a:t>
            </a:r>
            <a:r>
              <a:rPr lang="en-US" dirty="0" err="1"/>
              <a:t>bu</a:t>
            </a:r>
            <a:r>
              <a:rPr lang="en-US" dirty="0"/>
              <a:t> son 2,58 </a:t>
            </a:r>
            <a:r>
              <a:rPr lang="en-US" dirty="0" err="1"/>
              <a:t>my’lık</a:t>
            </a:r>
            <a:r>
              <a:rPr lang="en-US" dirty="0"/>
              <a:t> </a:t>
            </a:r>
            <a:r>
              <a:rPr lang="en-US" dirty="0" err="1"/>
              <a:t>döneminde</a:t>
            </a:r>
            <a:r>
              <a:rPr lang="en-US" dirty="0"/>
              <a:t> </a:t>
            </a:r>
            <a:r>
              <a:rPr lang="en-US" dirty="0" err="1"/>
              <a:t>buzul</a:t>
            </a:r>
            <a:r>
              <a:rPr lang="en-US" dirty="0"/>
              <a:t> </a:t>
            </a:r>
            <a:r>
              <a:rPr lang="en-US" dirty="0" err="1"/>
              <a:t>devirlerinin</a:t>
            </a:r>
            <a:r>
              <a:rPr lang="en-US" dirty="0"/>
              <a:t> </a:t>
            </a:r>
            <a:r>
              <a:rPr lang="en-US" dirty="0" err="1"/>
              <a:t>etkilerini</a:t>
            </a:r>
            <a:r>
              <a:rPr lang="en-US" dirty="0"/>
              <a:t> son 900 </a:t>
            </a:r>
            <a:r>
              <a:rPr lang="en-US" dirty="0" err="1"/>
              <a:t>by’da</a:t>
            </a:r>
            <a:r>
              <a:rPr lang="en-US" dirty="0"/>
              <a:t> </a:t>
            </a:r>
            <a:r>
              <a:rPr lang="en-US" dirty="0" err="1"/>
              <a:t>giderek</a:t>
            </a:r>
            <a:r>
              <a:rPr lang="en-US" dirty="0"/>
              <a:t> </a:t>
            </a:r>
            <a:r>
              <a:rPr lang="en-US" dirty="0" err="1"/>
              <a:t>arttırdığı</a:t>
            </a:r>
            <a:r>
              <a:rPr lang="en-US" dirty="0"/>
              <a:t> </a:t>
            </a:r>
            <a:r>
              <a:rPr lang="en-US" dirty="0" err="1"/>
              <a:t>görülmektedir</a:t>
            </a:r>
            <a:r>
              <a:rPr lang="en-US" dirty="0"/>
              <a:t>. </a:t>
            </a:r>
            <a:r>
              <a:rPr lang="en-US" dirty="0" err="1"/>
              <a:t>Önceleri</a:t>
            </a:r>
            <a:r>
              <a:rPr lang="en-US" dirty="0"/>
              <a:t> 41 </a:t>
            </a:r>
            <a:r>
              <a:rPr lang="en-US" dirty="0" err="1"/>
              <a:t>by’lık</a:t>
            </a:r>
            <a:r>
              <a:rPr lang="en-US" dirty="0"/>
              <a:t>, </a:t>
            </a:r>
            <a:r>
              <a:rPr lang="en-US" dirty="0" err="1"/>
              <a:t>daha</a:t>
            </a:r>
            <a:r>
              <a:rPr lang="en-US" dirty="0"/>
              <a:t> </a:t>
            </a:r>
            <a:r>
              <a:rPr lang="en-US" dirty="0" err="1"/>
              <a:t>sonraları</a:t>
            </a:r>
            <a:r>
              <a:rPr lang="en-US" dirty="0"/>
              <a:t> </a:t>
            </a:r>
            <a:r>
              <a:rPr lang="en-US" dirty="0" err="1"/>
              <a:t>ise</a:t>
            </a:r>
            <a:r>
              <a:rPr lang="en-US" dirty="0"/>
              <a:t> 100 </a:t>
            </a:r>
            <a:r>
              <a:rPr lang="en-US" dirty="0" err="1"/>
              <a:t>by’lık</a:t>
            </a:r>
            <a:r>
              <a:rPr lang="en-US" dirty="0"/>
              <a:t> </a:t>
            </a:r>
            <a:r>
              <a:rPr lang="en-US" dirty="0" err="1"/>
              <a:t>döngüler</a:t>
            </a:r>
            <a:r>
              <a:rPr lang="en-US" dirty="0"/>
              <a:t> </a:t>
            </a:r>
            <a:r>
              <a:rPr lang="en-US" dirty="0" err="1"/>
              <a:t>şeklinde</a:t>
            </a:r>
            <a:r>
              <a:rPr lang="en-US" dirty="0"/>
              <a:t> </a:t>
            </a:r>
            <a:r>
              <a:rPr lang="en-US" dirty="0" err="1"/>
              <a:t>kendini</a:t>
            </a:r>
            <a:r>
              <a:rPr lang="en-US" dirty="0"/>
              <a:t> </a:t>
            </a:r>
            <a:r>
              <a:rPr lang="en-US" dirty="0" err="1"/>
              <a:t>ifade</a:t>
            </a:r>
            <a:r>
              <a:rPr lang="en-US" dirty="0"/>
              <a:t> </a:t>
            </a:r>
            <a:r>
              <a:rPr lang="en-US" dirty="0" err="1"/>
              <a:t>eden</a:t>
            </a:r>
            <a:r>
              <a:rPr lang="en-US" dirty="0"/>
              <a:t> </a:t>
            </a:r>
            <a:r>
              <a:rPr lang="en-US" dirty="0" err="1"/>
              <a:t>buzul</a:t>
            </a:r>
            <a:r>
              <a:rPr lang="en-US" dirty="0"/>
              <a:t> </a:t>
            </a:r>
            <a:r>
              <a:rPr lang="en-US" dirty="0" err="1"/>
              <a:t>dönemlerinin</a:t>
            </a:r>
            <a:r>
              <a:rPr lang="en-US" dirty="0"/>
              <a:t> </a:t>
            </a:r>
            <a:r>
              <a:rPr lang="en-US" dirty="0" err="1"/>
              <a:t>Kuvaterner</a:t>
            </a:r>
            <a:r>
              <a:rPr lang="en-US" dirty="0"/>
              <a:t> </a:t>
            </a:r>
            <a:r>
              <a:rPr lang="en-US" dirty="0" err="1"/>
              <a:t>süresince</a:t>
            </a:r>
            <a:r>
              <a:rPr lang="en-US" dirty="0"/>
              <a:t> </a:t>
            </a:r>
            <a:r>
              <a:rPr lang="en-US" dirty="0" err="1"/>
              <a:t>toplam</a:t>
            </a:r>
            <a:r>
              <a:rPr lang="en-US" dirty="0"/>
              <a:t> 21 </a:t>
            </a:r>
            <a:r>
              <a:rPr lang="en-US" dirty="0" err="1"/>
              <a:t>kere</a:t>
            </a:r>
            <a:r>
              <a:rPr lang="en-US" dirty="0"/>
              <a:t> </a:t>
            </a:r>
            <a:r>
              <a:rPr lang="en-US" dirty="0" err="1"/>
              <a:t>tekrarlandığı</a:t>
            </a:r>
            <a:r>
              <a:rPr lang="en-US" dirty="0"/>
              <a:t> </a:t>
            </a:r>
            <a:r>
              <a:rPr lang="en-US" dirty="0" err="1"/>
              <a:t>hesaplanmıştır</a:t>
            </a:r>
            <a:r>
              <a:rPr lang="en-US" dirty="0"/>
              <a:t> (</a:t>
            </a:r>
            <a:r>
              <a:rPr lang="en-US" dirty="0" err="1"/>
              <a:t>Şekil</a:t>
            </a:r>
            <a:r>
              <a:rPr lang="en-US" dirty="0"/>
              <a:t> 8). </a:t>
            </a:r>
            <a:r>
              <a:rPr lang="en-US" dirty="0" err="1"/>
              <a:t>Dünya’nın</a:t>
            </a:r>
            <a:r>
              <a:rPr lang="en-US" dirty="0"/>
              <a:t> </a:t>
            </a:r>
            <a:r>
              <a:rPr lang="en-US" dirty="0" err="1"/>
              <a:t>güneş</a:t>
            </a:r>
            <a:r>
              <a:rPr lang="en-US" dirty="0"/>
              <a:t> </a:t>
            </a:r>
            <a:r>
              <a:rPr lang="en-US" dirty="0" err="1"/>
              <a:t>ve</a:t>
            </a:r>
            <a:r>
              <a:rPr lang="en-US" dirty="0"/>
              <a:t> </a:t>
            </a:r>
            <a:r>
              <a:rPr lang="en-US" dirty="0" err="1"/>
              <a:t>kendi</a:t>
            </a:r>
            <a:r>
              <a:rPr lang="en-US" dirty="0"/>
              <a:t> </a:t>
            </a:r>
            <a:r>
              <a:rPr lang="en-US" dirty="0" err="1"/>
              <a:t>etrafında</a:t>
            </a:r>
            <a:r>
              <a:rPr lang="en-US" dirty="0"/>
              <a:t> </a:t>
            </a:r>
            <a:r>
              <a:rPr lang="en-US" dirty="0" err="1"/>
              <a:t>dönmesi</a:t>
            </a:r>
            <a:r>
              <a:rPr lang="en-US" dirty="0"/>
              <a:t> </a:t>
            </a:r>
            <a:r>
              <a:rPr lang="en-US" dirty="0" err="1"/>
              <a:t>sırasında</a:t>
            </a:r>
            <a:r>
              <a:rPr lang="en-US" dirty="0"/>
              <a:t> </a:t>
            </a:r>
            <a:r>
              <a:rPr lang="en-US" dirty="0" err="1"/>
              <a:t>gerçekleşen</a:t>
            </a:r>
            <a:r>
              <a:rPr lang="en-US" dirty="0"/>
              <a:t> </a:t>
            </a:r>
            <a:r>
              <a:rPr lang="en-US" dirty="0" err="1"/>
              <a:t>ve</a:t>
            </a:r>
            <a:r>
              <a:rPr lang="en-US" dirty="0"/>
              <a:t> Milankovitch </a:t>
            </a:r>
            <a:r>
              <a:rPr lang="en-US" dirty="0" err="1"/>
              <a:t>Döngüleri</a:t>
            </a:r>
            <a:r>
              <a:rPr lang="en-US" dirty="0"/>
              <a:t> </a:t>
            </a:r>
            <a:r>
              <a:rPr lang="en-US" dirty="0" err="1"/>
              <a:t>olarak</a:t>
            </a:r>
            <a:r>
              <a:rPr lang="en-US" dirty="0"/>
              <a:t> </a:t>
            </a:r>
            <a:r>
              <a:rPr lang="en-US" dirty="0" err="1"/>
              <a:t>tanımlanan</a:t>
            </a:r>
            <a:r>
              <a:rPr lang="en-US" dirty="0"/>
              <a:t> </a:t>
            </a:r>
            <a:r>
              <a:rPr lang="en-US" dirty="0" err="1"/>
              <a:t>bu</a:t>
            </a:r>
            <a:r>
              <a:rPr lang="en-US" dirty="0"/>
              <a:t> </a:t>
            </a:r>
            <a:r>
              <a:rPr lang="en-US" dirty="0" err="1"/>
              <a:t>değişimler</a:t>
            </a:r>
            <a:r>
              <a:rPr lang="en-US" dirty="0"/>
              <a:t> </a:t>
            </a:r>
            <a:r>
              <a:rPr lang="en-US" dirty="0" err="1"/>
              <a:t>sırasında</a:t>
            </a:r>
            <a:r>
              <a:rPr lang="en-US" dirty="0"/>
              <a:t> </a:t>
            </a:r>
            <a:r>
              <a:rPr lang="en-US" dirty="0" err="1"/>
              <a:t>buzulların</a:t>
            </a:r>
            <a:r>
              <a:rPr lang="en-US" dirty="0"/>
              <a:t> </a:t>
            </a:r>
            <a:r>
              <a:rPr lang="en-US" dirty="0" err="1"/>
              <a:t>belirli</a:t>
            </a:r>
            <a:r>
              <a:rPr lang="en-US" dirty="0"/>
              <a:t> </a:t>
            </a:r>
            <a:r>
              <a:rPr lang="en-US" dirty="0" err="1"/>
              <a:t>aralıklarla</a:t>
            </a:r>
            <a:r>
              <a:rPr lang="en-US" dirty="0"/>
              <a:t> </a:t>
            </a:r>
            <a:r>
              <a:rPr lang="en-US" dirty="0" err="1"/>
              <a:t>maksimum</a:t>
            </a:r>
            <a:r>
              <a:rPr lang="en-US" dirty="0"/>
              <a:t> </a:t>
            </a:r>
            <a:r>
              <a:rPr lang="en-US" dirty="0" err="1"/>
              <a:t>seviyelerine</a:t>
            </a:r>
            <a:r>
              <a:rPr lang="en-US" dirty="0"/>
              <a:t> </a:t>
            </a:r>
            <a:r>
              <a:rPr lang="en-US" dirty="0" err="1"/>
              <a:t>ulaşması</a:t>
            </a:r>
            <a:r>
              <a:rPr lang="en-US" dirty="0"/>
              <a:t> </a:t>
            </a:r>
            <a:r>
              <a:rPr lang="en-US" dirty="0" err="1"/>
              <a:t>ile</a:t>
            </a:r>
            <a:r>
              <a:rPr lang="en-US" dirty="0"/>
              <a:t> </a:t>
            </a:r>
            <a:r>
              <a:rPr lang="en-US" dirty="0" err="1"/>
              <a:t>buzul</a:t>
            </a:r>
            <a:r>
              <a:rPr lang="en-US" dirty="0"/>
              <a:t> </a:t>
            </a:r>
            <a:r>
              <a:rPr lang="en-US" dirty="0" err="1"/>
              <a:t>dönemleri</a:t>
            </a:r>
            <a:r>
              <a:rPr lang="en-US" dirty="0"/>
              <a:t> (glacial), </a:t>
            </a:r>
            <a:r>
              <a:rPr lang="en-US" dirty="0" err="1"/>
              <a:t>nispeten</a:t>
            </a:r>
            <a:r>
              <a:rPr lang="en-US" dirty="0"/>
              <a:t> </a:t>
            </a:r>
            <a:r>
              <a:rPr lang="en-US" dirty="0" err="1"/>
              <a:t>daha</a:t>
            </a:r>
            <a:r>
              <a:rPr lang="en-US" dirty="0"/>
              <a:t> </a:t>
            </a:r>
            <a:r>
              <a:rPr lang="en-US" dirty="0" err="1"/>
              <a:t>sıcak</a:t>
            </a:r>
            <a:r>
              <a:rPr lang="en-US" dirty="0"/>
              <a:t> </a:t>
            </a:r>
            <a:r>
              <a:rPr lang="en-US" dirty="0" err="1"/>
              <a:t>dönemlerde</a:t>
            </a:r>
            <a:r>
              <a:rPr lang="en-US" dirty="0"/>
              <a:t> </a:t>
            </a:r>
            <a:r>
              <a:rPr lang="en-US" dirty="0" err="1"/>
              <a:t>geri</a:t>
            </a:r>
            <a:r>
              <a:rPr lang="en-US" dirty="0"/>
              <a:t> </a:t>
            </a:r>
            <a:r>
              <a:rPr lang="en-US" dirty="0" err="1"/>
              <a:t>çekilmeleri</a:t>
            </a:r>
            <a:r>
              <a:rPr lang="en-US" dirty="0"/>
              <a:t> </a:t>
            </a:r>
            <a:r>
              <a:rPr lang="en-US" dirty="0" err="1"/>
              <a:t>ile</a:t>
            </a:r>
            <a:r>
              <a:rPr lang="en-US" dirty="0"/>
              <a:t> de </a:t>
            </a:r>
            <a:r>
              <a:rPr lang="en-US" dirty="0" err="1"/>
              <a:t>ara</a:t>
            </a:r>
            <a:r>
              <a:rPr lang="en-US" dirty="0"/>
              <a:t> </a:t>
            </a:r>
            <a:r>
              <a:rPr lang="en-US" dirty="0" err="1"/>
              <a:t>buzul</a:t>
            </a:r>
            <a:r>
              <a:rPr lang="en-US" dirty="0"/>
              <a:t> </a:t>
            </a:r>
            <a:r>
              <a:rPr lang="en-US" dirty="0" err="1"/>
              <a:t>dönemleri</a:t>
            </a:r>
            <a:r>
              <a:rPr lang="en-US" dirty="0"/>
              <a:t> (interglacial) </a:t>
            </a:r>
            <a:r>
              <a:rPr lang="en-US" dirty="0" err="1"/>
              <a:t>oluşmaktadır</a:t>
            </a:r>
            <a:r>
              <a:rPr lang="en-US" dirty="0"/>
              <a:t>. </a:t>
            </a:r>
            <a:r>
              <a:rPr lang="en-US" dirty="0" err="1"/>
              <a:t>Holosen</a:t>
            </a:r>
            <a:r>
              <a:rPr lang="en-US" dirty="0"/>
              <a:t> </a:t>
            </a:r>
            <a:r>
              <a:rPr lang="en-US" dirty="0" err="1"/>
              <a:t>olarak</a:t>
            </a:r>
            <a:r>
              <a:rPr lang="en-US" dirty="0"/>
              <a:t> </a:t>
            </a:r>
            <a:r>
              <a:rPr lang="en-US" dirty="0" err="1"/>
              <a:t>bilinen</a:t>
            </a:r>
            <a:r>
              <a:rPr lang="en-US" dirty="0"/>
              <a:t> son 11,7 </a:t>
            </a:r>
            <a:r>
              <a:rPr lang="en-US" dirty="0" err="1"/>
              <a:t>by’dır</a:t>
            </a:r>
            <a:r>
              <a:rPr lang="en-US" dirty="0"/>
              <a:t> </a:t>
            </a:r>
            <a:r>
              <a:rPr lang="en-US" dirty="0" err="1"/>
              <a:t>bir</a:t>
            </a:r>
            <a:r>
              <a:rPr lang="en-US" dirty="0"/>
              <a:t> </a:t>
            </a:r>
            <a:r>
              <a:rPr lang="en-US" dirty="0" err="1"/>
              <a:t>buzul</a:t>
            </a:r>
            <a:r>
              <a:rPr lang="en-US" dirty="0"/>
              <a:t> </a:t>
            </a:r>
            <a:r>
              <a:rPr lang="en-US" dirty="0" err="1"/>
              <a:t>arası</a:t>
            </a:r>
            <a:r>
              <a:rPr lang="en-US" dirty="0"/>
              <a:t> </a:t>
            </a:r>
            <a:r>
              <a:rPr lang="en-US" dirty="0" err="1"/>
              <a:t>döneminden</a:t>
            </a:r>
            <a:r>
              <a:rPr lang="en-US" dirty="0"/>
              <a:t> </a:t>
            </a:r>
            <a:r>
              <a:rPr lang="en-US" dirty="0" err="1"/>
              <a:t>geçen</a:t>
            </a:r>
            <a:r>
              <a:rPr lang="en-US" dirty="0"/>
              <a:t> </a:t>
            </a:r>
            <a:r>
              <a:rPr lang="en-US" dirty="0" err="1"/>
              <a:t>dünyada</a:t>
            </a:r>
            <a:r>
              <a:rPr lang="en-US" dirty="0"/>
              <a:t> </a:t>
            </a:r>
            <a:r>
              <a:rPr lang="en-US" dirty="0" err="1"/>
              <a:t>hala</a:t>
            </a:r>
            <a:r>
              <a:rPr lang="en-US" dirty="0"/>
              <a:t> </a:t>
            </a:r>
            <a:r>
              <a:rPr lang="en-US" dirty="0" err="1"/>
              <a:t>bir</a:t>
            </a:r>
            <a:r>
              <a:rPr lang="en-US" dirty="0"/>
              <a:t> </a:t>
            </a:r>
            <a:r>
              <a:rPr lang="en-US" dirty="0" err="1"/>
              <a:t>önceki</a:t>
            </a:r>
            <a:r>
              <a:rPr lang="en-US" dirty="0"/>
              <a:t> </a:t>
            </a:r>
            <a:r>
              <a:rPr lang="en-US" dirty="0" err="1"/>
              <a:t>buzul</a:t>
            </a:r>
            <a:r>
              <a:rPr lang="en-US" dirty="0"/>
              <a:t> </a:t>
            </a:r>
            <a:r>
              <a:rPr lang="en-US" dirty="0" err="1"/>
              <a:t>dönemine</a:t>
            </a:r>
            <a:r>
              <a:rPr lang="en-US" dirty="0"/>
              <a:t> </a:t>
            </a:r>
            <a:r>
              <a:rPr lang="en-US" dirty="0" err="1"/>
              <a:t>ait</a:t>
            </a:r>
            <a:r>
              <a:rPr lang="en-US" dirty="0"/>
              <a:t> </a:t>
            </a:r>
            <a:r>
              <a:rPr lang="en-US" dirty="0" err="1"/>
              <a:t>kıta</a:t>
            </a:r>
            <a:r>
              <a:rPr lang="en-US" dirty="0"/>
              <a:t> </a:t>
            </a:r>
            <a:r>
              <a:rPr lang="en-US" dirty="0" err="1"/>
              <a:t>buzullarının</a:t>
            </a:r>
            <a:r>
              <a:rPr lang="en-US" dirty="0"/>
              <a:t> </a:t>
            </a:r>
            <a:r>
              <a:rPr lang="en-US" dirty="0" err="1"/>
              <a:t>kalıntıları</a:t>
            </a:r>
            <a:r>
              <a:rPr lang="en-US" dirty="0"/>
              <a:t> (</a:t>
            </a:r>
            <a:r>
              <a:rPr lang="en-US" dirty="0" err="1"/>
              <a:t>Antarktika</a:t>
            </a:r>
            <a:r>
              <a:rPr lang="en-US" dirty="0"/>
              <a:t> </a:t>
            </a:r>
            <a:r>
              <a:rPr lang="en-US" dirty="0" err="1"/>
              <a:t>ve</a:t>
            </a:r>
            <a:r>
              <a:rPr lang="en-US" dirty="0"/>
              <a:t> </a:t>
            </a:r>
            <a:r>
              <a:rPr lang="en-US" dirty="0" err="1"/>
              <a:t>Grönland</a:t>
            </a:r>
            <a:r>
              <a:rPr lang="en-US" dirty="0"/>
              <a:t>) </a:t>
            </a:r>
            <a:r>
              <a:rPr lang="en-US" dirty="0" err="1"/>
              <a:t>bulunmaktadır</a:t>
            </a:r>
            <a:r>
              <a:rPr lang="en-US" dirty="0"/>
              <a:t>. </a:t>
            </a:r>
            <a:r>
              <a:rPr lang="en-US" dirty="0" err="1"/>
              <a:t>Bazı</a:t>
            </a:r>
            <a:r>
              <a:rPr lang="en-US" dirty="0"/>
              <a:t> </a:t>
            </a:r>
            <a:r>
              <a:rPr lang="en-US" dirty="0" err="1"/>
              <a:t>buzul</a:t>
            </a:r>
            <a:r>
              <a:rPr lang="en-US" dirty="0"/>
              <a:t> </a:t>
            </a:r>
            <a:r>
              <a:rPr lang="en-US" dirty="0" err="1"/>
              <a:t>dönemlerinde</a:t>
            </a:r>
            <a:r>
              <a:rPr lang="en-US" dirty="0"/>
              <a:t> </a:t>
            </a:r>
            <a:r>
              <a:rPr lang="en-US" dirty="0" err="1"/>
              <a:t>kısa</a:t>
            </a:r>
            <a:r>
              <a:rPr lang="en-US" dirty="0"/>
              <a:t> </a:t>
            </a:r>
            <a:r>
              <a:rPr lang="en-US" dirty="0" err="1"/>
              <a:t>süreli</a:t>
            </a:r>
            <a:r>
              <a:rPr lang="en-US" dirty="0"/>
              <a:t> (</a:t>
            </a:r>
            <a:r>
              <a:rPr lang="en-US" dirty="0" err="1"/>
              <a:t>birkaç</a:t>
            </a:r>
            <a:r>
              <a:rPr lang="en-US" dirty="0"/>
              <a:t> </a:t>
            </a:r>
            <a:r>
              <a:rPr lang="en-US" dirty="0" err="1"/>
              <a:t>yüzyıl</a:t>
            </a:r>
            <a:r>
              <a:rPr lang="en-US" dirty="0"/>
              <a:t>) </a:t>
            </a:r>
            <a:r>
              <a:rPr lang="en-US" dirty="0" err="1"/>
              <a:t>ılıman</a:t>
            </a:r>
            <a:r>
              <a:rPr lang="en-US" dirty="0"/>
              <a:t> </a:t>
            </a:r>
            <a:r>
              <a:rPr lang="en-US" dirty="0" err="1"/>
              <a:t>ara</a:t>
            </a:r>
            <a:r>
              <a:rPr lang="en-US" dirty="0"/>
              <a:t> </a:t>
            </a:r>
            <a:r>
              <a:rPr lang="en-US" dirty="0" err="1"/>
              <a:t>dönemler</a:t>
            </a:r>
            <a:r>
              <a:rPr lang="en-US" dirty="0"/>
              <a:t> (inter-</a:t>
            </a:r>
            <a:r>
              <a:rPr lang="en-US" dirty="0" err="1"/>
              <a:t>stadial</a:t>
            </a:r>
            <a:r>
              <a:rPr lang="en-US" dirty="0"/>
              <a:t>), </a:t>
            </a:r>
            <a:r>
              <a:rPr lang="en-US" dirty="0" err="1"/>
              <a:t>buzul</a:t>
            </a:r>
            <a:r>
              <a:rPr lang="en-US" dirty="0"/>
              <a:t> </a:t>
            </a:r>
            <a:r>
              <a:rPr lang="en-US" dirty="0" err="1"/>
              <a:t>arası</a:t>
            </a:r>
            <a:r>
              <a:rPr lang="en-US" dirty="0"/>
              <a:t> </a:t>
            </a:r>
            <a:r>
              <a:rPr lang="en-US" dirty="0" err="1"/>
              <a:t>dönemlerde</a:t>
            </a:r>
            <a:r>
              <a:rPr lang="en-US" dirty="0"/>
              <a:t> </a:t>
            </a:r>
            <a:r>
              <a:rPr lang="en-US" dirty="0" err="1"/>
              <a:t>ise</a:t>
            </a:r>
            <a:r>
              <a:rPr lang="en-US" dirty="0"/>
              <a:t> </a:t>
            </a:r>
            <a:r>
              <a:rPr lang="en-US" dirty="0" err="1"/>
              <a:t>nispeten</a:t>
            </a:r>
            <a:r>
              <a:rPr lang="en-US" dirty="0"/>
              <a:t> </a:t>
            </a:r>
            <a:r>
              <a:rPr lang="en-US" dirty="0" err="1"/>
              <a:t>daha</a:t>
            </a:r>
            <a:r>
              <a:rPr lang="en-US" dirty="0"/>
              <a:t> </a:t>
            </a:r>
            <a:r>
              <a:rPr lang="en-US" dirty="0" err="1"/>
              <a:t>soğuk</a:t>
            </a:r>
            <a:r>
              <a:rPr lang="en-US" dirty="0"/>
              <a:t> </a:t>
            </a:r>
            <a:r>
              <a:rPr lang="en-US" dirty="0" err="1"/>
              <a:t>ara</a:t>
            </a:r>
            <a:r>
              <a:rPr lang="en-US" dirty="0"/>
              <a:t> </a:t>
            </a:r>
            <a:r>
              <a:rPr lang="en-US" dirty="0" err="1"/>
              <a:t>dönemler</a:t>
            </a:r>
            <a:r>
              <a:rPr lang="en-US" dirty="0"/>
              <a:t> (</a:t>
            </a:r>
            <a:r>
              <a:rPr lang="en-US" dirty="0" err="1"/>
              <a:t>stadial</a:t>
            </a:r>
            <a:r>
              <a:rPr lang="en-US" dirty="0"/>
              <a:t>) de </a:t>
            </a:r>
            <a:r>
              <a:rPr lang="en-US" dirty="0" err="1"/>
              <a:t>oluşabilmektedir</a:t>
            </a:r>
            <a:r>
              <a:rPr lang="en-US" dirty="0"/>
              <a:t>.</a:t>
            </a:r>
          </a:p>
        </p:txBody>
      </p:sp>
      <p:sp>
        <p:nvSpPr>
          <p:cNvPr id="4" name="Dikdörtgen 3"/>
          <p:cNvSpPr/>
          <p:nvPr/>
        </p:nvSpPr>
        <p:spPr>
          <a:xfrm>
            <a:off x="251520" y="5949280"/>
            <a:ext cx="6966520" cy="646331"/>
          </a:xfrm>
          <a:prstGeom prst="rect">
            <a:avLst/>
          </a:prstGeom>
        </p:spPr>
        <p:txBody>
          <a:bodyPr wrap="square">
            <a:spAutoFit/>
          </a:bodyPr>
          <a:lstStyle/>
          <a:p>
            <a:pPr lvl="0">
              <a:spcBef>
                <a:spcPct val="20000"/>
              </a:spcBef>
            </a:pPr>
            <a:r>
              <a:rPr lang="tr-TR" sz="1200" dirty="0">
                <a:solidFill>
                  <a:prstClr val="black"/>
                </a:solidFill>
              </a:rPr>
              <a:t>Kaynak: </a:t>
            </a:r>
            <a:r>
              <a:rPr lang="en-US" sz="1200" dirty="0" err="1">
                <a:solidFill>
                  <a:prstClr val="black"/>
                </a:solidFill>
              </a:rPr>
              <a:t>Çiner</a:t>
            </a:r>
            <a:r>
              <a:rPr lang="en-US" sz="1200" dirty="0">
                <a:solidFill>
                  <a:prstClr val="black"/>
                </a:solidFill>
              </a:rPr>
              <a:t>, A., </a:t>
            </a:r>
            <a:r>
              <a:rPr lang="en-US" sz="1200" dirty="0" err="1">
                <a:solidFill>
                  <a:prstClr val="black"/>
                </a:solidFill>
              </a:rPr>
              <a:t>Sarıkaya</a:t>
            </a:r>
            <a:r>
              <a:rPr lang="en-US" sz="1200" dirty="0">
                <a:solidFill>
                  <a:prstClr val="black"/>
                </a:solidFill>
              </a:rPr>
              <a:t>, M. A. 2013. </a:t>
            </a:r>
            <a:r>
              <a:rPr lang="en-US" sz="1200" dirty="0" err="1">
                <a:solidFill>
                  <a:prstClr val="black"/>
                </a:solidFill>
              </a:rPr>
              <a:t>Buzullar</a:t>
            </a:r>
            <a:r>
              <a:rPr lang="en-US" sz="1200" dirty="0">
                <a:solidFill>
                  <a:prstClr val="black"/>
                </a:solidFill>
              </a:rPr>
              <a:t> </a:t>
            </a:r>
            <a:r>
              <a:rPr lang="en-US" sz="1200" dirty="0" err="1">
                <a:solidFill>
                  <a:prstClr val="black"/>
                </a:solidFill>
              </a:rPr>
              <a:t>ve</a:t>
            </a:r>
            <a:r>
              <a:rPr lang="en-US" sz="1200" dirty="0">
                <a:solidFill>
                  <a:prstClr val="black"/>
                </a:solidFill>
              </a:rPr>
              <a:t> </a:t>
            </a:r>
            <a:r>
              <a:rPr lang="en-US" sz="1200" dirty="0" err="1">
                <a:solidFill>
                  <a:prstClr val="black"/>
                </a:solidFill>
              </a:rPr>
              <a:t>İklim</a:t>
            </a:r>
            <a:r>
              <a:rPr lang="en-US" sz="1200" dirty="0">
                <a:solidFill>
                  <a:prstClr val="black"/>
                </a:solidFill>
              </a:rPr>
              <a:t> </a:t>
            </a:r>
            <a:r>
              <a:rPr lang="en-US" sz="1200" dirty="0" err="1">
                <a:solidFill>
                  <a:prstClr val="black"/>
                </a:solidFill>
              </a:rPr>
              <a:t>Değişikliği</a:t>
            </a:r>
            <a:r>
              <a:rPr lang="en-US" sz="1200" dirty="0">
                <a:solidFill>
                  <a:prstClr val="black"/>
                </a:solidFill>
              </a:rPr>
              <a:t>; </a:t>
            </a:r>
            <a:r>
              <a:rPr lang="en-US" sz="1200" dirty="0" err="1">
                <a:solidFill>
                  <a:prstClr val="black"/>
                </a:solidFill>
              </a:rPr>
              <a:t>Geçmiş</a:t>
            </a:r>
            <a:r>
              <a:rPr lang="en-US" sz="1200" dirty="0">
                <a:solidFill>
                  <a:prstClr val="black"/>
                </a:solidFill>
              </a:rPr>
              <a:t>, </a:t>
            </a:r>
            <a:r>
              <a:rPr lang="en-US" sz="1200" dirty="0" err="1">
                <a:solidFill>
                  <a:prstClr val="black"/>
                </a:solidFill>
              </a:rPr>
              <a:t>Günümüz</a:t>
            </a:r>
            <a:r>
              <a:rPr lang="en-US" sz="1200" dirty="0">
                <a:solidFill>
                  <a:prstClr val="black"/>
                </a:solidFill>
              </a:rPr>
              <a:t> </a:t>
            </a:r>
            <a:r>
              <a:rPr lang="en-US" sz="1200" dirty="0" err="1">
                <a:solidFill>
                  <a:prstClr val="black"/>
                </a:solidFill>
              </a:rPr>
              <a:t>ve</a:t>
            </a:r>
            <a:r>
              <a:rPr lang="en-US" sz="1200" dirty="0">
                <a:solidFill>
                  <a:prstClr val="black"/>
                </a:solidFill>
              </a:rPr>
              <a:t> </a:t>
            </a:r>
            <a:r>
              <a:rPr lang="en-US" sz="1200" dirty="0" err="1">
                <a:solidFill>
                  <a:prstClr val="black"/>
                </a:solidFill>
              </a:rPr>
              <a:t>Gelecek</a:t>
            </a:r>
            <a:r>
              <a:rPr lang="en-US" sz="1200" dirty="0">
                <a:solidFill>
                  <a:prstClr val="black"/>
                </a:solidFill>
              </a:rPr>
              <a:t>.</a:t>
            </a:r>
            <a:r>
              <a:rPr lang="tr-TR" sz="1200" dirty="0">
                <a:solidFill>
                  <a:prstClr val="black"/>
                </a:solidFill>
              </a:rPr>
              <a:t> </a:t>
            </a:r>
            <a:r>
              <a:rPr lang="en-US" sz="1200" dirty="0" err="1">
                <a:solidFill>
                  <a:prstClr val="black"/>
                </a:solidFill>
              </a:rPr>
              <a:t>Volkan</a:t>
            </a:r>
            <a:r>
              <a:rPr lang="en-US" sz="1200" dirty="0">
                <a:solidFill>
                  <a:prstClr val="black"/>
                </a:solidFill>
              </a:rPr>
              <a:t> $. </a:t>
            </a:r>
            <a:r>
              <a:rPr lang="en-US" sz="1200" dirty="0" err="1">
                <a:solidFill>
                  <a:prstClr val="black"/>
                </a:solidFill>
              </a:rPr>
              <a:t>Ediger</a:t>
            </a:r>
            <a:r>
              <a:rPr lang="en-US" sz="1200" dirty="0">
                <a:solidFill>
                  <a:prstClr val="black"/>
                </a:solidFill>
              </a:rPr>
              <a:t>, editor, 2013. </a:t>
            </a:r>
            <a:r>
              <a:rPr lang="en-US" sz="1200" dirty="0" err="1">
                <a:solidFill>
                  <a:prstClr val="black"/>
                </a:solidFill>
              </a:rPr>
              <a:t>Turkiye'de</a:t>
            </a:r>
            <a:r>
              <a:rPr lang="en-US" sz="1200" dirty="0">
                <a:solidFill>
                  <a:prstClr val="black"/>
                </a:solidFill>
              </a:rPr>
              <a:t> </a:t>
            </a:r>
            <a:r>
              <a:rPr lang="en-US" sz="1200" dirty="0" err="1">
                <a:solidFill>
                  <a:prstClr val="black"/>
                </a:solidFill>
              </a:rPr>
              <a:t>iklim</a:t>
            </a:r>
            <a:r>
              <a:rPr lang="en-US" sz="1200" dirty="0">
                <a:solidFill>
                  <a:prstClr val="black"/>
                </a:solidFill>
              </a:rPr>
              <a:t> </a:t>
            </a:r>
            <a:r>
              <a:rPr lang="en-US" sz="1200" dirty="0" err="1">
                <a:solidFill>
                  <a:prstClr val="black"/>
                </a:solidFill>
              </a:rPr>
              <a:t>Degi$ikligi</a:t>
            </a:r>
            <a:r>
              <a:rPr lang="en-US" sz="1200" dirty="0">
                <a:solidFill>
                  <a:prstClr val="black"/>
                </a:solidFill>
              </a:rPr>
              <a:t> </a:t>
            </a:r>
            <a:r>
              <a:rPr lang="en-US" sz="1200" dirty="0" err="1">
                <a:solidFill>
                  <a:prstClr val="black"/>
                </a:solidFill>
              </a:rPr>
              <a:t>ve</a:t>
            </a:r>
            <a:r>
              <a:rPr lang="en-US" sz="1200" dirty="0">
                <a:solidFill>
                  <a:prstClr val="black"/>
                </a:solidFill>
              </a:rPr>
              <a:t> </a:t>
            </a:r>
            <a:r>
              <a:rPr lang="en-US" sz="1200" dirty="0" err="1">
                <a:solidFill>
                  <a:prstClr val="black"/>
                </a:solidFill>
              </a:rPr>
              <a:t>Surdurulebilir</a:t>
            </a:r>
            <a:r>
              <a:rPr lang="en-US" sz="1200" dirty="0">
                <a:solidFill>
                  <a:prstClr val="black"/>
                </a:solidFill>
              </a:rPr>
              <a:t> </a:t>
            </a:r>
            <a:r>
              <a:rPr lang="en-US" sz="1200" dirty="0" err="1">
                <a:solidFill>
                  <a:prstClr val="black"/>
                </a:solidFill>
              </a:rPr>
              <a:t>Enerji</a:t>
            </a:r>
            <a:r>
              <a:rPr lang="en-US" sz="1200" dirty="0">
                <a:solidFill>
                  <a:prstClr val="black"/>
                </a:solidFill>
              </a:rPr>
              <a:t>, </a:t>
            </a:r>
            <a:r>
              <a:rPr lang="en-US" sz="1200" dirty="0" err="1">
                <a:solidFill>
                  <a:prstClr val="black"/>
                </a:solidFill>
              </a:rPr>
              <a:t>istanbul</a:t>
            </a:r>
            <a:r>
              <a:rPr lang="en-US" sz="1200" dirty="0">
                <a:solidFill>
                  <a:prstClr val="black"/>
                </a:solidFill>
              </a:rPr>
              <a:t>, </a:t>
            </a:r>
            <a:r>
              <a:rPr lang="en-US" sz="1200" dirty="0" err="1">
                <a:solidFill>
                  <a:prstClr val="black"/>
                </a:solidFill>
              </a:rPr>
              <a:t>ENiVA-Enerji</a:t>
            </a:r>
            <a:r>
              <a:rPr lang="en-US" sz="1200" dirty="0">
                <a:solidFill>
                  <a:prstClr val="black"/>
                </a:solidFill>
              </a:rPr>
              <a:t> </a:t>
            </a:r>
            <a:r>
              <a:rPr lang="en-US" sz="1200" dirty="0" err="1">
                <a:solidFill>
                  <a:prstClr val="black"/>
                </a:solidFill>
              </a:rPr>
              <a:t>ve</a:t>
            </a:r>
            <a:r>
              <a:rPr lang="en-US" sz="1200" dirty="0">
                <a:solidFill>
                  <a:prstClr val="black"/>
                </a:solidFill>
              </a:rPr>
              <a:t> </a:t>
            </a:r>
            <a:r>
              <a:rPr lang="en-US" sz="1200" dirty="0" err="1">
                <a:solidFill>
                  <a:prstClr val="black"/>
                </a:solidFill>
              </a:rPr>
              <a:t>iklim</a:t>
            </a:r>
            <a:r>
              <a:rPr lang="en-US" sz="1200" dirty="0">
                <a:solidFill>
                  <a:prstClr val="black"/>
                </a:solidFill>
              </a:rPr>
              <a:t> </a:t>
            </a:r>
            <a:r>
              <a:rPr lang="en-US" sz="1200" dirty="0" err="1">
                <a:solidFill>
                  <a:prstClr val="black"/>
                </a:solidFill>
              </a:rPr>
              <a:t>Degi$ikligi</a:t>
            </a:r>
            <a:r>
              <a:rPr lang="en-US" sz="1200" dirty="0">
                <a:solidFill>
                  <a:prstClr val="black"/>
                </a:solidFill>
              </a:rPr>
              <a:t> </a:t>
            </a:r>
            <a:r>
              <a:rPr lang="en-US" sz="1200" dirty="0" err="1">
                <a:solidFill>
                  <a:prstClr val="black"/>
                </a:solidFill>
              </a:rPr>
              <a:t>Vakfl</a:t>
            </a:r>
            <a:r>
              <a:rPr lang="en-US" sz="1200" dirty="0">
                <a:solidFill>
                  <a:prstClr val="black"/>
                </a:solidFill>
              </a:rPr>
              <a:t>, 145 s. </a:t>
            </a:r>
          </a:p>
        </p:txBody>
      </p:sp>
    </p:spTree>
    <p:extLst>
      <p:ext uri="{BB962C8B-B14F-4D97-AF65-F5344CB8AC3E}">
        <p14:creationId xmlns:p14="http://schemas.microsoft.com/office/powerpoint/2010/main" val="650338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0000" lnSpcReduction="20000"/>
          </a:bodyPr>
          <a:lstStyle/>
          <a:p>
            <a:r>
              <a:rPr lang="en-US" dirty="0" err="1"/>
              <a:t>Kuvaterner</a:t>
            </a:r>
            <a:r>
              <a:rPr lang="en-US" dirty="0"/>
              <a:t> </a:t>
            </a:r>
            <a:r>
              <a:rPr lang="en-US" dirty="0" err="1"/>
              <a:t>Buzullaşması</a:t>
            </a:r>
            <a:r>
              <a:rPr lang="en-US" dirty="0"/>
              <a:t>, </a:t>
            </a:r>
            <a:r>
              <a:rPr lang="en-US" dirty="0" err="1"/>
              <a:t>Antarktika</a:t>
            </a:r>
            <a:r>
              <a:rPr lang="en-US" dirty="0"/>
              <a:t> </a:t>
            </a:r>
            <a:r>
              <a:rPr lang="en-US" dirty="0" err="1"/>
              <a:t>ve</a:t>
            </a:r>
            <a:r>
              <a:rPr lang="en-US" dirty="0"/>
              <a:t> </a:t>
            </a:r>
            <a:r>
              <a:rPr lang="en-US" dirty="0" err="1"/>
              <a:t>Grönland’da</a:t>
            </a:r>
            <a:r>
              <a:rPr lang="en-US" dirty="0"/>
              <a:t> 3 </a:t>
            </a:r>
            <a:r>
              <a:rPr lang="en-US" dirty="0" err="1"/>
              <a:t>km’yi</a:t>
            </a:r>
            <a:r>
              <a:rPr lang="en-US" dirty="0"/>
              <a:t> </a:t>
            </a:r>
            <a:r>
              <a:rPr lang="en-US" dirty="0" err="1"/>
              <a:t>bulan</a:t>
            </a:r>
            <a:r>
              <a:rPr lang="en-US" dirty="0"/>
              <a:t> </a:t>
            </a:r>
            <a:r>
              <a:rPr lang="en-US" dirty="0" err="1"/>
              <a:t>kalıcı</a:t>
            </a:r>
            <a:r>
              <a:rPr lang="en-US" dirty="0"/>
              <a:t> </a:t>
            </a:r>
            <a:r>
              <a:rPr lang="en-US" dirty="0" err="1"/>
              <a:t>buzul</a:t>
            </a:r>
            <a:r>
              <a:rPr lang="en-US" dirty="0"/>
              <a:t> </a:t>
            </a:r>
            <a:r>
              <a:rPr lang="en-US" dirty="0" err="1"/>
              <a:t>örtüleri</a:t>
            </a:r>
            <a:r>
              <a:rPr lang="en-US" dirty="0"/>
              <a:t> </a:t>
            </a:r>
            <a:r>
              <a:rPr lang="en-US" dirty="0" err="1"/>
              <a:t>ve</a:t>
            </a:r>
            <a:r>
              <a:rPr lang="en-US" dirty="0"/>
              <a:t> </a:t>
            </a:r>
            <a:r>
              <a:rPr lang="en-US" dirty="0" err="1"/>
              <a:t>Kuzey</a:t>
            </a:r>
            <a:r>
              <a:rPr lang="en-US" dirty="0"/>
              <a:t> </a:t>
            </a:r>
            <a:r>
              <a:rPr lang="en-US" dirty="0" err="1"/>
              <a:t>Avrupa</a:t>
            </a:r>
            <a:r>
              <a:rPr lang="en-US" dirty="0"/>
              <a:t> </a:t>
            </a:r>
            <a:r>
              <a:rPr lang="en-US" dirty="0" err="1"/>
              <a:t>ve</a:t>
            </a:r>
            <a:r>
              <a:rPr lang="en-US" dirty="0"/>
              <a:t> </a:t>
            </a:r>
            <a:r>
              <a:rPr lang="en-US" dirty="0" err="1"/>
              <a:t>Kuzey</a:t>
            </a:r>
            <a:r>
              <a:rPr lang="en-US" dirty="0"/>
              <a:t> </a:t>
            </a:r>
            <a:r>
              <a:rPr lang="en-US" dirty="0" err="1"/>
              <a:t>Amerika’da</a:t>
            </a:r>
            <a:r>
              <a:rPr lang="en-US" dirty="0"/>
              <a:t> </a:t>
            </a:r>
            <a:r>
              <a:rPr lang="en-US" dirty="0" err="1"/>
              <a:t>benzer</a:t>
            </a:r>
            <a:r>
              <a:rPr lang="en-US" dirty="0"/>
              <a:t> </a:t>
            </a:r>
            <a:r>
              <a:rPr lang="en-US" dirty="0" err="1"/>
              <a:t>kalınlıklardaki</a:t>
            </a:r>
            <a:r>
              <a:rPr lang="en-US" dirty="0"/>
              <a:t> </a:t>
            </a:r>
            <a:r>
              <a:rPr lang="en-US" dirty="0" err="1"/>
              <a:t>buzul</a:t>
            </a:r>
            <a:r>
              <a:rPr lang="en-US" dirty="0"/>
              <a:t> </a:t>
            </a:r>
            <a:r>
              <a:rPr lang="en-US" dirty="0" err="1"/>
              <a:t>örtüleri</a:t>
            </a:r>
            <a:r>
              <a:rPr lang="en-US" dirty="0"/>
              <a:t> </a:t>
            </a:r>
            <a:r>
              <a:rPr lang="en-US" dirty="0" err="1"/>
              <a:t>ile</a:t>
            </a:r>
            <a:r>
              <a:rPr lang="en-US" dirty="0"/>
              <a:t> </a:t>
            </a:r>
            <a:r>
              <a:rPr lang="en-US" dirty="0" err="1"/>
              <a:t>tipiktir</a:t>
            </a:r>
            <a:r>
              <a:rPr lang="en-US" dirty="0"/>
              <a:t>. Bu </a:t>
            </a:r>
            <a:r>
              <a:rPr lang="en-US" dirty="0" err="1"/>
              <a:t>dönemde</a:t>
            </a:r>
            <a:r>
              <a:rPr lang="en-US" dirty="0"/>
              <a:t>, </a:t>
            </a:r>
            <a:r>
              <a:rPr lang="en-US" dirty="0" err="1"/>
              <a:t>diğer</a:t>
            </a:r>
            <a:r>
              <a:rPr lang="en-US" dirty="0"/>
              <a:t> </a:t>
            </a:r>
            <a:r>
              <a:rPr lang="en-US" dirty="0" err="1"/>
              <a:t>buzul</a:t>
            </a:r>
            <a:r>
              <a:rPr lang="en-US" dirty="0"/>
              <a:t> </a:t>
            </a:r>
            <a:r>
              <a:rPr lang="en-US" dirty="0" err="1"/>
              <a:t>dönemlerine</a:t>
            </a:r>
            <a:r>
              <a:rPr lang="en-US" dirty="0"/>
              <a:t> </a:t>
            </a:r>
            <a:r>
              <a:rPr lang="en-US" dirty="0" err="1"/>
              <a:t>benzer</a:t>
            </a:r>
            <a:r>
              <a:rPr lang="en-US" dirty="0"/>
              <a:t> </a:t>
            </a:r>
            <a:r>
              <a:rPr lang="en-US" dirty="0" err="1"/>
              <a:t>şekilde</a:t>
            </a:r>
            <a:r>
              <a:rPr lang="en-US" dirty="0"/>
              <a:t>, </a:t>
            </a:r>
            <a:r>
              <a:rPr lang="en-US" dirty="0" err="1"/>
              <a:t>suların</a:t>
            </a:r>
            <a:r>
              <a:rPr lang="en-US" dirty="0"/>
              <a:t> </a:t>
            </a:r>
            <a:r>
              <a:rPr lang="en-US" dirty="0" err="1"/>
              <a:t>kara</a:t>
            </a:r>
            <a:r>
              <a:rPr lang="en-US" dirty="0"/>
              <a:t> </a:t>
            </a:r>
            <a:r>
              <a:rPr lang="en-US" dirty="0" err="1"/>
              <a:t>buzullarında</a:t>
            </a:r>
            <a:r>
              <a:rPr lang="en-US" dirty="0"/>
              <a:t> </a:t>
            </a:r>
            <a:r>
              <a:rPr lang="en-US" dirty="0" err="1"/>
              <a:t>toplanmasının</a:t>
            </a:r>
            <a:r>
              <a:rPr lang="en-US" dirty="0"/>
              <a:t> </a:t>
            </a:r>
            <a:r>
              <a:rPr lang="en-US" dirty="0" err="1"/>
              <a:t>sonucu</a:t>
            </a:r>
            <a:r>
              <a:rPr lang="en-US" dirty="0"/>
              <a:t> </a:t>
            </a:r>
            <a:r>
              <a:rPr lang="en-US" dirty="0" err="1"/>
              <a:t>olarak</a:t>
            </a:r>
            <a:r>
              <a:rPr lang="en-US" dirty="0"/>
              <a:t>, </a:t>
            </a:r>
            <a:r>
              <a:rPr lang="en-US" dirty="0" err="1"/>
              <a:t>yaklaşık</a:t>
            </a:r>
            <a:r>
              <a:rPr lang="en-US" dirty="0"/>
              <a:t> 21 by </a:t>
            </a:r>
            <a:r>
              <a:rPr lang="en-US" dirty="0" err="1"/>
              <a:t>önce</a:t>
            </a:r>
            <a:r>
              <a:rPr lang="en-US" dirty="0"/>
              <a:t> </a:t>
            </a:r>
            <a:r>
              <a:rPr lang="en-US" dirty="0" err="1"/>
              <a:t>oluşan</a:t>
            </a:r>
            <a:r>
              <a:rPr lang="en-US" dirty="0"/>
              <a:t> Son </a:t>
            </a:r>
            <a:r>
              <a:rPr lang="en-US" dirty="0" err="1"/>
              <a:t>Buzul</a:t>
            </a:r>
            <a:r>
              <a:rPr lang="en-US" dirty="0"/>
              <a:t> </a:t>
            </a:r>
            <a:r>
              <a:rPr lang="en-US" dirty="0" err="1"/>
              <a:t>Maksimum’unda</a:t>
            </a:r>
            <a:r>
              <a:rPr lang="en-US" dirty="0"/>
              <a:t> (LGM: Last Glacial Maximum) </a:t>
            </a:r>
            <a:r>
              <a:rPr lang="en-US" dirty="0" err="1"/>
              <a:t>deniz</a:t>
            </a:r>
            <a:r>
              <a:rPr lang="en-US" dirty="0"/>
              <a:t> </a:t>
            </a:r>
            <a:r>
              <a:rPr lang="en-US" dirty="0" err="1"/>
              <a:t>seviyesinin</a:t>
            </a:r>
            <a:r>
              <a:rPr lang="en-US" dirty="0"/>
              <a:t> </a:t>
            </a:r>
            <a:r>
              <a:rPr lang="en-US" dirty="0" err="1"/>
              <a:t>küresel</a:t>
            </a:r>
            <a:r>
              <a:rPr lang="en-US" dirty="0"/>
              <a:t> </a:t>
            </a:r>
            <a:r>
              <a:rPr lang="en-US" dirty="0" err="1"/>
              <a:t>ölçekte</a:t>
            </a:r>
            <a:r>
              <a:rPr lang="en-US" dirty="0"/>
              <a:t> 120 m </a:t>
            </a:r>
            <a:r>
              <a:rPr lang="en-US" dirty="0" err="1"/>
              <a:t>kadar</a:t>
            </a:r>
            <a:r>
              <a:rPr lang="en-US" dirty="0"/>
              <a:t> </a:t>
            </a:r>
            <a:r>
              <a:rPr lang="en-US" dirty="0" err="1"/>
              <a:t>düştüğü</a:t>
            </a:r>
            <a:r>
              <a:rPr lang="en-US" dirty="0"/>
              <a:t> </a:t>
            </a:r>
            <a:r>
              <a:rPr lang="en-US" dirty="0" err="1"/>
              <a:t>tahmin</a:t>
            </a:r>
            <a:r>
              <a:rPr lang="en-US" dirty="0"/>
              <a:t> </a:t>
            </a:r>
            <a:r>
              <a:rPr lang="en-US" dirty="0" err="1"/>
              <a:t>edilmektedir</a:t>
            </a:r>
            <a:r>
              <a:rPr lang="en-US" dirty="0"/>
              <a:t>. </a:t>
            </a:r>
            <a:r>
              <a:rPr lang="en-US" dirty="0" err="1"/>
              <a:t>Altı</a:t>
            </a:r>
            <a:r>
              <a:rPr lang="en-US" dirty="0"/>
              <a:t> bin </a:t>
            </a:r>
            <a:r>
              <a:rPr lang="en-US" dirty="0" err="1"/>
              <a:t>yıl</a:t>
            </a:r>
            <a:r>
              <a:rPr lang="en-US" dirty="0"/>
              <a:t> </a:t>
            </a:r>
            <a:r>
              <a:rPr lang="en-US" dirty="0" err="1"/>
              <a:t>kadar</a:t>
            </a:r>
            <a:r>
              <a:rPr lang="en-US" dirty="0"/>
              <a:t> </a:t>
            </a:r>
            <a:r>
              <a:rPr lang="en-US" dirty="0" err="1"/>
              <a:t>önce</a:t>
            </a:r>
            <a:r>
              <a:rPr lang="en-US" dirty="0"/>
              <a:t>, </a:t>
            </a:r>
            <a:r>
              <a:rPr lang="en-US" dirty="0" err="1"/>
              <a:t>buzulların</a:t>
            </a:r>
            <a:r>
              <a:rPr lang="en-US" dirty="0"/>
              <a:t> </a:t>
            </a:r>
            <a:r>
              <a:rPr lang="en-US" dirty="0" err="1"/>
              <a:t>erimesiyle</a:t>
            </a:r>
            <a:r>
              <a:rPr lang="en-US" dirty="0"/>
              <a:t> </a:t>
            </a:r>
            <a:r>
              <a:rPr lang="en-US" dirty="0" err="1"/>
              <a:t>deniz</a:t>
            </a:r>
            <a:r>
              <a:rPr lang="en-US" dirty="0"/>
              <a:t> </a:t>
            </a:r>
            <a:r>
              <a:rPr lang="en-US" dirty="0" err="1"/>
              <a:t>seviyesi</a:t>
            </a:r>
            <a:r>
              <a:rPr lang="en-US" dirty="0"/>
              <a:t> </a:t>
            </a:r>
            <a:r>
              <a:rPr lang="en-US" dirty="0" err="1"/>
              <a:t>çok</a:t>
            </a:r>
            <a:r>
              <a:rPr lang="en-US" dirty="0"/>
              <a:t> </a:t>
            </a:r>
            <a:r>
              <a:rPr lang="en-US" dirty="0" err="1"/>
              <a:t>hızlı</a:t>
            </a:r>
            <a:r>
              <a:rPr lang="en-US" dirty="0"/>
              <a:t> </a:t>
            </a:r>
            <a:r>
              <a:rPr lang="en-US" dirty="0" err="1"/>
              <a:t>bir</a:t>
            </a:r>
            <a:r>
              <a:rPr lang="en-US" dirty="0"/>
              <a:t> </a:t>
            </a:r>
            <a:r>
              <a:rPr lang="en-US" dirty="0" err="1"/>
              <a:t>şekilde</a:t>
            </a:r>
            <a:r>
              <a:rPr lang="en-US" dirty="0"/>
              <a:t> </a:t>
            </a:r>
            <a:r>
              <a:rPr lang="en-US" dirty="0" err="1"/>
              <a:t>bugünkü</a:t>
            </a:r>
            <a:r>
              <a:rPr lang="en-US" dirty="0"/>
              <a:t> </a:t>
            </a:r>
            <a:r>
              <a:rPr lang="en-US" dirty="0" err="1"/>
              <a:t>konumuna</a:t>
            </a:r>
            <a:r>
              <a:rPr lang="en-US" dirty="0"/>
              <a:t> </a:t>
            </a:r>
            <a:r>
              <a:rPr lang="en-US" dirty="0" err="1"/>
              <a:t>yakın</a:t>
            </a:r>
            <a:r>
              <a:rPr lang="en-US" dirty="0"/>
              <a:t> </a:t>
            </a:r>
            <a:r>
              <a:rPr lang="en-US" dirty="0" err="1"/>
              <a:t>bir</a:t>
            </a:r>
            <a:r>
              <a:rPr lang="en-US" dirty="0"/>
              <a:t> </a:t>
            </a:r>
            <a:r>
              <a:rPr lang="en-US" dirty="0" err="1"/>
              <a:t>seviyeye</a:t>
            </a:r>
            <a:r>
              <a:rPr lang="en-US" dirty="0"/>
              <a:t> </a:t>
            </a:r>
            <a:r>
              <a:rPr lang="en-US" dirty="0" err="1"/>
              <a:t>geri</a:t>
            </a:r>
            <a:r>
              <a:rPr lang="en-US" dirty="0"/>
              <a:t> </a:t>
            </a:r>
            <a:r>
              <a:rPr lang="en-US" dirty="0" err="1"/>
              <a:t>dönmüştür</a:t>
            </a:r>
            <a:r>
              <a:rPr lang="en-US" dirty="0"/>
              <a:t>. </a:t>
            </a:r>
            <a:r>
              <a:rPr lang="en-US" dirty="0" err="1"/>
              <a:t>Gözlenen</a:t>
            </a:r>
            <a:r>
              <a:rPr lang="en-US" dirty="0"/>
              <a:t> </a:t>
            </a:r>
            <a:r>
              <a:rPr lang="en-US" dirty="0" err="1"/>
              <a:t>diğer</a:t>
            </a:r>
            <a:r>
              <a:rPr lang="en-US" dirty="0"/>
              <a:t> </a:t>
            </a:r>
            <a:r>
              <a:rPr lang="en-US" dirty="0" err="1"/>
              <a:t>morfolojik</a:t>
            </a:r>
            <a:r>
              <a:rPr lang="en-US" dirty="0"/>
              <a:t> </a:t>
            </a:r>
            <a:r>
              <a:rPr lang="en-US" dirty="0" err="1"/>
              <a:t>değişimler</a:t>
            </a:r>
            <a:r>
              <a:rPr lang="en-US" dirty="0"/>
              <a:t> </a:t>
            </a:r>
            <a:r>
              <a:rPr lang="en-US" dirty="0" err="1"/>
              <a:t>ise</a:t>
            </a:r>
            <a:r>
              <a:rPr lang="en-US" dirty="0"/>
              <a:t> -</a:t>
            </a:r>
            <a:r>
              <a:rPr lang="en-US" dirty="0" err="1"/>
              <a:t>Kanada’da</a:t>
            </a:r>
            <a:r>
              <a:rPr lang="en-US" dirty="0"/>
              <a:t> </a:t>
            </a:r>
            <a:r>
              <a:rPr lang="en-US" dirty="0" err="1"/>
              <a:t>olduğu</a:t>
            </a:r>
            <a:r>
              <a:rPr lang="en-US" dirty="0"/>
              <a:t> </a:t>
            </a:r>
            <a:r>
              <a:rPr lang="en-US" dirty="0" err="1"/>
              <a:t>gibi</a:t>
            </a:r>
            <a:r>
              <a:rPr lang="en-US" dirty="0"/>
              <a:t>- </a:t>
            </a:r>
            <a:r>
              <a:rPr lang="en-US" dirty="0" err="1"/>
              <a:t>çukur</a:t>
            </a:r>
            <a:r>
              <a:rPr lang="en-US" dirty="0"/>
              <a:t> </a:t>
            </a:r>
            <a:r>
              <a:rPr lang="en-US" dirty="0" err="1"/>
              <a:t>alanların</a:t>
            </a:r>
            <a:r>
              <a:rPr lang="en-US" dirty="0"/>
              <a:t> </a:t>
            </a:r>
            <a:r>
              <a:rPr lang="en-US" dirty="0" err="1"/>
              <a:t>göller</a:t>
            </a:r>
            <a:r>
              <a:rPr lang="en-US" dirty="0"/>
              <a:t> </a:t>
            </a:r>
            <a:r>
              <a:rPr lang="en-US" dirty="0" err="1"/>
              <a:t>tarafından</a:t>
            </a:r>
            <a:r>
              <a:rPr lang="en-US" dirty="0"/>
              <a:t> </a:t>
            </a:r>
            <a:r>
              <a:rPr lang="en-US" dirty="0" err="1"/>
              <a:t>doldurulması</a:t>
            </a:r>
            <a:r>
              <a:rPr lang="en-US" dirty="0"/>
              <a:t>, </a:t>
            </a:r>
            <a:r>
              <a:rPr lang="en-US" dirty="0" err="1"/>
              <a:t>nehirlerin</a:t>
            </a:r>
            <a:r>
              <a:rPr lang="en-US" dirty="0"/>
              <a:t> </a:t>
            </a:r>
            <a:r>
              <a:rPr lang="en-US" dirty="0" err="1"/>
              <a:t>akışlarının</a:t>
            </a:r>
            <a:r>
              <a:rPr lang="en-US" dirty="0"/>
              <a:t> </a:t>
            </a:r>
            <a:r>
              <a:rPr lang="en-US" dirty="0" err="1"/>
              <a:t>değişime</a:t>
            </a:r>
            <a:r>
              <a:rPr lang="en-US" dirty="0"/>
              <a:t> </a:t>
            </a:r>
            <a:r>
              <a:rPr lang="en-US" dirty="0" err="1"/>
              <a:t>uğraması</a:t>
            </a:r>
            <a:r>
              <a:rPr lang="en-US" dirty="0"/>
              <a:t> </a:t>
            </a:r>
            <a:r>
              <a:rPr lang="en-US" dirty="0" err="1"/>
              <a:t>ve</a:t>
            </a:r>
            <a:r>
              <a:rPr lang="en-US" dirty="0"/>
              <a:t> </a:t>
            </a:r>
            <a:r>
              <a:rPr lang="en-US" dirty="0" err="1"/>
              <a:t>buzul</a:t>
            </a:r>
            <a:r>
              <a:rPr lang="en-US" dirty="0"/>
              <a:t> </a:t>
            </a:r>
            <a:r>
              <a:rPr lang="en-US" dirty="0" err="1"/>
              <a:t>örtüsünün</a:t>
            </a:r>
            <a:r>
              <a:rPr lang="en-US" dirty="0"/>
              <a:t> </a:t>
            </a:r>
            <a:r>
              <a:rPr lang="en-US" dirty="0" err="1"/>
              <a:t>kalkması</a:t>
            </a:r>
            <a:r>
              <a:rPr lang="en-US" dirty="0"/>
              <a:t> </a:t>
            </a:r>
            <a:r>
              <a:rPr lang="en-US" dirty="0" err="1"/>
              <a:t>ile</a:t>
            </a:r>
            <a:r>
              <a:rPr lang="en-US" dirty="0"/>
              <a:t> </a:t>
            </a:r>
            <a:r>
              <a:rPr lang="en-US" dirty="0" err="1"/>
              <a:t>azalan</a:t>
            </a:r>
            <a:r>
              <a:rPr lang="en-US" dirty="0"/>
              <a:t> </a:t>
            </a:r>
            <a:r>
              <a:rPr lang="en-US" dirty="0" err="1"/>
              <a:t>basınç</a:t>
            </a:r>
            <a:r>
              <a:rPr lang="en-US" dirty="0"/>
              <a:t> </a:t>
            </a:r>
            <a:r>
              <a:rPr lang="en-US" dirty="0" err="1"/>
              <a:t>sonucu</a:t>
            </a:r>
            <a:r>
              <a:rPr lang="en-US" dirty="0"/>
              <a:t> </a:t>
            </a:r>
            <a:r>
              <a:rPr lang="en-US" dirty="0" err="1"/>
              <a:t>karaların</a:t>
            </a:r>
            <a:r>
              <a:rPr lang="en-US" dirty="0"/>
              <a:t> </a:t>
            </a:r>
            <a:r>
              <a:rPr lang="en-US" dirty="0" err="1" smtClean="0"/>
              <a:t>yükselmesidir</a:t>
            </a:r>
            <a:r>
              <a:rPr lang="tr-TR" dirty="0" smtClean="0"/>
              <a:t>.</a:t>
            </a:r>
            <a:endParaRPr lang="en-US" dirty="0"/>
          </a:p>
        </p:txBody>
      </p:sp>
      <p:sp>
        <p:nvSpPr>
          <p:cNvPr id="4" name="Dikdörtgen 3"/>
          <p:cNvSpPr/>
          <p:nvPr/>
        </p:nvSpPr>
        <p:spPr>
          <a:xfrm>
            <a:off x="251520" y="5949280"/>
            <a:ext cx="6966520" cy="646331"/>
          </a:xfrm>
          <a:prstGeom prst="rect">
            <a:avLst/>
          </a:prstGeom>
        </p:spPr>
        <p:txBody>
          <a:bodyPr wrap="square">
            <a:spAutoFit/>
          </a:bodyPr>
          <a:lstStyle/>
          <a:p>
            <a:pPr lvl="0">
              <a:spcBef>
                <a:spcPct val="20000"/>
              </a:spcBef>
            </a:pPr>
            <a:r>
              <a:rPr lang="tr-TR" sz="1200" dirty="0">
                <a:solidFill>
                  <a:prstClr val="black"/>
                </a:solidFill>
              </a:rPr>
              <a:t>Kaynak: </a:t>
            </a:r>
            <a:r>
              <a:rPr lang="en-US" sz="1200" dirty="0" err="1">
                <a:solidFill>
                  <a:prstClr val="black"/>
                </a:solidFill>
              </a:rPr>
              <a:t>Çiner</a:t>
            </a:r>
            <a:r>
              <a:rPr lang="en-US" sz="1200" dirty="0">
                <a:solidFill>
                  <a:prstClr val="black"/>
                </a:solidFill>
              </a:rPr>
              <a:t>, A., </a:t>
            </a:r>
            <a:r>
              <a:rPr lang="en-US" sz="1200" dirty="0" err="1">
                <a:solidFill>
                  <a:prstClr val="black"/>
                </a:solidFill>
              </a:rPr>
              <a:t>Sarıkaya</a:t>
            </a:r>
            <a:r>
              <a:rPr lang="en-US" sz="1200" dirty="0">
                <a:solidFill>
                  <a:prstClr val="black"/>
                </a:solidFill>
              </a:rPr>
              <a:t>, M. A. 2013. </a:t>
            </a:r>
            <a:r>
              <a:rPr lang="en-US" sz="1200" dirty="0" err="1">
                <a:solidFill>
                  <a:prstClr val="black"/>
                </a:solidFill>
              </a:rPr>
              <a:t>Buzullar</a:t>
            </a:r>
            <a:r>
              <a:rPr lang="en-US" sz="1200" dirty="0">
                <a:solidFill>
                  <a:prstClr val="black"/>
                </a:solidFill>
              </a:rPr>
              <a:t> </a:t>
            </a:r>
            <a:r>
              <a:rPr lang="en-US" sz="1200" dirty="0" err="1">
                <a:solidFill>
                  <a:prstClr val="black"/>
                </a:solidFill>
              </a:rPr>
              <a:t>ve</a:t>
            </a:r>
            <a:r>
              <a:rPr lang="en-US" sz="1200" dirty="0">
                <a:solidFill>
                  <a:prstClr val="black"/>
                </a:solidFill>
              </a:rPr>
              <a:t> </a:t>
            </a:r>
            <a:r>
              <a:rPr lang="en-US" sz="1200" dirty="0" err="1">
                <a:solidFill>
                  <a:prstClr val="black"/>
                </a:solidFill>
              </a:rPr>
              <a:t>İklim</a:t>
            </a:r>
            <a:r>
              <a:rPr lang="en-US" sz="1200" dirty="0">
                <a:solidFill>
                  <a:prstClr val="black"/>
                </a:solidFill>
              </a:rPr>
              <a:t> </a:t>
            </a:r>
            <a:r>
              <a:rPr lang="en-US" sz="1200" dirty="0" err="1">
                <a:solidFill>
                  <a:prstClr val="black"/>
                </a:solidFill>
              </a:rPr>
              <a:t>Değişikliği</a:t>
            </a:r>
            <a:r>
              <a:rPr lang="en-US" sz="1200" dirty="0">
                <a:solidFill>
                  <a:prstClr val="black"/>
                </a:solidFill>
              </a:rPr>
              <a:t>; </a:t>
            </a:r>
            <a:r>
              <a:rPr lang="en-US" sz="1200" dirty="0" err="1">
                <a:solidFill>
                  <a:prstClr val="black"/>
                </a:solidFill>
              </a:rPr>
              <a:t>Geçmiş</a:t>
            </a:r>
            <a:r>
              <a:rPr lang="en-US" sz="1200" dirty="0">
                <a:solidFill>
                  <a:prstClr val="black"/>
                </a:solidFill>
              </a:rPr>
              <a:t>, </a:t>
            </a:r>
            <a:r>
              <a:rPr lang="en-US" sz="1200" dirty="0" err="1">
                <a:solidFill>
                  <a:prstClr val="black"/>
                </a:solidFill>
              </a:rPr>
              <a:t>Günümüz</a:t>
            </a:r>
            <a:r>
              <a:rPr lang="en-US" sz="1200" dirty="0">
                <a:solidFill>
                  <a:prstClr val="black"/>
                </a:solidFill>
              </a:rPr>
              <a:t> </a:t>
            </a:r>
            <a:r>
              <a:rPr lang="en-US" sz="1200" dirty="0" err="1">
                <a:solidFill>
                  <a:prstClr val="black"/>
                </a:solidFill>
              </a:rPr>
              <a:t>ve</a:t>
            </a:r>
            <a:r>
              <a:rPr lang="en-US" sz="1200" dirty="0">
                <a:solidFill>
                  <a:prstClr val="black"/>
                </a:solidFill>
              </a:rPr>
              <a:t> </a:t>
            </a:r>
            <a:r>
              <a:rPr lang="en-US" sz="1200" dirty="0" err="1">
                <a:solidFill>
                  <a:prstClr val="black"/>
                </a:solidFill>
              </a:rPr>
              <a:t>Gelecek</a:t>
            </a:r>
            <a:r>
              <a:rPr lang="en-US" sz="1200" dirty="0">
                <a:solidFill>
                  <a:prstClr val="black"/>
                </a:solidFill>
              </a:rPr>
              <a:t>.</a:t>
            </a:r>
            <a:r>
              <a:rPr lang="tr-TR" sz="1200" dirty="0">
                <a:solidFill>
                  <a:prstClr val="black"/>
                </a:solidFill>
              </a:rPr>
              <a:t> </a:t>
            </a:r>
            <a:r>
              <a:rPr lang="en-US" sz="1200" dirty="0" err="1">
                <a:solidFill>
                  <a:prstClr val="black"/>
                </a:solidFill>
              </a:rPr>
              <a:t>Volkan</a:t>
            </a:r>
            <a:r>
              <a:rPr lang="en-US" sz="1200" dirty="0">
                <a:solidFill>
                  <a:prstClr val="black"/>
                </a:solidFill>
              </a:rPr>
              <a:t> $. </a:t>
            </a:r>
            <a:r>
              <a:rPr lang="en-US" sz="1200" dirty="0" err="1">
                <a:solidFill>
                  <a:prstClr val="black"/>
                </a:solidFill>
              </a:rPr>
              <a:t>Ediger</a:t>
            </a:r>
            <a:r>
              <a:rPr lang="en-US" sz="1200" dirty="0">
                <a:solidFill>
                  <a:prstClr val="black"/>
                </a:solidFill>
              </a:rPr>
              <a:t>, editor, 2013. </a:t>
            </a:r>
            <a:r>
              <a:rPr lang="en-US" sz="1200" dirty="0" err="1">
                <a:solidFill>
                  <a:prstClr val="black"/>
                </a:solidFill>
              </a:rPr>
              <a:t>Turkiye'de</a:t>
            </a:r>
            <a:r>
              <a:rPr lang="en-US" sz="1200" dirty="0">
                <a:solidFill>
                  <a:prstClr val="black"/>
                </a:solidFill>
              </a:rPr>
              <a:t> </a:t>
            </a:r>
            <a:r>
              <a:rPr lang="en-US" sz="1200" dirty="0" err="1">
                <a:solidFill>
                  <a:prstClr val="black"/>
                </a:solidFill>
              </a:rPr>
              <a:t>iklim</a:t>
            </a:r>
            <a:r>
              <a:rPr lang="en-US" sz="1200" dirty="0">
                <a:solidFill>
                  <a:prstClr val="black"/>
                </a:solidFill>
              </a:rPr>
              <a:t> </a:t>
            </a:r>
            <a:r>
              <a:rPr lang="en-US" sz="1200" dirty="0" err="1">
                <a:solidFill>
                  <a:prstClr val="black"/>
                </a:solidFill>
              </a:rPr>
              <a:t>Degi$ikligi</a:t>
            </a:r>
            <a:r>
              <a:rPr lang="en-US" sz="1200" dirty="0">
                <a:solidFill>
                  <a:prstClr val="black"/>
                </a:solidFill>
              </a:rPr>
              <a:t> </a:t>
            </a:r>
            <a:r>
              <a:rPr lang="en-US" sz="1200" dirty="0" err="1">
                <a:solidFill>
                  <a:prstClr val="black"/>
                </a:solidFill>
              </a:rPr>
              <a:t>ve</a:t>
            </a:r>
            <a:r>
              <a:rPr lang="en-US" sz="1200" dirty="0">
                <a:solidFill>
                  <a:prstClr val="black"/>
                </a:solidFill>
              </a:rPr>
              <a:t> </a:t>
            </a:r>
            <a:r>
              <a:rPr lang="en-US" sz="1200" dirty="0" err="1">
                <a:solidFill>
                  <a:prstClr val="black"/>
                </a:solidFill>
              </a:rPr>
              <a:t>Surdurulebilir</a:t>
            </a:r>
            <a:r>
              <a:rPr lang="en-US" sz="1200" dirty="0">
                <a:solidFill>
                  <a:prstClr val="black"/>
                </a:solidFill>
              </a:rPr>
              <a:t> </a:t>
            </a:r>
            <a:r>
              <a:rPr lang="en-US" sz="1200" dirty="0" err="1">
                <a:solidFill>
                  <a:prstClr val="black"/>
                </a:solidFill>
              </a:rPr>
              <a:t>Enerji</a:t>
            </a:r>
            <a:r>
              <a:rPr lang="en-US" sz="1200" dirty="0">
                <a:solidFill>
                  <a:prstClr val="black"/>
                </a:solidFill>
              </a:rPr>
              <a:t>, </a:t>
            </a:r>
            <a:r>
              <a:rPr lang="en-US" sz="1200" dirty="0" err="1">
                <a:solidFill>
                  <a:prstClr val="black"/>
                </a:solidFill>
              </a:rPr>
              <a:t>istanbul</a:t>
            </a:r>
            <a:r>
              <a:rPr lang="en-US" sz="1200" dirty="0">
                <a:solidFill>
                  <a:prstClr val="black"/>
                </a:solidFill>
              </a:rPr>
              <a:t>, </a:t>
            </a:r>
            <a:r>
              <a:rPr lang="en-US" sz="1200" dirty="0" err="1">
                <a:solidFill>
                  <a:prstClr val="black"/>
                </a:solidFill>
              </a:rPr>
              <a:t>ENiVA-Enerji</a:t>
            </a:r>
            <a:r>
              <a:rPr lang="en-US" sz="1200" dirty="0">
                <a:solidFill>
                  <a:prstClr val="black"/>
                </a:solidFill>
              </a:rPr>
              <a:t> </a:t>
            </a:r>
            <a:r>
              <a:rPr lang="en-US" sz="1200" dirty="0" err="1">
                <a:solidFill>
                  <a:prstClr val="black"/>
                </a:solidFill>
              </a:rPr>
              <a:t>ve</a:t>
            </a:r>
            <a:r>
              <a:rPr lang="en-US" sz="1200" dirty="0">
                <a:solidFill>
                  <a:prstClr val="black"/>
                </a:solidFill>
              </a:rPr>
              <a:t> </a:t>
            </a:r>
            <a:r>
              <a:rPr lang="en-US" sz="1200" dirty="0" err="1">
                <a:solidFill>
                  <a:prstClr val="black"/>
                </a:solidFill>
              </a:rPr>
              <a:t>iklim</a:t>
            </a:r>
            <a:r>
              <a:rPr lang="en-US" sz="1200" dirty="0">
                <a:solidFill>
                  <a:prstClr val="black"/>
                </a:solidFill>
              </a:rPr>
              <a:t> </a:t>
            </a:r>
            <a:r>
              <a:rPr lang="en-US" sz="1200" dirty="0" err="1">
                <a:solidFill>
                  <a:prstClr val="black"/>
                </a:solidFill>
              </a:rPr>
              <a:t>Degi$ikligi</a:t>
            </a:r>
            <a:r>
              <a:rPr lang="en-US" sz="1200" dirty="0">
                <a:solidFill>
                  <a:prstClr val="black"/>
                </a:solidFill>
              </a:rPr>
              <a:t> </a:t>
            </a:r>
            <a:r>
              <a:rPr lang="en-US" sz="1200" dirty="0" err="1">
                <a:solidFill>
                  <a:prstClr val="black"/>
                </a:solidFill>
              </a:rPr>
              <a:t>Vakfl</a:t>
            </a:r>
            <a:r>
              <a:rPr lang="en-US" sz="1200" dirty="0">
                <a:solidFill>
                  <a:prstClr val="black"/>
                </a:solidFill>
              </a:rPr>
              <a:t>, 145 s. </a:t>
            </a:r>
          </a:p>
        </p:txBody>
      </p:sp>
    </p:spTree>
    <p:extLst>
      <p:ext uri="{BB962C8B-B14F-4D97-AF65-F5344CB8AC3E}">
        <p14:creationId xmlns:p14="http://schemas.microsoft.com/office/powerpoint/2010/main" val="2423937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72385"/>
          </a:xfrm>
        </p:spPr>
        <p:txBody>
          <a:bodyPr>
            <a:normAutofit/>
          </a:bodyPr>
          <a:lstStyle/>
          <a:p>
            <a:r>
              <a:rPr lang="tr-TR" sz="2400" dirty="0"/>
              <a:t>B</a:t>
            </a:r>
            <a:r>
              <a:rPr lang="tr-TR" sz="2400" dirty="0" smtClean="0"/>
              <a:t>uzul ortamları</a:t>
            </a:r>
            <a:endParaRPr lang="en-US" sz="2400" dirty="0"/>
          </a:p>
        </p:txBody>
      </p:sp>
      <p:pic>
        <p:nvPicPr>
          <p:cNvPr id="5" name="3 İçerik Yer Tutucusu" descr="DSCF7774a_1250x800.jpg"/>
          <p:cNvPicPr>
            <a:picLocks noGrp="1" noChangeAspect="1"/>
          </p:cNvPicPr>
          <p:nvPr>
            <p:ph idx="1"/>
          </p:nvPr>
        </p:nvPicPr>
        <p:blipFill>
          <a:blip r:embed="rId2" cstate="print"/>
          <a:stretch>
            <a:fillRect/>
          </a:stretch>
        </p:blipFill>
        <p:spPr>
          <a:xfrm>
            <a:off x="0" y="620688"/>
            <a:ext cx="9503888" cy="6082489"/>
          </a:xfrm>
          <a:prstGeom prst="rect">
            <a:avLst/>
          </a:prstGeom>
        </p:spPr>
      </p:pic>
      <p:sp>
        <p:nvSpPr>
          <p:cNvPr id="6" name="TextBox 6"/>
          <p:cNvSpPr txBox="1"/>
          <p:nvPr/>
        </p:nvSpPr>
        <p:spPr>
          <a:xfrm>
            <a:off x="2699792" y="1628800"/>
            <a:ext cx="3888432" cy="646331"/>
          </a:xfrm>
          <a:prstGeom prst="rect">
            <a:avLst/>
          </a:prstGeom>
          <a:noFill/>
        </p:spPr>
        <p:txBody>
          <a:bodyPr wrap="square" rtlCol="0">
            <a:spAutoFit/>
          </a:bodyPr>
          <a:lstStyle/>
          <a:p>
            <a:r>
              <a:rPr lang="tr-TR" dirty="0" smtClean="0"/>
              <a:t>İsviçre Alplerindeki </a:t>
            </a:r>
            <a:r>
              <a:rPr lang="tr-TR" dirty="0" err="1" smtClean="0"/>
              <a:t>Findel</a:t>
            </a:r>
            <a:r>
              <a:rPr lang="tr-TR" dirty="0" smtClean="0"/>
              <a:t> vadi buzulu ve yanal morenler</a:t>
            </a:r>
            <a:endParaRPr lang="en-GB" dirty="0"/>
          </a:p>
        </p:txBody>
      </p:sp>
    </p:spTree>
    <p:extLst>
      <p:ext uri="{BB962C8B-B14F-4D97-AF65-F5344CB8AC3E}">
        <p14:creationId xmlns:p14="http://schemas.microsoft.com/office/powerpoint/2010/main" val="1898401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MG_0494 (Custom).JPG"/>
          <p:cNvPicPr>
            <a:picLocks noGrp="1" noChangeAspect="1"/>
          </p:cNvPicPr>
          <p:nvPr>
            <p:ph idx="1"/>
          </p:nvPr>
        </p:nvPicPr>
        <p:blipFill rotWithShape="1">
          <a:blip r:embed="rId2" cstate="print"/>
          <a:srcRect l="17226" t="7339" r="17720" b="32417"/>
          <a:stretch/>
        </p:blipFill>
        <p:spPr>
          <a:xfrm>
            <a:off x="251520" y="836712"/>
            <a:ext cx="8424936" cy="5851505"/>
          </a:xfrm>
          <a:prstGeom prst="rect">
            <a:avLst/>
          </a:prstGeom>
        </p:spPr>
      </p:pic>
      <p:sp>
        <p:nvSpPr>
          <p:cNvPr id="5" name="TextBox 5"/>
          <p:cNvSpPr txBox="1">
            <a:spLocks noGrp="1"/>
          </p:cNvSpPr>
          <p:nvPr>
            <p:ph type="title"/>
          </p:nvPr>
        </p:nvSpPr>
        <p:spPr>
          <a:xfrm>
            <a:off x="395536" y="0"/>
            <a:ext cx="8229600" cy="1143000"/>
          </a:xfrm>
          <a:prstGeom prst="rect">
            <a:avLst/>
          </a:prstGeom>
          <a:noFill/>
        </p:spPr>
        <p:txBody>
          <a:bodyPr wrap="none" rtlCol="0">
            <a:spAutoFit/>
          </a:bodyPr>
          <a:lstStyle/>
          <a:p>
            <a:r>
              <a:rPr lang="en-GB" dirty="0" smtClean="0"/>
              <a:t>K</a:t>
            </a:r>
            <a:r>
              <a:rPr lang="tr-TR" dirty="0" err="1" smtClean="0"/>
              <a:t>açkar</a:t>
            </a:r>
            <a:r>
              <a:rPr lang="tr-TR" dirty="0" smtClean="0"/>
              <a:t> Dağlarında sirk buzulu</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2050" name="Picture 2" descr="D:\jeopark\DSC_00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688"/>
            <a:ext cx="9144000" cy="6079787"/>
          </a:xfrm>
          <a:prstGeom prst="rect">
            <a:avLst/>
          </a:prstGeom>
          <a:noFill/>
          <a:extLst>
            <a:ext uri="{909E8E84-426E-40DD-AFC4-6F175D3DCCD1}">
              <a14:hiddenFill xmlns:a14="http://schemas.microsoft.com/office/drawing/2010/main">
                <a:solidFill>
                  <a:srgbClr val="FFFFFF"/>
                </a:solidFill>
              </a14:hiddenFill>
            </a:ext>
          </a:extLst>
        </p:spPr>
      </p:pic>
      <p:sp>
        <p:nvSpPr>
          <p:cNvPr id="7" name="Başlık 1"/>
          <p:cNvSpPr txBox="1">
            <a:spLocks/>
          </p:cNvSpPr>
          <p:nvPr/>
        </p:nvSpPr>
        <p:spPr>
          <a:xfrm>
            <a:off x="457200" y="172570"/>
            <a:ext cx="8229600" cy="4723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dirty="0" smtClean="0"/>
              <a:t>Akarsu ortamları</a:t>
            </a:r>
            <a:endParaRPr lang="en-US" sz="2400" dirty="0"/>
          </a:p>
        </p:txBody>
      </p:sp>
    </p:spTree>
    <p:extLst>
      <p:ext uri="{BB962C8B-B14F-4D97-AF65-F5344CB8AC3E}">
        <p14:creationId xmlns:p14="http://schemas.microsoft.com/office/powerpoint/2010/main" val="73854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7" name="Picture 3" descr="tara0025"/>
          <p:cNvPicPr>
            <a:picLocks noGrp="1" noChangeAspect="1" noChangeArrowheads="1"/>
          </p:cNvPicPr>
          <p:nvPr>
            <p:ph idx="1"/>
          </p:nvPr>
        </p:nvPicPr>
        <p:blipFill>
          <a:blip r:embed="rId2" cstate="print"/>
          <a:srcRect/>
          <a:stretch>
            <a:fillRect/>
          </a:stretch>
        </p:blipFill>
        <p:spPr>
          <a:xfrm>
            <a:off x="0" y="1196752"/>
            <a:ext cx="9390063" cy="5813425"/>
          </a:xfrm>
          <a:noFill/>
          <a:ln/>
        </p:spPr>
      </p:pic>
      <p:sp>
        <p:nvSpPr>
          <p:cNvPr id="4" name="Başlık 1"/>
          <p:cNvSpPr>
            <a:spLocks noGrp="1"/>
          </p:cNvSpPr>
          <p:nvPr>
            <p:ph type="title"/>
          </p:nvPr>
        </p:nvSpPr>
        <p:spPr>
          <a:xfrm>
            <a:off x="457200" y="274638"/>
            <a:ext cx="8229600" cy="1143000"/>
          </a:xfrm>
        </p:spPr>
        <p:txBody>
          <a:bodyPr>
            <a:normAutofit/>
          </a:bodyPr>
          <a:lstStyle/>
          <a:p>
            <a:r>
              <a:rPr lang="tr-TR" sz="2400" dirty="0" smtClean="0"/>
              <a:t>Göl ortamları</a:t>
            </a:r>
            <a:endParaRPr lang="en-US" sz="24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TotalTime>
  <Words>657</Words>
  <Application>Microsoft Office PowerPoint</Application>
  <PresentationFormat>Ekran Gösterisi (4:3)</PresentationFormat>
  <Paragraphs>17</Paragraphs>
  <Slides>12</Slides>
  <Notes>0</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Ofis Teması</vt:lpstr>
      <vt:lpstr>Kuvaterner ortamları</vt:lpstr>
      <vt:lpstr>PowerPoint Sunusu</vt:lpstr>
      <vt:lpstr>PowerPoint Sunusu</vt:lpstr>
      <vt:lpstr>PowerPoint Sunusu</vt:lpstr>
      <vt:lpstr>PowerPoint Sunusu</vt:lpstr>
      <vt:lpstr>Buzul ortamları</vt:lpstr>
      <vt:lpstr>Kaçkar Dağlarında sirk buzulu</vt:lpstr>
      <vt:lpstr>PowerPoint Sunusu</vt:lpstr>
      <vt:lpstr>Göl ortamları</vt:lpstr>
      <vt:lpstr>Engir gölü</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Kuvaterner ortamları</dc:title>
  <dc:creator>Kullanıcı</dc:creator>
  <cp:lastModifiedBy>Kullanıcı</cp:lastModifiedBy>
  <cp:revision>11</cp:revision>
  <dcterms:created xsi:type="dcterms:W3CDTF">2020-01-30T16:51:00Z</dcterms:created>
  <dcterms:modified xsi:type="dcterms:W3CDTF">2020-02-05T19:43:13Z</dcterms:modified>
</cp:coreProperties>
</file>