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23974" y="742950"/>
            <a:ext cx="10220325" cy="6010276"/>
          </a:xfrm>
        </p:spPr>
        <p:txBody>
          <a:bodyPr>
            <a:noAutofit/>
          </a:bodyPr>
          <a:lstStyle/>
          <a:p>
            <a:r>
              <a:rPr lang="tr-TR" sz="2400" b="1" dirty="0" smtClean="0"/>
              <a:t>HAYVANLARI KORUMA KANUNU             </a:t>
            </a:r>
            <a:br>
              <a:rPr lang="tr-TR" sz="2400" b="1" dirty="0" smtClean="0"/>
            </a:br>
            <a:r>
              <a:rPr lang="tr-TR" sz="2400" b="1" dirty="0" smtClean="0"/>
              <a:t> Kanun Numarası           : 5199          </a:t>
            </a:r>
            <a:br>
              <a:rPr lang="tr-TR" sz="2400" b="1" dirty="0" smtClean="0"/>
            </a:br>
            <a:r>
              <a:rPr lang="tr-TR" sz="2400" dirty="0" smtClean="0"/>
              <a:t/>
            </a:r>
            <a:br>
              <a:rPr lang="tr-TR" sz="2400" dirty="0" smtClean="0"/>
            </a:br>
            <a:r>
              <a:rPr lang="tr-TR" sz="2400" dirty="0"/>
              <a:t/>
            </a:r>
            <a:br>
              <a:rPr lang="tr-TR" sz="2400" dirty="0"/>
            </a:br>
            <a:r>
              <a:rPr lang="tr-TR" sz="2400" dirty="0" smtClean="0"/>
              <a:t> BİRİNCİ KISIM </a:t>
            </a:r>
            <a:br>
              <a:rPr lang="tr-TR" sz="2400" dirty="0" smtClean="0"/>
            </a:br>
            <a:r>
              <a:rPr lang="tr-TR" sz="2400" dirty="0" smtClean="0"/>
              <a:t>Genel Hükümler </a:t>
            </a:r>
            <a:br>
              <a:rPr lang="tr-TR" sz="2400" dirty="0" smtClean="0"/>
            </a:br>
            <a:r>
              <a:rPr lang="tr-TR" sz="2400" dirty="0" smtClean="0"/>
              <a:t>BİRİNCİ BÖLÜM </a:t>
            </a:r>
            <a:br>
              <a:rPr lang="tr-TR" sz="2400" dirty="0" smtClean="0"/>
            </a:br>
            <a:r>
              <a:rPr lang="tr-TR" sz="2400" dirty="0" smtClean="0"/>
              <a:t>Amaç, Kapsam, Tanımlar ve İlkeler              </a:t>
            </a:r>
            <a:br>
              <a:rPr lang="tr-TR" sz="2400" dirty="0" smtClean="0"/>
            </a:br>
            <a:r>
              <a:rPr lang="tr-TR" sz="2400" dirty="0" smtClean="0"/>
              <a:t>Amaç             </a:t>
            </a:r>
            <a:br>
              <a:rPr lang="tr-TR" sz="2400" dirty="0" smtClean="0"/>
            </a:br>
            <a:r>
              <a:rPr lang="tr-TR" sz="2400" dirty="0" smtClean="0"/>
              <a:t>Madde 1- Bu Kanunun amacı; hayvanların rahat yaşamlarını ve hayvanlara iyi ve uygun muamele edilmesini temin etmek, hayvanların acı, ıstırap ve eziyet çekmelerine karşı en iyi şekilde korunmalarını, her türlü mağduriyetlerinin önlenmesini sağlamaktır.        </a:t>
            </a:r>
            <a:br>
              <a:rPr lang="tr-TR" sz="2400" dirty="0" smtClean="0"/>
            </a:br>
            <a:r>
              <a:rPr lang="tr-TR" sz="2400" dirty="0" smtClean="0"/>
              <a:t>Kapsam             </a:t>
            </a:r>
            <a:br>
              <a:rPr lang="tr-TR" sz="2400" dirty="0" smtClean="0"/>
            </a:br>
            <a:r>
              <a:rPr lang="tr-TR" sz="2400" dirty="0" smtClean="0"/>
              <a:t>Madde 2- Bu Kanun, amaç maddesi doğrultusunda yapılacak düzenlemeleri, alınacak önlemleri, sağlanacak eşgüdümü, denetim, sınırlama ve yükümlülükler ile tâbi olunacak cezaî hükümleri kapsar. </a:t>
            </a:r>
            <a:endParaRPr lang="tr-TR" sz="2400" dirty="0"/>
          </a:p>
        </p:txBody>
      </p:sp>
    </p:spTree>
    <p:extLst>
      <p:ext uri="{BB962C8B-B14F-4D97-AF65-F5344CB8AC3E}">
        <p14:creationId xmlns:p14="http://schemas.microsoft.com/office/powerpoint/2010/main" val="230542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İlkeler </a:t>
            </a:r>
            <a:endParaRPr lang="tr-TR" dirty="0"/>
          </a:p>
        </p:txBody>
      </p:sp>
      <p:sp>
        <p:nvSpPr>
          <p:cNvPr id="3" name="İçerik Yer Tutucusu 2"/>
          <p:cNvSpPr>
            <a:spLocks noGrp="1"/>
          </p:cNvSpPr>
          <p:nvPr>
            <p:ph idx="1"/>
          </p:nvPr>
        </p:nvSpPr>
        <p:spPr>
          <a:xfrm>
            <a:off x="838200" y="1328738"/>
            <a:ext cx="10515600" cy="4848225"/>
          </a:xfrm>
        </p:spPr>
        <p:txBody>
          <a:bodyPr>
            <a:normAutofit fontScale="77500" lnSpcReduction="20000"/>
          </a:bodyPr>
          <a:lstStyle/>
          <a:p>
            <a:r>
              <a:rPr lang="tr-TR" dirty="0" smtClean="0"/>
              <a:t>Madde  4- Hayvanların korunmasına ve rahat yaşamalarına ilişkin temel ilkeler şunlardır:            </a:t>
            </a:r>
          </a:p>
          <a:p>
            <a:r>
              <a:rPr lang="tr-TR" dirty="0" smtClean="0"/>
              <a:t>a) Bütün hayvanlar eşit doğar ve bu Kanun hükümleri çerçevesinde yaşama hakkına sahiptir.             </a:t>
            </a:r>
          </a:p>
          <a:p>
            <a:r>
              <a:rPr lang="tr-TR" dirty="0" smtClean="0"/>
              <a:t>b) Evcil hayvanlar, türüne özgü hayat şartları içinde yaşama özgürlüğüne sahiptir. Sahipsiz   hayvanların da, sahipli hayvanlar gibi  yaşamları desteklenmelidir.             </a:t>
            </a:r>
          </a:p>
          <a:p>
            <a:r>
              <a:rPr lang="tr-TR" dirty="0" smtClean="0"/>
              <a:t>c) Hayvanların korunması, gözetilmesi, bakımı ve kötü muamelelerden uzak tutulması için gerekli önlemler alınmalıdır.              </a:t>
            </a:r>
          </a:p>
          <a:p>
            <a:r>
              <a:rPr lang="tr-TR" dirty="0" smtClean="0"/>
              <a:t>d) Hiçbir maddî kazanç ve menfaat amacı gütmeksizin, sadece insanî ve vicdanî sorumluluklarla,  sahipsiz ve güçten düşmüş hayvanlara bakan veya bakmak isteyen ve bu Kanunda öngörülen koşulları taşıyan gerçek ve tüzel kişilerin teşviki ve bu kapsamda eşgüdüm sağlanması esastır.               </a:t>
            </a:r>
          </a:p>
          <a:p>
            <a:r>
              <a:rPr lang="tr-TR" dirty="0" smtClean="0"/>
              <a:t>e) Nesli yok olma tehlikesi altında bulunan tür ve bunların yaşama ortamlarının korunması esastır.             </a:t>
            </a:r>
          </a:p>
          <a:p>
            <a:r>
              <a:rPr lang="tr-TR" dirty="0" smtClean="0"/>
              <a:t> f) Yabani hayvanların yaşama ortamlarından koparılmaması, doğada serbestçe yaşayan bir hayvanın yakalanıp özgürlükten yoksun bırakılmaması esastır.               </a:t>
            </a:r>
          </a:p>
        </p:txBody>
      </p:sp>
    </p:spTree>
    <p:extLst>
      <p:ext uri="{BB962C8B-B14F-4D97-AF65-F5344CB8AC3E}">
        <p14:creationId xmlns:p14="http://schemas.microsoft.com/office/powerpoint/2010/main" val="1081060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İlkeler </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g) Hayvanların korunması ve rahat yaşamalarının sağlanmasında; insanlarla diğer hayvanların hijyen, sağlık ve güvenlikleri de dikkate alınmalıdır.             </a:t>
            </a:r>
          </a:p>
          <a:p>
            <a:r>
              <a:rPr lang="tr-TR" dirty="0" smtClean="0"/>
              <a:t>h) Hayvanların türüne özgü şartlarda bakılması, beslenmesi, barındırılma ve taşınması esastır.             </a:t>
            </a:r>
          </a:p>
          <a:p>
            <a:r>
              <a:rPr lang="tr-TR" dirty="0" smtClean="0"/>
              <a:t>ı) Hayvanları taşıyan ve taşıtanlar onları türüne ve özelliğine uygun ortam ve şartlarda taşımalı, taşıma sırasında beslemeli ve bakımını yapmalıdırlar.              </a:t>
            </a:r>
          </a:p>
          <a:p>
            <a:r>
              <a:rPr lang="tr-TR" dirty="0" smtClean="0"/>
              <a:t> j) Yerel yönetimlerin, gönüllü kuruluşlarla işbirliği içerisinde, sahipsiz ve güçten düşmüş hayvanların korunması için hayvan bakımevleri ve hastaneler kurarak onların bakımlarını ve tedavilerini sağlamaları ve eğitim çalışmaları yapmaları esastır.             </a:t>
            </a:r>
          </a:p>
          <a:p>
            <a:r>
              <a:rPr lang="tr-TR" dirty="0" smtClean="0"/>
              <a:t>k) Kontrolsüz üremeyi önlemek amacıyla, toplu yaşanan yerlerde beslenen ve barındırılan kedi ve köpeklerin sahiplerince kısırlaştırılması esastır. Bununla birlikte, söz konusu hayvanlarını yavrulatmak isteyenler, doğacak yavruları belediyece kayıt altına aldırarak bakmakla ve/veya dağıtımını yapmakla yükümlüdür. </a:t>
            </a:r>
            <a:endParaRPr lang="tr-TR" dirty="0"/>
          </a:p>
        </p:txBody>
      </p:sp>
    </p:spTree>
    <p:extLst>
      <p:ext uri="{BB962C8B-B14F-4D97-AF65-F5344CB8AC3E}">
        <p14:creationId xmlns:p14="http://schemas.microsoft.com/office/powerpoint/2010/main" val="400646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Yasaklar </a:t>
            </a:r>
            <a:endParaRPr lang="tr-TR" dirty="0"/>
          </a:p>
        </p:txBody>
      </p:sp>
      <p:sp>
        <p:nvSpPr>
          <p:cNvPr id="3" name="İçerik Yer Tutucusu 2"/>
          <p:cNvSpPr>
            <a:spLocks noGrp="1"/>
          </p:cNvSpPr>
          <p:nvPr>
            <p:ph idx="1"/>
          </p:nvPr>
        </p:nvSpPr>
        <p:spPr>
          <a:xfrm>
            <a:off x="838200" y="1314450"/>
            <a:ext cx="10515600" cy="5286375"/>
          </a:xfrm>
        </p:spPr>
        <p:txBody>
          <a:bodyPr>
            <a:normAutofit fontScale="77500" lnSpcReduction="20000"/>
          </a:bodyPr>
          <a:lstStyle/>
          <a:p>
            <a:r>
              <a:rPr lang="tr-TR" dirty="0" smtClean="0"/>
              <a:t>f) Kesim hayvanları ve 4915 sayılı Kanun çerçevesinde avlanmasına ve özel üretim çiftliklerinde kesim hayvanı olarak üretimine izin verilen av hayvanları  ile ticarete konu yabani hayvanlar dışındaki hayvanları, et ihtiyacı amacıyla kesip ya da öldürüp piyasaya sürmek.             </a:t>
            </a:r>
          </a:p>
          <a:p>
            <a:r>
              <a:rPr lang="tr-TR" dirty="0" smtClean="0"/>
              <a:t>g) Kesim için yetiştirilmiş hayvanlar dışındaki hayvanları ödül, ikramiye ya da prim olarak dağıtmak.             </a:t>
            </a:r>
          </a:p>
          <a:p>
            <a:r>
              <a:rPr lang="tr-TR" dirty="0" smtClean="0"/>
              <a:t>h) Tıbbî gerekçeler hariç hayvanlara ya da onların ana karnındaki yavrularına veya havyar üretimi hariç yumurtalarına zarar verebilecek sunî müdahaleler yapmak, yabancı maddeler vermek.              </a:t>
            </a:r>
          </a:p>
          <a:p>
            <a:r>
              <a:rPr lang="tr-TR" dirty="0" smtClean="0"/>
              <a:t>ı) Hayvanları hasta, gebelik süresinin 2/3’ünü tamamlamış gebe ve yeni ana iken çalıştırmak, uygun olmayan koşullarda barındırmak.               </a:t>
            </a:r>
          </a:p>
          <a:p>
            <a:r>
              <a:rPr lang="tr-TR" dirty="0" smtClean="0"/>
              <a:t>j) Hayvanlarla cinsel ilişkide bulunmak, işkence yapmak.              </a:t>
            </a:r>
          </a:p>
          <a:p>
            <a:r>
              <a:rPr lang="tr-TR" dirty="0" smtClean="0"/>
              <a:t>k) Sağlık nedenleri ile gerekli olmadıkça bir hayvana zor kullanarak yem yedirmek,  acı, ıstırap ya da zarar veren yiyecekler ile alkollü içki, sigara, uyuşturucu ve bunun gibi bağımlılık yapan yiyecek veya içecekler vermek. </a:t>
            </a:r>
          </a:p>
          <a:p>
            <a:r>
              <a:rPr lang="tr-TR" dirty="0" err="1" smtClean="0"/>
              <a:t>Pitbull</a:t>
            </a:r>
            <a:r>
              <a:rPr lang="tr-TR" dirty="0" smtClean="0"/>
              <a:t> </a:t>
            </a:r>
            <a:r>
              <a:rPr lang="tr-TR" dirty="0" err="1" smtClean="0"/>
              <a:t>Terrier</a:t>
            </a:r>
            <a:r>
              <a:rPr lang="tr-TR" dirty="0" smtClean="0"/>
              <a:t>, </a:t>
            </a:r>
            <a:r>
              <a:rPr lang="tr-TR" dirty="0" err="1" smtClean="0"/>
              <a:t>Japanese</a:t>
            </a:r>
            <a:r>
              <a:rPr lang="tr-TR" dirty="0" smtClean="0"/>
              <a:t> Tosa gibi tehlike arz eden hayvanları üretmek; sahiplendirilmesini, ülkemize girişini, satışını ve reklamını yapmak; takas etmek, sergilemek ve hediye etmek</a:t>
            </a:r>
          </a:p>
          <a:p>
            <a:endParaRPr lang="tr-TR" dirty="0"/>
          </a:p>
        </p:txBody>
      </p:sp>
    </p:spTree>
    <p:extLst>
      <p:ext uri="{BB962C8B-B14F-4D97-AF65-F5344CB8AC3E}">
        <p14:creationId xmlns:p14="http://schemas.microsoft.com/office/powerpoint/2010/main" val="16434450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471</Words>
  <Application>Microsoft Office PowerPoint</Application>
  <PresentationFormat>Geniş ekran</PresentationFormat>
  <Paragraphs>23</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vt:lpstr>
      <vt:lpstr>İlkeler </vt:lpstr>
      <vt:lpstr>İlkeler </vt:lpstr>
      <vt:lpstr>Yasaklar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2019-03-08T05:47:34Z</dcterms:modified>
</cp:coreProperties>
</file>