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60" r:id="rId13"/>
    <p:sldId id="277" r:id="rId14"/>
    <p:sldId id="261" r:id="rId15"/>
    <p:sldId id="262" r:id="rId16"/>
    <p:sldId id="264" r:id="rId17"/>
    <p:sldId id="265" r:id="rId18"/>
    <p:sldId id="281" r:id="rId19"/>
    <p:sldId id="266" r:id="rId20"/>
    <p:sldId id="267" r:id="rId21"/>
    <p:sldId id="282" r:id="rId22"/>
    <p:sldId id="286" r:id="rId23"/>
    <p:sldId id="283" r:id="rId24"/>
    <p:sldId id="276" r:id="rId25"/>
    <p:sldId id="269" r:id="rId26"/>
    <p:sldId id="268" r:id="rId27"/>
    <p:sldId id="284" r:id="rId28"/>
    <p:sldId id="279" r:id="rId29"/>
    <p:sldId id="278" r:id="rId30"/>
    <p:sldId id="280" r:id="rId31"/>
    <p:sldId id="271" r:id="rId32"/>
    <p:sldId id="287" r:id="rId33"/>
    <p:sldId id="288" r:id="rId34"/>
    <p:sldId id="273" r:id="rId35"/>
    <p:sldId id="285" r:id="rId36"/>
    <p:sldId id="275" r:id="rId37"/>
    <p:sldId id="263" r:id="rId3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4"/>
  </p:normalViewPr>
  <p:slideViewPr>
    <p:cSldViewPr>
      <p:cViewPr varScale="1">
        <p:scale>
          <a:sx n="94" d="100"/>
          <a:sy n="94" d="100"/>
        </p:scale>
        <p:origin x="1624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D2122-8ECB-D84A-AFC4-25CB6A5F4676}" type="datetimeFigureOut">
              <a:rPr lang="tr-TR" smtClean="0"/>
              <a:t>26.11.2016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Ana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B76D8-BE33-DB4A-9BA9-70CEEE9491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9440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 Üçgen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grpSp>
        <p:nvGrpSpPr>
          <p:cNvPr id="2" name="1 Grup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Serbest Form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Serbest Form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Serbest Form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Düz Bağlayıcı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6 Köşeli Çift Ayraç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Köşeli Çift Ayraç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Başlık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Köşeli Çift Ayraç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Köşeli Çift Ayraç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Serbest Form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Serbest Form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Dik Üçgen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Düz Bağlayıcı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7AAC13A-EF40-46C9-AB26-7C465F0EA193}" type="datetimeFigureOut">
              <a:rPr lang="tr-TR" smtClean="0"/>
              <a:pPr/>
              <a:t>26.11.2016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2AC8197-6DB4-4E8C-82E0-3554D327311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2390779"/>
          </a:xfrm>
        </p:spPr>
        <p:txBody>
          <a:bodyPr>
            <a:normAutofit/>
          </a:bodyPr>
          <a:lstStyle/>
          <a:p>
            <a:pPr algn="ctr"/>
            <a:r>
              <a:rPr lang="tr-TR" dirty="0" smtClean="0"/>
              <a:t>ÇOCUKLARDA GASTROİNTESTİNAL SİSTEM KANAMALARI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685800" y="4605560"/>
            <a:ext cx="7772400" cy="1199704"/>
          </a:xfrm>
        </p:spPr>
        <p:txBody>
          <a:bodyPr/>
          <a:lstStyle/>
          <a:p>
            <a:r>
              <a:rPr lang="tr-TR" dirty="0" smtClean="0"/>
              <a:t>YRD. </a:t>
            </a:r>
            <a:r>
              <a:rPr lang="tr-TR" smtClean="0"/>
              <a:t>DOÇ. </a:t>
            </a:r>
            <a:r>
              <a:rPr lang="tr-TR" dirty="0" smtClean="0"/>
              <a:t>DR. GÜLNUR GÖLLÜ BAHADIR</a:t>
            </a:r>
            <a:endParaRPr lang="tr-TR" dirty="0"/>
          </a:p>
        </p:txBody>
      </p:sp>
      <p:pic>
        <p:nvPicPr>
          <p:cNvPr id="4" name="Picture 31" descr="AÜTF-po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" y="-24"/>
            <a:ext cx="1071570" cy="11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6336704"/>
          </a:xfrm>
        </p:spPr>
        <p:txBody>
          <a:bodyPr/>
          <a:lstStyle/>
          <a:p>
            <a:endParaRPr lang="tr-TR" dirty="0" smtClean="0"/>
          </a:p>
          <a:p>
            <a:r>
              <a:rPr lang="tr-TR" dirty="0" smtClean="0"/>
              <a:t>Hemoglobin normal</a:t>
            </a:r>
            <a:endParaRPr lang="tr-TR" dirty="0"/>
          </a:p>
          <a:p>
            <a:r>
              <a:rPr lang="tr-TR" dirty="0" smtClean="0"/>
              <a:t>Beyaz küre yüksek</a:t>
            </a:r>
          </a:p>
        </p:txBody>
      </p:sp>
      <p:pic>
        <p:nvPicPr>
          <p:cNvPr id="4" name="Picture 4" descr="YURDAKUL,MIRAC"/>
          <p:cNvPicPr>
            <a:picLocks noChangeAspect="1" noChangeArrowheads="1"/>
          </p:cNvPicPr>
          <p:nvPr/>
        </p:nvPicPr>
        <p:blipFill>
          <a:blip r:embed="rId2"/>
          <a:srcRect l="37570" t="17142" r="39182" b="30481"/>
          <a:stretch>
            <a:fillRect/>
          </a:stretch>
        </p:blipFill>
        <p:spPr bwMode="auto">
          <a:xfrm>
            <a:off x="2555776" y="1916832"/>
            <a:ext cx="4104456" cy="4601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5341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Bebeği tekrar muayene ediyoruz ve sucuk tarzında ele gelen kitle mevcut  </a:t>
            </a:r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36912"/>
            <a:ext cx="3512374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650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19506"/>
          </a:xfrm>
        </p:spPr>
        <p:txBody>
          <a:bodyPr/>
          <a:lstStyle/>
          <a:p>
            <a:r>
              <a:rPr lang="tr-TR" dirty="0" smtClean="0"/>
              <a:t>Üst GİS kanamaları</a:t>
            </a:r>
          </a:p>
          <a:p>
            <a:endParaRPr lang="tr-TR" sz="1000" dirty="0" smtClean="0"/>
          </a:p>
          <a:p>
            <a:pPr lvl="1"/>
            <a:r>
              <a:rPr lang="tr-TR" dirty="0" err="1" smtClean="0"/>
              <a:t>Özofajit</a:t>
            </a:r>
            <a:endParaRPr lang="tr-TR" dirty="0" smtClean="0"/>
          </a:p>
          <a:p>
            <a:pPr lvl="1"/>
            <a:r>
              <a:rPr lang="tr-TR" dirty="0" smtClean="0"/>
              <a:t>Gastrit</a:t>
            </a:r>
          </a:p>
          <a:p>
            <a:pPr lvl="1"/>
            <a:endParaRPr lang="tr-TR" dirty="0" smtClean="0"/>
          </a:p>
          <a:p>
            <a:r>
              <a:rPr lang="tr-TR" dirty="0" smtClean="0"/>
              <a:t>Alt GİS kanamaları</a:t>
            </a:r>
          </a:p>
          <a:p>
            <a:endParaRPr lang="tr-TR" sz="1000" dirty="0" smtClean="0"/>
          </a:p>
          <a:p>
            <a:pPr lvl="1"/>
            <a:r>
              <a:rPr lang="tr-TR" i="1" dirty="0" smtClean="0"/>
              <a:t>Anal </a:t>
            </a:r>
            <a:r>
              <a:rPr lang="tr-TR" i="1" dirty="0" err="1" smtClean="0"/>
              <a:t>fissür</a:t>
            </a:r>
            <a:r>
              <a:rPr lang="tr-TR" dirty="0" smtClean="0"/>
              <a:t>**</a:t>
            </a:r>
          </a:p>
          <a:p>
            <a:pPr lvl="1"/>
            <a:r>
              <a:rPr lang="tr-TR" dirty="0" err="1" smtClean="0"/>
              <a:t>İnvajinasyon</a:t>
            </a:r>
            <a:endParaRPr lang="tr-TR" dirty="0" smtClean="0"/>
          </a:p>
          <a:p>
            <a:pPr lvl="1"/>
            <a:r>
              <a:rPr lang="tr-TR" dirty="0" smtClean="0"/>
              <a:t>Barsak kan dolaşım bozukluğu (</a:t>
            </a:r>
            <a:r>
              <a:rPr lang="tr-TR" dirty="0" err="1" smtClean="0"/>
              <a:t>malrotasyon</a:t>
            </a:r>
            <a:r>
              <a:rPr lang="tr-TR" dirty="0" smtClean="0"/>
              <a:t> </a:t>
            </a:r>
            <a:r>
              <a:rPr lang="tr-TR" dirty="0" err="1" smtClean="0"/>
              <a:t>volvulus</a:t>
            </a:r>
            <a:r>
              <a:rPr lang="tr-TR" dirty="0" smtClean="0"/>
              <a:t>)</a:t>
            </a:r>
          </a:p>
          <a:p>
            <a:pPr lvl="1"/>
            <a:r>
              <a:rPr lang="tr-TR" dirty="0" smtClean="0"/>
              <a:t>Barsak </a:t>
            </a:r>
            <a:r>
              <a:rPr lang="tr-TR" dirty="0" err="1" smtClean="0"/>
              <a:t>duplikasyonu</a:t>
            </a:r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Süt çocukluğu dönemi</a:t>
            </a:r>
            <a:endParaRPr lang="tr-T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26" descr="invajinasyon kolon"/>
          <p:cNvPicPr>
            <a:picLocks noChangeAspect="1" noChangeArrowheads="1"/>
          </p:cNvPicPr>
          <p:nvPr/>
        </p:nvPicPr>
        <p:blipFill>
          <a:blip r:embed="rId2" cstate="print"/>
          <a:srcRect t="17906"/>
          <a:stretch>
            <a:fillRect/>
          </a:stretch>
        </p:blipFill>
        <p:spPr bwMode="auto">
          <a:xfrm>
            <a:off x="4796934" y="1196752"/>
            <a:ext cx="4347066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2 Resim" descr="Figure 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80788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Üst GİS kanaması</a:t>
            </a:r>
          </a:p>
          <a:p>
            <a:endParaRPr lang="tr-TR" sz="1000" dirty="0" smtClean="0"/>
          </a:p>
          <a:p>
            <a:pPr lvl="1"/>
            <a:r>
              <a:rPr lang="tr-TR" dirty="0" err="1" smtClean="0"/>
              <a:t>Peptik</a:t>
            </a:r>
            <a:r>
              <a:rPr lang="tr-TR" dirty="0" smtClean="0"/>
              <a:t> ülser***</a:t>
            </a:r>
          </a:p>
          <a:p>
            <a:pPr lvl="1"/>
            <a:endParaRPr lang="tr-TR" dirty="0" smtClean="0"/>
          </a:p>
          <a:p>
            <a:r>
              <a:rPr lang="tr-TR" dirty="0" smtClean="0"/>
              <a:t>Alt GİS kanaması</a:t>
            </a:r>
          </a:p>
          <a:p>
            <a:endParaRPr lang="tr-TR" sz="1000" dirty="0" smtClean="0"/>
          </a:p>
          <a:p>
            <a:pPr lvl="1"/>
            <a:r>
              <a:rPr lang="tr-TR" dirty="0" smtClean="0"/>
              <a:t>Polipler***</a:t>
            </a:r>
          </a:p>
          <a:p>
            <a:pPr lvl="1"/>
            <a:r>
              <a:rPr lang="tr-TR" dirty="0" err="1" smtClean="0"/>
              <a:t>Meckel</a:t>
            </a:r>
            <a:r>
              <a:rPr lang="tr-TR" dirty="0" smtClean="0"/>
              <a:t> </a:t>
            </a:r>
            <a:r>
              <a:rPr lang="tr-TR" dirty="0" err="1" smtClean="0"/>
              <a:t>divertikülü</a:t>
            </a:r>
            <a:endParaRPr lang="tr-TR" dirty="0" smtClean="0"/>
          </a:p>
          <a:p>
            <a:pPr lvl="1"/>
            <a:r>
              <a:rPr lang="tr-TR" dirty="0" err="1" smtClean="0"/>
              <a:t>Rektal</a:t>
            </a:r>
            <a:r>
              <a:rPr lang="tr-TR" dirty="0" smtClean="0"/>
              <a:t> </a:t>
            </a:r>
            <a:r>
              <a:rPr lang="tr-TR" dirty="0" err="1" smtClean="0"/>
              <a:t>prolapsus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öncesi dönem (1-5y)</a:t>
            </a:r>
            <a:endParaRPr lang="tr-T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Üst GİS kanaması</a:t>
            </a:r>
          </a:p>
          <a:p>
            <a:endParaRPr lang="tr-TR" sz="1000" dirty="0" smtClean="0"/>
          </a:p>
          <a:p>
            <a:pPr lvl="1"/>
            <a:r>
              <a:rPr lang="tr-TR" dirty="0" err="1" smtClean="0"/>
              <a:t>Özofagus</a:t>
            </a:r>
            <a:r>
              <a:rPr lang="tr-TR" dirty="0" smtClean="0"/>
              <a:t> ve mide varisleri</a:t>
            </a:r>
          </a:p>
          <a:p>
            <a:pPr lvl="1"/>
            <a:endParaRPr lang="tr-TR" dirty="0" smtClean="0"/>
          </a:p>
          <a:p>
            <a:r>
              <a:rPr lang="tr-TR" dirty="0" smtClean="0"/>
              <a:t>Alt GİS kanaması</a:t>
            </a:r>
          </a:p>
          <a:p>
            <a:endParaRPr lang="tr-TR" sz="1000" dirty="0" smtClean="0"/>
          </a:p>
          <a:p>
            <a:pPr lvl="1"/>
            <a:r>
              <a:rPr lang="tr-TR" i="1" dirty="0" smtClean="0"/>
              <a:t>Polipler</a:t>
            </a:r>
            <a:r>
              <a:rPr lang="tr-TR" dirty="0" smtClean="0"/>
              <a:t>***</a:t>
            </a:r>
          </a:p>
          <a:p>
            <a:pPr lvl="1"/>
            <a:r>
              <a:rPr lang="tr-TR" dirty="0" err="1" smtClean="0"/>
              <a:t>İnflamatuvar</a:t>
            </a:r>
            <a:r>
              <a:rPr lang="tr-TR" dirty="0" smtClean="0"/>
              <a:t> barsak hastalıkları</a:t>
            </a:r>
          </a:p>
          <a:p>
            <a:pPr lvl="1"/>
            <a:r>
              <a:rPr lang="tr-TR" dirty="0" smtClean="0"/>
              <a:t>Travma</a:t>
            </a:r>
          </a:p>
          <a:p>
            <a:pPr lvl="1"/>
            <a:endParaRPr lang="tr-TR" dirty="0" smtClean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Büyük çocuk (5 y üstü)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Miktar </a:t>
            </a:r>
          </a:p>
          <a:p>
            <a:endParaRPr lang="tr-TR" dirty="0" smtClean="0"/>
          </a:p>
          <a:p>
            <a:r>
              <a:rPr lang="tr-TR" dirty="0" smtClean="0"/>
              <a:t>Şekil</a:t>
            </a:r>
          </a:p>
          <a:p>
            <a:endParaRPr lang="tr-TR" dirty="0" smtClean="0"/>
          </a:p>
          <a:p>
            <a:r>
              <a:rPr lang="tr-TR" dirty="0" smtClean="0"/>
              <a:t>Renk</a:t>
            </a:r>
          </a:p>
          <a:p>
            <a:endParaRPr lang="tr-TR" dirty="0" smtClean="0"/>
          </a:p>
          <a:p>
            <a:r>
              <a:rPr lang="tr-TR" dirty="0" smtClean="0"/>
              <a:t>Ek bulgu (karın ağrısı, kusma, huzursuzluk, karın şişliği vb)</a:t>
            </a:r>
          </a:p>
          <a:p>
            <a:endParaRPr lang="tr-TR" dirty="0" smtClean="0"/>
          </a:p>
          <a:p>
            <a:r>
              <a:rPr lang="tr-TR" dirty="0" smtClean="0"/>
              <a:t>Yandaş hastalık, aldığı ilaç ve gıdalar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Öykü </a:t>
            </a:r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Genel görünüm, solunum, kan basıncı, nabız</a:t>
            </a:r>
          </a:p>
          <a:p>
            <a:r>
              <a:rPr lang="tr-TR" dirty="0" err="1" smtClean="0"/>
              <a:t>Mental</a:t>
            </a:r>
            <a:r>
              <a:rPr lang="tr-TR" dirty="0" smtClean="0"/>
              <a:t> durum, </a:t>
            </a:r>
            <a:r>
              <a:rPr lang="tr-TR" dirty="0" err="1" smtClean="0"/>
              <a:t>hidrasyon</a:t>
            </a:r>
            <a:endParaRPr lang="tr-TR" dirty="0" smtClean="0"/>
          </a:p>
          <a:p>
            <a:r>
              <a:rPr lang="tr-TR" dirty="0" err="1" smtClean="0"/>
              <a:t>Distansiyon</a:t>
            </a:r>
            <a:r>
              <a:rPr lang="tr-TR" dirty="0" smtClean="0"/>
              <a:t>, barsak hareketlerinin gözlenmesi, karın cildinde ödem- </a:t>
            </a:r>
            <a:r>
              <a:rPr lang="tr-TR" dirty="0" err="1" smtClean="0"/>
              <a:t>eritem</a:t>
            </a:r>
            <a:endParaRPr lang="tr-TR" dirty="0" smtClean="0"/>
          </a:p>
          <a:p>
            <a:r>
              <a:rPr lang="tr-TR" dirty="0" smtClean="0"/>
              <a:t>Hassasiyet- defans, ele gelen kitle</a:t>
            </a:r>
          </a:p>
          <a:p>
            <a:r>
              <a:rPr lang="tr-TR" dirty="0" smtClean="0"/>
              <a:t>Anal bölgenin incelenmesi</a:t>
            </a:r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Fizik inceleme</a:t>
            </a:r>
            <a:endParaRPr lang="tr-T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4" descr="2013-06-30 15"/>
          <p:cNvPicPr>
            <a:picLocks noChangeAspect="1" noChangeArrowheads="1"/>
          </p:cNvPicPr>
          <p:nvPr/>
        </p:nvPicPr>
        <p:blipFill>
          <a:blip r:embed="rId2" cstate="print"/>
          <a:srcRect t="5315" b="5315"/>
          <a:stretch>
            <a:fillRect/>
          </a:stretch>
        </p:blipFill>
        <p:spPr bwMode="auto">
          <a:xfrm>
            <a:off x="41964" y="980729"/>
            <a:ext cx="3696599" cy="4404072"/>
          </a:xfrm>
          <a:prstGeom prst="rect">
            <a:avLst/>
          </a:prstGeom>
          <a:noFill/>
        </p:spPr>
      </p:pic>
      <p:pic>
        <p:nvPicPr>
          <p:cNvPr id="6" name="Picture 5" descr="DSC023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4595" y="1772816"/>
            <a:ext cx="5373909" cy="3021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Tam kan sayımı</a:t>
            </a:r>
          </a:p>
          <a:p>
            <a:endParaRPr lang="tr-TR" dirty="0" smtClean="0"/>
          </a:p>
          <a:p>
            <a:r>
              <a:rPr lang="tr-TR" dirty="0" smtClean="0"/>
              <a:t>Kan grubu </a:t>
            </a:r>
          </a:p>
          <a:p>
            <a:endParaRPr lang="tr-TR" dirty="0" smtClean="0"/>
          </a:p>
          <a:p>
            <a:r>
              <a:rPr lang="tr-TR" dirty="0" smtClean="0"/>
              <a:t>Kanama zamanı</a:t>
            </a:r>
          </a:p>
          <a:p>
            <a:endParaRPr lang="tr-TR" dirty="0" smtClean="0"/>
          </a:p>
          <a:p>
            <a:r>
              <a:rPr lang="tr-TR" dirty="0" smtClean="0"/>
              <a:t>Kan biyokimyası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Laboratuvar</a:t>
            </a:r>
            <a:endParaRPr lang="tr-T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Hematemez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Hematokezya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Melena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Gaitada gizli kan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Gastrointestinal</a:t>
            </a:r>
            <a:r>
              <a:rPr lang="tr-TR" dirty="0" smtClean="0"/>
              <a:t> sistem kanamaları</a:t>
            </a:r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0519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ADKG</a:t>
            </a:r>
          </a:p>
          <a:p>
            <a:endParaRPr lang="tr-TR" dirty="0" smtClean="0"/>
          </a:p>
          <a:p>
            <a:r>
              <a:rPr lang="tr-TR" dirty="0" err="1" smtClean="0"/>
              <a:t>Abdominal</a:t>
            </a:r>
            <a:r>
              <a:rPr lang="tr-TR" dirty="0" smtClean="0"/>
              <a:t> USG</a:t>
            </a:r>
          </a:p>
          <a:p>
            <a:endParaRPr lang="tr-TR" dirty="0" smtClean="0"/>
          </a:p>
          <a:p>
            <a:r>
              <a:rPr lang="tr-TR" i="1" dirty="0" err="1" smtClean="0"/>
              <a:t>Opaklı</a:t>
            </a:r>
            <a:r>
              <a:rPr lang="tr-TR" i="1" dirty="0" smtClean="0"/>
              <a:t> kolon </a:t>
            </a:r>
            <a:r>
              <a:rPr lang="tr-TR" i="1" dirty="0" err="1" smtClean="0"/>
              <a:t>grafisi</a:t>
            </a:r>
            <a:endParaRPr lang="tr-TR" i="1" dirty="0" smtClean="0"/>
          </a:p>
          <a:p>
            <a:endParaRPr lang="tr-TR" dirty="0" smtClean="0"/>
          </a:p>
          <a:p>
            <a:r>
              <a:rPr lang="tr-TR" dirty="0" smtClean="0"/>
              <a:t>Çift kontrast kolon </a:t>
            </a:r>
            <a:r>
              <a:rPr lang="tr-TR" dirty="0" err="1" smtClean="0"/>
              <a:t>grafisi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Sanal </a:t>
            </a:r>
            <a:r>
              <a:rPr lang="tr-TR" dirty="0" err="1" smtClean="0"/>
              <a:t>kolonoskopi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Selektif</a:t>
            </a:r>
            <a:r>
              <a:rPr lang="tr-TR" dirty="0" smtClean="0"/>
              <a:t> </a:t>
            </a:r>
            <a:r>
              <a:rPr lang="tr-TR" dirty="0" err="1" smtClean="0"/>
              <a:t>anjiografi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Radyolojik bulgular</a:t>
            </a:r>
            <a:endParaRPr lang="tr-T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olgu1.png (800×360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05" y="1556792"/>
            <a:ext cx="8800975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http://www.flaptour.com.tr/subs/archive/turkrad2009.org/abstracts/eposter/userfiles/91/1506/gardn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4057"/>
            <a:ext cx="4974672" cy="6433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8" name="Picture 2" descr="https://encrypted-tbn0.gstatic.com/images?q=tbn:ANd9GcRzzE1CrYnJCv8xd8k1H21Ap6T_fWJZoapte1k1Sv0gWl5Qt-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6624736" cy="6227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Nec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28604"/>
            <a:ext cx="4693921" cy="5753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Meckel</a:t>
            </a:r>
            <a:r>
              <a:rPr lang="tr-TR" dirty="0" smtClean="0"/>
              <a:t> sintigrafisi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Sintigrafik</a:t>
            </a:r>
            <a:r>
              <a:rPr lang="tr-TR" dirty="0" smtClean="0"/>
              <a:t> bulgular</a:t>
            </a:r>
            <a:endParaRPr lang="tr-TR" dirty="0"/>
          </a:p>
        </p:txBody>
      </p:sp>
      <p:pic>
        <p:nvPicPr>
          <p:cNvPr id="12290" name="Picture 2" descr="https://encrypted-tbn0.gstatic.com/images?q=tbn:ANd9GcTvsxGpULMH8C83kdT254OGIhACSM09BWOK7mAG45KepLeV5_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204864"/>
            <a:ext cx="4127422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Özofagogastroduodenoskopi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Kolonoskopi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err="1" smtClean="0"/>
              <a:t>Rektosigmoidoskopi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Endoskopi</a:t>
            </a:r>
            <a:endParaRPr lang="tr-TR" dirty="0"/>
          </a:p>
        </p:txBody>
      </p:sp>
      <p:pic>
        <p:nvPicPr>
          <p:cNvPr id="11266" name="Picture 2" descr="http://3.bp.blogspot.com/-vCzxCu7p52k/UMfCQmfbz7I/AAAAAAAAAc8/kA80UoNes-I/s1600/endoskopi%2Baleti_endoscop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05064"/>
            <a:ext cx="3771900" cy="2514600"/>
          </a:xfrm>
          <a:prstGeom prst="rect">
            <a:avLst/>
          </a:prstGeom>
          <a:noFill/>
        </p:spPr>
      </p:pic>
      <p:pic>
        <p:nvPicPr>
          <p:cNvPr id="11270" name="Picture 6" descr="http://www.gentek.com.tr/storage/images/REKTOSKOP_GENE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975448"/>
            <a:ext cx="3209925" cy="68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esophagus_varice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660357" cy="5569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Documents and Settings\Gülnur\Desktop\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912" y="285728"/>
            <a:ext cx="544073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ÜLSERATİF KOLİT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9" y="457970"/>
            <a:ext cx="607223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Yaş</a:t>
            </a:r>
          </a:p>
          <a:p>
            <a:endParaRPr lang="tr-TR" dirty="0" smtClean="0"/>
          </a:p>
          <a:p>
            <a:r>
              <a:rPr lang="tr-TR" dirty="0" smtClean="0"/>
              <a:t>Kanama miktarı</a:t>
            </a:r>
          </a:p>
          <a:p>
            <a:endParaRPr lang="tr-TR" dirty="0" smtClean="0"/>
          </a:p>
          <a:p>
            <a:r>
              <a:rPr lang="tr-TR" dirty="0" smtClean="0"/>
              <a:t>Kanama şekli</a:t>
            </a:r>
          </a:p>
          <a:p>
            <a:endParaRPr lang="tr-TR" dirty="0" smtClean="0"/>
          </a:p>
          <a:p>
            <a:r>
              <a:rPr lang="tr-TR" dirty="0" smtClean="0"/>
              <a:t>Kanamanın rengi</a:t>
            </a:r>
          </a:p>
          <a:p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GİS kanama nedenini belirlemede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1100" t="19222" r="16819"/>
          <a:stretch/>
        </p:blipFill>
        <p:spPr>
          <a:xfrm>
            <a:off x="5148064" y="1700808"/>
            <a:ext cx="3344352" cy="3747872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C:\Documents and Settings\Gülnur\Desktop\colon_polyp_remov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8095098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P4280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56710"/>
            <a:ext cx="7367274" cy="5886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0" descr="C:\Users\Fuad\Desktop\New folder\2014-09-08 19.59.12.jpg"/>
          <p:cNvPicPr>
            <a:picLocks noChangeAspect="1" noChangeArrowheads="1"/>
          </p:cNvPicPr>
          <p:nvPr/>
        </p:nvPicPr>
        <p:blipFill>
          <a:blip r:embed="rId2" cstate="print"/>
          <a:srcRect l="11810" r="7874" b="9029"/>
          <a:stretch>
            <a:fillRect/>
          </a:stretch>
        </p:blipFill>
        <p:spPr bwMode="auto">
          <a:xfrm>
            <a:off x="0" y="0"/>
            <a:ext cx="5274321" cy="340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4 Resim" descr="Figure 2b.TIF"/>
          <p:cNvPicPr>
            <a:picLocks noChangeAspect="1"/>
          </p:cNvPicPr>
          <p:nvPr/>
        </p:nvPicPr>
        <p:blipFill>
          <a:blip r:embed="rId3" cstate="print"/>
          <a:srcRect l="17134" r="9657" b="2402"/>
          <a:stretch>
            <a:fillRect/>
          </a:stretch>
        </p:blipFill>
        <p:spPr bwMode="auto">
          <a:xfrm>
            <a:off x="2806700" y="1746250"/>
            <a:ext cx="63373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5 Resim" descr="invaginasyon redüksiyonu sonrası 338.jpg"/>
          <p:cNvPicPr>
            <a:picLocks noChangeAspect="1"/>
          </p:cNvPicPr>
          <p:nvPr/>
        </p:nvPicPr>
        <p:blipFill>
          <a:blip r:embed="rId2" cstate="print"/>
          <a:srcRect r="3056"/>
          <a:stretch>
            <a:fillRect/>
          </a:stretch>
        </p:blipFill>
        <p:spPr bwMode="auto">
          <a:xfrm>
            <a:off x="1403648" y="1196752"/>
            <a:ext cx="6840537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PC250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870" y="261683"/>
            <a:ext cx="7718657" cy="6167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5" descr="fotoğraf 3"/>
          <p:cNvPicPr>
            <a:picLocks noChangeAspect="1" noChangeArrowheads="1"/>
          </p:cNvPicPr>
          <p:nvPr/>
        </p:nvPicPr>
        <p:blipFill>
          <a:blip r:embed="rId2" cstate="print"/>
          <a:srcRect l="21373" r="12993"/>
          <a:stretch>
            <a:fillRect/>
          </a:stretch>
        </p:blipFill>
        <p:spPr bwMode="auto">
          <a:xfrm>
            <a:off x="1331640" y="-384541"/>
            <a:ext cx="6551885" cy="7485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nec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35798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r-TR" dirty="0" smtClean="0"/>
              <a:t>				Aktif GİS kanaması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			Hızlı ve dikkatli değerlendirme</a:t>
            </a:r>
          </a:p>
          <a:p>
            <a:pPr>
              <a:buNone/>
            </a:pPr>
            <a:r>
              <a:rPr lang="tr-TR" dirty="0" smtClean="0"/>
              <a:t>				</a:t>
            </a:r>
            <a:r>
              <a:rPr lang="tr-TR" dirty="0" err="1" smtClean="0"/>
              <a:t>Resusitasyon</a:t>
            </a:r>
            <a:endParaRPr lang="tr-TR" dirty="0" smtClean="0"/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err="1" smtClean="0"/>
              <a:t>Hemodinami</a:t>
            </a:r>
            <a:r>
              <a:rPr lang="tr-TR" dirty="0" smtClean="0"/>
              <a:t> stabil (+)		</a:t>
            </a:r>
            <a:r>
              <a:rPr lang="tr-TR" dirty="0" err="1" smtClean="0"/>
              <a:t>Hemodinami</a:t>
            </a:r>
            <a:r>
              <a:rPr lang="tr-TR" dirty="0" smtClean="0"/>
              <a:t> stabil (-)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Kanamanın yerini araştır	Cerrahi girişim</a:t>
            </a:r>
          </a:p>
          <a:p>
            <a:pPr>
              <a:buNone/>
            </a:pPr>
            <a:r>
              <a:rPr lang="tr-TR" dirty="0" smtClean="0"/>
              <a:t> 	</a:t>
            </a:r>
          </a:p>
          <a:p>
            <a:pPr>
              <a:buNone/>
            </a:pPr>
            <a:r>
              <a:rPr lang="tr-TR" sz="1900" dirty="0" smtClean="0"/>
              <a:t>N/G, </a:t>
            </a:r>
            <a:r>
              <a:rPr lang="tr-TR" sz="1900" dirty="0" err="1" smtClean="0"/>
              <a:t>rektal</a:t>
            </a:r>
            <a:r>
              <a:rPr lang="tr-TR" sz="1900" dirty="0" smtClean="0"/>
              <a:t> muayene, </a:t>
            </a:r>
            <a:r>
              <a:rPr lang="tr-TR" sz="1900" dirty="0" err="1" smtClean="0"/>
              <a:t>abdominal</a:t>
            </a:r>
            <a:r>
              <a:rPr lang="tr-TR" sz="1900" dirty="0" smtClean="0"/>
              <a:t> </a:t>
            </a:r>
            <a:r>
              <a:rPr lang="tr-TR" sz="1900" dirty="0" err="1" smtClean="0"/>
              <a:t>grafi</a:t>
            </a:r>
            <a:r>
              <a:rPr lang="tr-TR" sz="1900" dirty="0" smtClean="0"/>
              <a:t>,</a:t>
            </a:r>
          </a:p>
          <a:p>
            <a:pPr>
              <a:buNone/>
            </a:pPr>
            <a:r>
              <a:rPr lang="tr-TR" sz="1900" dirty="0" smtClean="0"/>
              <a:t> Üst- Alt Endoskopi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r>
              <a:rPr lang="tr-TR" dirty="0" smtClean="0"/>
              <a:t>Kanama odağı (+)		Kanama odağı (-)</a:t>
            </a:r>
          </a:p>
          <a:p>
            <a:endParaRPr lang="tr-TR" dirty="0" smtClean="0"/>
          </a:p>
          <a:p>
            <a:pPr>
              <a:buNone/>
            </a:pPr>
            <a:r>
              <a:rPr lang="tr-TR" dirty="0" smtClean="0"/>
              <a:t>			Konservatif yaklaşım	Cerrahi girişim</a:t>
            </a:r>
          </a:p>
          <a:p>
            <a:pPr algn="ctr"/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Özet</a:t>
            </a:r>
            <a:endParaRPr lang="tr-TR" dirty="0"/>
          </a:p>
        </p:txBody>
      </p:sp>
      <p:cxnSp>
        <p:nvCxnSpPr>
          <p:cNvPr id="7" name="6 Düz Ok Bağlayıcısı"/>
          <p:cNvCxnSpPr/>
          <p:nvPr/>
        </p:nvCxnSpPr>
        <p:spPr>
          <a:xfrm rot="5400000">
            <a:off x="4250529" y="964389"/>
            <a:ext cx="500066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Düz Ok Bağlayıcısı"/>
          <p:cNvCxnSpPr/>
          <p:nvPr/>
        </p:nvCxnSpPr>
        <p:spPr>
          <a:xfrm rot="10800000" flipV="1">
            <a:off x="3000365" y="2000240"/>
            <a:ext cx="1001720" cy="357190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>
            <a:off x="4787902" y="1928802"/>
            <a:ext cx="1069982" cy="42862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 rot="5400000">
            <a:off x="2108183" y="3106735"/>
            <a:ext cx="500066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Düz Ok Bağlayıcısı"/>
          <p:cNvCxnSpPr/>
          <p:nvPr/>
        </p:nvCxnSpPr>
        <p:spPr>
          <a:xfrm rot="5400000">
            <a:off x="2108183" y="3963991"/>
            <a:ext cx="500066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Düz Ok Bağlayıcısı"/>
          <p:cNvCxnSpPr/>
          <p:nvPr/>
        </p:nvCxnSpPr>
        <p:spPr>
          <a:xfrm rot="5400000">
            <a:off x="6037273" y="3178173"/>
            <a:ext cx="500066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Düz Ok Bağlayıcısı"/>
          <p:cNvCxnSpPr/>
          <p:nvPr/>
        </p:nvCxnSpPr>
        <p:spPr>
          <a:xfrm rot="5400000">
            <a:off x="2108183" y="5035561"/>
            <a:ext cx="500066" cy="158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/>
          <p:nvPr/>
        </p:nvCxnSpPr>
        <p:spPr>
          <a:xfrm>
            <a:off x="2930514" y="4714884"/>
            <a:ext cx="3141684" cy="500066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Düz Ok Bağlayıcısı"/>
          <p:cNvCxnSpPr/>
          <p:nvPr/>
        </p:nvCxnSpPr>
        <p:spPr>
          <a:xfrm>
            <a:off x="2359010" y="5643578"/>
            <a:ext cx="1498610" cy="357190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Düz Ok Bağlayıcısı"/>
          <p:cNvCxnSpPr/>
          <p:nvPr/>
        </p:nvCxnSpPr>
        <p:spPr>
          <a:xfrm rot="16200000" flipH="1">
            <a:off x="6250793" y="5822173"/>
            <a:ext cx="356396" cy="794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Ok Bağlayıcısı"/>
          <p:cNvCxnSpPr/>
          <p:nvPr/>
        </p:nvCxnSpPr>
        <p:spPr>
          <a:xfrm>
            <a:off x="3286116" y="5643578"/>
            <a:ext cx="3000396" cy="428628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376672"/>
          </a:xfrm>
        </p:spPr>
        <p:txBody>
          <a:bodyPr/>
          <a:lstStyle/>
          <a:p>
            <a:r>
              <a:rPr lang="tr-TR" dirty="0" smtClean="0"/>
              <a:t>Üst GİS kanamaları</a:t>
            </a:r>
          </a:p>
          <a:p>
            <a:endParaRPr lang="tr-TR" sz="1000" dirty="0" smtClean="0"/>
          </a:p>
          <a:p>
            <a:pPr lvl="1"/>
            <a:r>
              <a:rPr lang="tr-TR" i="1" dirty="0" smtClean="0"/>
              <a:t>Yutulmuş anne kanı</a:t>
            </a:r>
            <a:r>
              <a:rPr lang="tr-TR" dirty="0" smtClean="0"/>
              <a:t>****(Apt testi)</a:t>
            </a:r>
          </a:p>
          <a:p>
            <a:pPr lvl="1"/>
            <a:r>
              <a:rPr lang="tr-TR" dirty="0" err="1" smtClean="0"/>
              <a:t>Hemorajik</a:t>
            </a:r>
            <a:r>
              <a:rPr lang="tr-TR" dirty="0" smtClean="0"/>
              <a:t> hastalık (K </a:t>
            </a:r>
            <a:r>
              <a:rPr lang="tr-TR" dirty="0" err="1" smtClean="0"/>
              <a:t>vit</a:t>
            </a:r>
            <a:r>
              <a:rPr lang="tr-TR" dirty="0" smtClean="0"/>
              <a:t>)</a:t>
            </a:r>
          </a:p>
          <a:p>
            <a:pPr lvl="1"/>
            <a:r>
              <a:rPr lang="tr-TR" dirty="0" smtClean="0"/>
              <a:t>Gastrit</a:t>
            </a:r>
          </a:p>
          <a:p>
            <a:pPr lvl="1"/>
            <a:endParaRPr lang="tr-TR" dirty="0" smtClean="0"/>
          </a:p>
          <a:p>
            <a:r>
              <a:rPr lang="tr-TR" dirty="0" smtClean="0"/>
              <a:t>Alt GİS kanamaları</a:t>
            </a:r>
          </a:p>
          <a:p>
            <a:endParaRPr lang="tr-TR" sz="1000" dirty="0" smtClean="0"/>
          </a:p>
          <a:p>
            <a:pPr lvl="1"/>
            <a:r>
              <a:rPr lang="tr-TR" dirty="0" smtClean="0"/>
              <a:t>Anal </a:t>
            </a:r>
            <a:r>
              <a:rPr lang="tr-TR" dirty="0" err="1" smtClean="0"/>
              <a:t>fissür</a:t>
            </a:r>
            <a:r>
              <a:rPr lang="tr-TR" dirty="0" smtClean="0"/>
              <a:t>**</a:t>
            </a:r>
          </a:p>
          <a:p>
            <a:pPr lvl="1"/>
            <a:r>
              <a:rPr lang="tr-TR" dirty="0" err="1" smtClean="0"/>
              <a:t>Nekrotizan</a:t>
            </a:r>
            <a:r>
              <a:rPr lang="tr-TR" dirty="0" smtClean="0"/>
              <a:t> </a:t>
            </a:r>
            <a:r>
              <a:rPr lang="tr-TR" dirty="0" err="1" smtClean="0"/>
              <a:t>enterokolit</a:t>
            </a:r>
            <a:endParaRPr lang="tr-TR" dirty="0" smtClean="0"/>
          </a:p>
          <a:p>
            <a:pPr lvl="1"/>
            <a:r>
              <a:rPr lang="tr-TR" dirty="0" err="1" smtClean="0"/>
              <a:t>Malrotasyon</a:t>
            </a:r>
            <a:r>
              <a:rPr lang="tr-TR" dirty="0" smtClean="0"/>
              <a:t> ve </a:t>
            </a:r>
            <a:r>
              <a:rPr lang="tr-TR" dirty="0" err="1" smtClean="0"/>
              <a:t>volvulus</a:t>
            </a:r>
            <a:endParaRPr lang="tr-TR" dirty="0"/>
          </a:p>
        </p:txBody>
      </p:sp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Yenidoğan</a:t>
            </a:r>
            <a:r>
              <a:rPr lang="tr-TR" dirty="0" smtClean="0"/>
              <a:t> dönemi</a:t>
            </a:r>
            <a:endParaRPr lang="tr-T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Annesi sekiz aylık Buğrayı popoda kanama yakınması ile getirdi</a:t>
            </a:r>
          </a:p>
          <a:p>
            <a:endParaRPr lang="tr-TR" dirty="0"/>
          </a:p>
          <a:p>
            <a:r>
              <a:rPr lang="tr-TR" dirty="0"/>
              <a:t>Öyküde neler soralım</a:t>
            </a:r>
            <a:r>
              <a:rPr lang="tr-TR" dirty="0" smtClean="0"/>
              <a:t>? </a:t>
            </a:r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41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Öyküde Son bir aydır yakınmalarının başladığını söyleyen annesi, daha önceden günlük kaka yaptığını ancak ek gıdalara geçtikten sonra 3-4 günde bir yuvarlak keçi pisliği şeklinde kaka yaptığını ve kakasının üzerinde kan gördüğünü belirtti</a:t>
            </a:r>
          </a:p>
          <a:p>
            <a:endParaRPr lang="tr-TR" dirty="0" smtClean="0"/>
          </a:p>
          <a:p>
            <a:r>
              <a:rPr lang="tr-TR" dirty="0" smtClean="0"/>
              <a:t>Fizik </a:t>
            </a:r>
            <a:r>
              <a:rPr lang="tr-TR" dirty="0"/>
              <a:t>incelemede nelere dikkat edelim?</a:t>
            </a:r>
          </a:p>
          <a:p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2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192688"/>
          </a:xfrm>
        </p:spPr>
        <p:txBody>
          <a:bodyPr>
            <a:normAutofit/>
          </a:bodyPr>
          <a:lstStyle/>
          <a:p>
            <a:r>
              <a:rPr lang="tr-TR" dirty="0" smtClean="0"/>
              <a:t>Fizik incelemede </a:t>
            </a: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r>
              <a:rPr lang="tr-TR" dirty="0" smtClean="0"/>
              <a:t>Nasıl </a:t>
            </a:r>
            <a:r>
              <a:rPr lang="tr-TR" dirty="0"/>
              <a:t>önerilerde bulunalım? </a:t>
            </a:r>
          </a:p>
          <a:p>
            <a:endParaRPr lang="tr-TR" dirty="0"/>
          </a:p>
        </p:txBody>
      </p:sp>
      <p:pic>
        <p:nvPicPr>
          <p:cNvPr id="5" name="Picture 2" descr="PIC0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764704"/>
            <a:ext cx="5256584" cy="4200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364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457200" y="404664"/>
            <a:ext cx="8219256" cy="5602627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altLang="tr-TR" dirty="0" smtClean="0"/>
              <a:t>6</a:t>
            </a:r>
            <a:r>
              <a:rPr lang="tr-TR" altLang="tr-TR" dirty="0" smtClean="0"/>
              <a:t>aylık Sezin </a:t>
            </a:r>
            <a:r>
              <a:rPr lang="tr-TR" altLang="tr-TR" dirty="0"/>
              <a:t>muayenenize ağlama, karın ağrısı ve yememe ile </a:t>
            </a:r>
            <a:r>
              <a:rPr lang="tr-TR" altLang="tr-TR" dirty="0" smtClean="0"/>
              <a:t>getiriliyor</a:t>
            </a:r>
            <a:endParaRPr lang="tr-TR" altLang="tr-TR" dirty="0"/>
          </a:p>
          <a:p>
            <a:pPr>
              <a:lnSpc>
                <a:spcPct val="115000"/>
              </a:lnSpc>
            </a:pPr>
            <a:r>
              <a:rPr lang="tr-TR" altLang="tr-TR" dirty="0"/>
              <a:t>Bu gün iki kez kusmuş; </a:t>
            </a:r>
            <a:r>
              <a:rPr lang="tr-TR" altLang="tr-TR" dirty="0" err="1"/>
              <a:t>safrasız</a:t>
            </a:r>
            <a:r>
              <a:rPr lang="tr-TR" altLang="tr-TR" dirty="0"/>
              <a:t>, </a:t>
            </a:r>
            <a:r>
              <a:rPr lang="tr-TR" altLang="tr-TR" dirty="0" smtClean="0"/>
              <a:t>kansız</a:t>
            </a:r>
            <a:endParaRPr lang="en-US" altLang="tr-TR" dirty="0"/>
          </a:p>
          <a:p>
            <a:pPr>
              <a:lnSpc>
                <a:spcPct val="115000"/>
              </a:lnSpc>
            </a:pPr>
            <a:r>
              <a:rPr lang="tr-TR" altLang="tr-TR" dirty="0"/>
              <a:t>Bebek uyanık fakat annesinin kollarında aktif değil, </a:t>
            </a:r>
            <a:r>
              <a:rPr lang="tr-TR" altLang="tr-TR" dirty="0" err="1"/>
              <a:t>retraksiyonları</a:t>
            </a:r>
            <a:r>
              <a:rPr lang="tr-TR" altLang="tr-TR" dirty="0"/>
              <a:t> yok ve rengi </a:t>
            </a:r>
            <a:r>
              <a:rPr lang="tr-TR" altLang="tr-TR" dirty="0" smtClean="0"/>
              <a:t>normal</a:t>
            </a:r>
            <a:endParaRPr lang="tr-TR" altLang="tr-TR" dirty="0"/>
          </a:p>
          <a:p>
            <a:pPr>
              <a:lnSpc>
                <a:spcPct val="115000"/>
              </a:lnSpc>
            </a:pPr>
            <a:endParaRPr lang="tr-TR" altLang="tr-TR" dirty="0" smtClean="0"/>
          </a:p>
          <a:p>
            <a:pPr marL="365760" lvl="1" indent="-256032">
              <a:lnSpc>
                <a:spcPct val="115000"/>
              </a:lnSpc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tr-TR" altLang="tr-TR" sz="2800" dirty="0">
                <a:solidFill>
                  <a:srgbClr val="000000"/>
                </a:solidFill>
                <a:latin typeface="Arial" charset="-94"/>
              </a:rPr>
              <a:t>Nb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</a:rPr>
              <a:t> 130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</a:rPr>
              <a:t>/</a:t>
            </a:r>
            <a:r>
              <a:rPr lang="tr-TR" altLang="tr-TR" sz="2800" dirty="0" err="1">
                <a:solidFill>
                  <a:srgbClr val="000000"/>
                </a:solidFill>
                <a:latin typeface="Arial" charset="-94"/>
              </a:rPr>
              <a:t>dk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</a:rPr>
              <a:t>, 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</a:rPr>
              <a:t>SS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</a:rPr>
              <a:t> 18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</a:rPr>
              <a:t>/</a:t>
            </a:r>
            <a:r>
              <a:rPr lang="tr-TR" altLang="tr-TR" sz="2800" dirty="0" err="1">
                <a:solidFill>
                  <a:srgbClr val="000000"/>
                </a:solidFill>
                <a:latin typeface="Arial" charset="-94"/>
              </a:rPr>
              <a:t>dk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</a:rPr>
              <a:t>, 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</a:rPr>
              <a:t>TA 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</a:rPr>
              <a:t>75/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</a:rPr>
              <a:t>nabız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</a:rPr>
              <a:t>, 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</a:rPr>
              <a:t>VI 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</a:rPr>
              <a:t>37.9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°C, 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VA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 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6 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kg, O</a:t>
            </a:r>
            <a:r>
              <a:rPr lang="en-US" altLang="tr-TR" sz="2800" baseline="-250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2</a:t>
            </a:r>
            <a:r>
              <a:rPr lang="en-US" altLang="tr-TR" sz="28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 sat %</a:t>
            </a:r>
            <a:r>
              <a:rPr lang="tr-TR" altLang="tr-TR" sz="2800" dirty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 </a:t>
            </a:r>
            <a:r>
              <a:rPr lang="en-US" altLang="tr-TR" sz="2800" dirty="0" smtClean="0">
                <a:solidFill>
                  <a:srgbClr val="000000"/>
                </a:solidFill>
                <a:latin typeface="Arial" charset="-94"/>
                <a:ea typeface="Times New Roman" charset="-94"/>
                <a:cs typeface="Times New Roman" charset="-94"/>
              </a:rPr>
              <a:t>98</a:t>
            </a:r>
            <a:endParaRPr lang="en-US" alt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412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336704"/>
          </a:xfrm>
        </p:spPr>
        <p:txBody>
          <a:bodyPr>
            <a:normAutofit fontScale="85000" lnSpcReduction="20000"/>
          </a:bodyPr>
          <a:lstStyle/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tr-TR" altLang="tr-TR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tr-TR" altLang="tr-TR" dirty="0" smtClean="0"/>
              <a:t>Hafif </a:t>
            </a:r>
            <a:r>
              <a:rPr lang="tr-TR" altLang="tr-TR" dirty="0" err="1"/>
              <a:t>abdominal</a:t>
            </a:r>
            <a:r>
              <a:rPr lang="tr-TR" altLang="tr-TR" dirty="0"/>
              <a:t> hassasiyet</a:t>
            </a:r>
            <a:r>
              <a:rPr lang="tr-TR" altLang="tr-TR" dirty="0" smtClean="0"/>
              <a:t>, </a:t>
            </a:r>
            <a:r>
              <a:rPr lang="tr-TR" altLang="tr-TR" dirty="0"/>
              <a:t>gaitada </a:t>
            </a:r>
            <a:r>
              <a:rPr lang="tr-TR" altLang="tr-TR" dirty="0" smtClean="0"/>
              <a:t>kan </a:t>
            </a:r>
            <a:r>
              <a:rPr lang="tr-TR" altLang="tr-TR" dirty="0"/>
              <a:t>ve letarji dışında </a:t>
            </a:r>
            <a:r>
              <a:rPr lang="tr-TR" altLang="tr-TR" dirty="0" smtClean="0"/>
              <a:t>fizik incelemede özellik yok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tr-TR" alt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r>
              <a:rPr lang="tr-TR" dirty="0" smtClean="0"/>
              <a:t>Yapılacak </a:t>
            </a:r>
            <a:r>
              <a:rPr lang="tr-TR" dirty="0"/>
              <a:t>tetkikler var mı?</a:t>
            </a:r>
          </a:p>
          <a:p>
            <a:endParaRPr lang="tr-TR" dirty="0"/>
          </a:p>
        </p:txBody>
      </p:sp>
      <p:pic>
        <p:nvPicPr>
          <p:cNvPr id="5" name="Picture 2" descr="P3180017"/>
          <p:cNvPicPr>
            <a:picLocks noChangeAspect="1" noChangeArrowheads="1"/>
          </p:cNvPicPr>
          <p:nvPr/>
        </p:nvPicPr>
        <p:blipFill rotWithShape="1">
          <a:blip r:embed="rId2" cstate="print"/>
          <a:srcRect b="34711"/>
          <a:stretch/>
        </p:blipFill>
        <p:spPr bwMode="auto">
          <a:xfrm>
            <a:off x="852696" y="1340768"/>
            <a:ext cx="7315280" cy="3816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5328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labalık">
  <a:themeElements>
    <a:clrScheme name="Kalabalık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Kalabalı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Kalabalı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305</TotalTime>
  <Words>376</Words>
  <Application>Microsoft Macintosh PowerPoint</Application>
  <PresentationFormat>Ekran Gösterisi (4:3)</PresentationFormat>
  <Paragraphs>166</Paragraphs>
  <Slides>37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37</vt:i4>
      </vt:variant>
    </vt:vector>
  </HeadingPairs>
  <TitlesOfParts>
    <vt:vector size="45" baseType="lpstr">
      <vt:lpstr>Lucida Sans Unicode</vt:lpstr>
      <vt:lpstr>Verdana</vt:lpstr>
      <vt:lpstr>Wingdings 2</vt:lpstr>
      <vt:lpstr>Wingdings 3</vt:lpstr>
      <vt:lpstr>Arial</vt:lpstr>
      <vt:lpstr>Calibri</vt:lpstr>
      <vt:lpstr>Times New Roman</vt:lpstr>
      <vt:lpstr>Kalabalık</vt:lpstr>
      <vt:lpstr>ÇOCUKLARDA GASTROİNTESTİNAL SİSTEM KANAMALARI</vt:lpstr>
      <vt:lpstr>Gastrointestinal sistem kanamaları</vt:lpstr>
      <vt:lpstr>GİS kanama nedenini belirlemede</vt:lpstr>
      <vt:lpstr>Yenidoğan dönemi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Süt çocukluğu dönemi</vt:lpstr>
      <vt:lpstr>PowerPoint Sunusu</vt:lpstr>
      <vt:lpstr>Okul öncesi dönem (1-5y)</vt:lpstr>
      <vt:lpstr>Büyük çocuk (5 y üstü)</vt:lpstr>
      <vt:lpstr>Öykü </vt:lpstr>
      <vt:lpstr>Fizik inceleme</vt:lpstr>
      <vt:lpstr>PowerPoint Sunusu</vt:lpstr>
      <vt:lpstr>Laboratuvar</vt:lpstr>
      <vt:lpstr>Radyolojik bulgular</vt:lpstr>
      <vt:lpstr>PowerPoint Sunusu</vt:lpstr>
      <vt:lpstr>PowerPoint Sunusu</vt:lpstr>
      <vt:lpstr>PowerPoint Sunusu</vt:lpstr>
      <vt:lpstr>PowerPoint Sunusu</vt:lpstr>
      <vt:lpstr>Sintigrafik bulgular</vt:lpstr>
      <vt:lpstr>Endoskopi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Özet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ÇOCUKLARDA GASTROİNTESTİNAL SİSTEM KANAMALARI</dc:title>
  <dc:creator>Gülnur</dc:creator>
  <cp:lastModifiedBy>Microsoft Office Kullanıcısı</cp:lastModifiedBy>
  <cp:revision>31</cp:revision>
  <dcterms:created xsi:type="dcterms:W3CDTF">2011-09-17T14:59:31Z</dcterms:created>
  <dcterms:modified xsi:type="dcterms:W3CDTF">2016-11-26T19:49:31Z</dcterms:modified>
</cp:coreProperties>
</file>