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58" r:id="rId4"/>
    <p:sldId id="366" r:id="rId5"/>
    <p:sldId id="333" r:id="rId6"/>
    <p:sldId id="334" r:id="rId7"/>
    <p:sldId id="367" r:id="rId8"/>
    <p:sldId id="368" r:id="rId9"/>
    <p:sldId id="369" r:id="rId10"/>
    <p:sldId id="370" r:id="rId11"/>
    <p:sldId id="37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90B1-48AB-4329-8FC6-01166C3759D8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338B0-09C5-4622-AD77-D94B694BC43B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ABE3C-661F-4AA2-B116-7916C0F34B32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387E-EA27-44B1-9435-145F2301653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6C87-ED57-469C-A9F9-F50FE273FD7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A82D-4291-4CE5-BAAC-8453A69384C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C1B2-5DC4-4D4E-8579-455BD49C0A7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045E-D42F-4BBC-AC9B-E43BCA48346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2AAE-48CD-4FE4-B25C-CFF03344A94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0BA0-C10E-41E7-A8E3-BFC9CEFE67F4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649F-BC46-496C-A0FC-6CB709DA948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3B0F-43A5-4C26-8555-7ECEB3FC8EA0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FB98A-F8EE-4DC6-9795-A6803A92D48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CAC06-1F68-47A6-B45E-E1ADA79430F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8F08-B14B-4BB4-97FD-BFFEF7498137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427E-0FB8-4467-965B-116998593917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746170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BCF5-2822-4C47-9CC1-183539B9FA24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65511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051FE-51CB-426B-A639-507143FBC1F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5082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5396-F04D-4AC2-8B70-77A68E054B4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895687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A957-D809-4E11-826D-EEF0C1859E7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12818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C096-175D-4576-B2DF-25F945340A94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2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C861-7896-415B-A324-36F453CF3E9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55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1E5A9-7199-4155-BC60-17753DD7ABAA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A42-E062-4A79-A17D-6DAA02CD24D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457870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FF08C-A835-4CA5-A119-38EE65E6976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56582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024A-983F-461E-A9F0-4FF606347DC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2032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914D-BA73-477D-92BC-F4BA93CE2BD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85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F232-5F23-4A26-839B-D64B8AC6FE6B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5D90-0F00-44BC-AD7E-D240625908D9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AE5D1-C78E-4F3C-9C6C-038D716BD7BB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70B3-99D5-4BE0-881E-BE9D978A4445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8F8CE-3290-4E52-B10A-236DC3422EF0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D207-CA62-4917-8595-5C85048E8D9D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5D19B-7809-4391-8A8D-03F51E9E8F54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BC13D0-EA9A-4903-B09D-95DC312810D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8343E4-DEDE-45BD-9366-DD44500D0A7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96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8836"/>
          </a:xfrm>
        </p:spPr>
        <p:txBody>
          <a:bodyPr/>
          <a:lstStyle/>
          <a:p>
            <a:pPr algn="ctr"/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</a:rPr>
              <a:t>Prof. Dr. Rıfat </a:t>
            </a:r>
            <a:r>
              <a:rPr lang="tr-TR" sz="5400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Mise</a:t>
            </a:r>
            <a:r>
              <a:rPr lang="tr-TR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r</a:t>
            </a:r>
            <a:endParaRPr lang="tr-TR" dirty="0">
              <a:solidFill>
                <a:srgbClr val="0070C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884867"/>
            <a:ext cx="10515600" cy="32920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spcBef>
                <a:spcPct val="0"/>
              </a:spcBef>
              <a:buNone/>
            </a:pPr>
            <a:endParaRPr lang="tr-TR" sz="5400" dirty="0" smtClean="0">
              <a:solidFill>
                <a:srgbClr val="0070C0"/>
              </a:solidFill>
              <a:latin typeface="High Tower Text" panose="02040502050506030303" pitchFamily="18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  <a:ea typeface="+mj-ea"/>
                <a:cs typeface="+mj-cs"/>
              </a:rPr>
              <a:t>ÇEVRE </a:t>
            </a:r>
            <a:r>
              <a:rPr lang="tr-TR" sz="5400" dirty="0">
                <a:solidFill>
                  <a:srgbClr val="0070C0"/>
                </a:solidFill>
                <a:latin typeface="Elephant" panose="02020904090505020303" pitchFamily="18" charset="0"/>
                <a:ea typeface="+mj-ea"/>
                <a:cs typeface="+mj-cs"/>
              </a:rPr>
              <a:t>EĞİTİMİ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129566" y="2550017"/>
            <a:ext cx="66583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Birinci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Doğa ve Çevre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9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6700" dirty="0"/>
              <a:t>Dersin Amacı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algn="ctr"/>
            <a:r>
              <a:rPr lang="tr-TR" sz="4800" dirty="0"/>
              <a:t>Doğal çevre ile uyum içinde yaşamayı sağlamak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31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/>
              <a:t>Dersin Hedefleri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tr-TR" sz="3600" dirty="0" smtClean="0"/>
          </a:p>
          <a:p>
            <a:pPr>
              <a:buNone/>
            </a:pPr>
            <a:endParaRPr lang="tr-TR" sz="3600" dirty="0"/>
          </a:p>
          <a:p>
            <a:pPr>
              <a:buNone/>
            </a:pPr>
            <a:r>
              <a:rPr lang="tr-TR" sz="3600" dirty="0" smtClean="0"/>
              <a:t>Bu </a:t>
            </a:r>
            <a:r>
              <a:rPr lang="tr-TR" sz="3600" dirty="0"/>
              <a:t>dersin sonunda öğrenciler:</a:t>
            </a:r>
          </a:p>
          <a:p>
            <a:pPr algn="r"/>
            <a:r>
              <a:rPr lang="tr-TR" sz="3600" dirty="0" smtClean="0"/>
              <a:t>Çevre okur-yazarlığı yeterliğine sahip olur,</a:t>
            </a:r>
          </a:p>
          <a:p>
            <a:pPr algn="r"/>
            <a:r>
              <a:rPr lang="tr-TR" sz="3600" dirty="0" smtClean="0"/>
              <a:t>Öğrencilerine çevre-okuryazarlığı yeterliği </a:t>
            </a:r>
            <a:r>
              <a:rPr lang="tr-TR" sz="3600" dirty="0"/>
              <a:t>kazandırabilmek için uygun eğitim durumlarını düzenleyebilir ve kullanabilir</a:t>
            </a:r>
            <a:endParaRPr lang="tr-TR" sz="3600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Çevre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0099"/>
                </a:solidFill>
              </a:rPr>
              <a:t>Bütün canlılar bir ‘yer’de yaşarlar.</a:t>
            </a:r>
          </a:p>
          <a:p>
            <a:r>
              <a:rPr lang="tr-TR" dirty="0" smtClean="0">
                <a:solidFill>
                  <a:srgbClr val="000099"/>
                </a:solidFill>
              </a:rPr>
              <a:t>Çevre, canlıların (yaşamsal) gereksinmelerini karşıladığı yerdir</a:t>
            </a:r>
          </a:p>
          <a:p>
            <a:endParaRPr lang="tr-TR" dirty="0">
              <a:solidFill>
                <a:srgbClr val="000099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263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çevre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0099"/>
                </a:solidFill>
              </a:rPr>
              <a:t>Fiziksel çevre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*doğal çevre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*yapay çevre</a:t>
            </a:r>
          </a:p>
          <a:p>
            <a:pPr>
              <a:buNone/>
            </a:pP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rgbClr val="000099"/>
                </a:solidFill>
              </a:rPr>
              <a:t>Toplumsal çevre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*toplumsal kurumlar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*toplumsal ilişkiler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5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Habitat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35628"/>
            <a:ext cx="10363200" cy="2684172"/>
          </a:xfrm>
        </p:spPr>
        <p:txBody>
          <a:bodyPr/>
          <a:lstStyle/>
          <a:p>
            <a:r>
              <a:rPr lang="tr-TR" dirty="0" smtClean="0">
                <a:solidFill>
                  <a:srgbClr val="000099"/>
                </a:solidFill>
              </a:rPr>
              <a:t>Bir canlı türünün biyosfer içinde yaşadığı uygun ortama, o türün habitatı denilir</a:t>
            </a:r>
            <a:endParaRPr lang="tr-TR" dirty="0">
              <a:solidFill>
                <a:srgbClr val="000099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88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ekosistem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65172"/>
            <a:ext cx="10363200" cy="2954628"/>
          </a:xfrm>
        </p:spPr>
        <p:txBody>
          <a:bodyPr/>
          <a:lstStyle/>
          <a:p>
            <a:r>
              <a:rPr lang="tr-TR" dirty="0" smtClean="0">
                <a:solidFill>
                  <a:srgbClr val="000099"/>
                </a:solidFill>
              </a:rPr>
              <a:t>Öğeler ve ilişkilerden oluşur</a:t>
            </a:r>
          </a:p>
          <a:p>
            <a:r>
              <a:rPr lang="tr-TR" dirty="0" smtClean="0">
                <a:solidFill>
                  <a:srgbClr val="000099"/>
                </a:solidFill>
              </a:rPr>
              <a:t>Belli bir yerde yaşayan ve birbirleriyle sürekli etkileşim içinde olan canlılar ile bunların cansız çevrelerinin oluşturduğu bütüne ekosistem denilir.</a:t>
            </a:r>
            <a:endParaRPr lang="tr-TR" dirty="0">
              <a:solidFill>
                <a:srgbClr val="000099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218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Ekosfer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29566"/>
            <a:ext cx="10363200" cy="2890234"/>
          </a:xfrm>
        </p:spPr>
        <p:txBody>
          <a:bodyPr/>
          <a:lstStyle/>
          <a:p>
            <a:r>
              <a:rPr lang="tr-TR" dirty="0" smtClean="0">
                <a:solidFill>
                  <a:srgbClr val="000099"/>
                </a:solidFill>
              </a:rPr>
              <a:t>Etkileşimli ekosistemler toplamına (dünyanın </a:t>
            </a:r>
            <a:r>
              <a:rPr lang="tr-TR" dirty="0">
                <a:solidFill>
                  <a:srgbClr val="000099"/>
                </a:solidFill>
              </a:rPr>
              <a:t>oluşturduğu </a:t>
            </a:r>
            <a:r>
              <a:rPr lang="tr-TR" dirty="0" smtClean="0">
                <a:solidFill>
                  <a:srgbClr val="000099"/>
                </a:solidFill>
              </a:rPr>
              <a:t>bütüne)  </a:t>
            </a:r>
            <a:r>
              <a:rPr lang="tr-TR" dirty="0" err="1" smtClean="0">
                <a:solidFill>
                  <a:srgbClr val="000099"/>
                </a:solidFill>
              </a:rPr>
              <a:t>ekosfer</a:t>
            </a:r>
            <a:r>
              <a:rPr lang="tr-TR" dirty="0" smtClean="0">
                <a:solidFill>
                  <a:srgbClr val="000099"/>
                </a:solidFill>
              </a:rPr>
              <a:t> denilir</a:t>
            </a:r>
          </a:p>
          <a:p>
            <a:r>
              <a:rPr lang="tr-TR" dirty="0" smtClean="0">
                <a:solidFill>
                  <a:srgbClr val="000099"/>
                </a:solidFill>
              </a:rPr>
              <a:t>Biyosfer, </a:t>
            </a:r>
            <a:r>
              <a:rPr lang="tr-TR" dirty="0" err="1" smtClean="0">
                <a:solidFill>
                  <a:srgbClr val="000099"/>
                </a:solidFill>
              </a:rPr>
              <a:t>ekosferin</a:t>
            </a:r>
            <a:r>
              <a:rPr lang="tr-TR" dirty="0" smtClean="0">
                <a:solidFill>
                  <a:srgbClr val="000099"/>
                </a:solidFill>
              </a:rPr>
              <a:t> eşanlamlısıdır ve ‘canlı küre’ demektir.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17661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194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21" baseType="lpstr">
      <vt:lpstr>Arial</vt:lpstr>
      <vt:lpstr>Calibri</vt:lpstr>
      <vt:lpstr>Calibri Light</vt:lpstr>
      <vt:lpstr>Elephant</vt:lpstr>
      <vt:lpstr>Franklin Gothic Book</vt:lpstr>
      <vt:lpstr>High Tower Text</vt:lpstr>
      <vt:lpstr>Perpetua</vt:lpstr>
      <vt:lpstr>Vladimir Script</vt:lpstr>
      <vt:lpstr>Wingdings 2</vt:lpstr>
      <vt:lpstr>Office Teması</vt:lpstr>
      <vt:lpstr>Hisse Senedi</vt:lpstr>
      <vt:lpstr>1_Hisse Senedi</vt:lpstr>
      <vt:lpstr>Prof. Dr. Rıfat Miser</vt:lpstr>
      <vt:lpstr>PowerPoint Sunusu</vt:lpstr>
      <vt:lpstr>  Dersin Amacı</vt:lpstr>
      <vt:lpstr>Dersin Hedefleri</vt:lpstr>
      <vt:lpstr>Çevre</vt:lpstr>
      <vt:lpstr>çevre</vt:lpstr>
      <vt:lpstr>Habitat</vt:lpstr>
      <vt:lpstr>ekosistem</vt:lpstr>
      <vt:lpstr>Ekosfer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109</cp:revision>
  <dcterms:created xsi:type="dcterms:W3CDTF">2016-02-29T19:43:42Z</dcterms:created>
  <dcterms:modified xsi:type="dcterms:W3CDTF">2018-04-02T10:24:53Z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