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10" r:id="rId4"/>
    <p:sldId id="269" r:id="rId5"/>
    <p:sldId id="311" r:id="rId6"/>
    <p:sldId id="272" r:id="rId7"/>
    <p:sldId id="312" r:id="rId8"/>
    <p:sldId id="273" r:id="rId9"/>
    <p:sldId id="313" r:id="rId10"/>
    <p:sldId id="314" r:id="rId11"/>
    <p:sldId id="274"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6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8725C2-108C-4324-8C50-6528186E37DA}"/>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8440E96-309A-48F8-0965-204A573992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4954E64-A1CF-1BBC-D235-D83E5A09A23F}"/>
              </a:ext>
            </a:extLst>
          </p:cNvPr>
          <p:cNvSpPr>
            <a:spLocks noGrp="1"/>
          </p:cNvSpPr>
          <p:nvPr>
            <p:ph type="dt" sz="half" idx="10"/>
          </p:nvPr>
        </p:nvSpPr>
        <p:spPr/>
        <p:txBody>
          <a:bodyPr/>
          <a:lstStyle/>
          <a:p>
            <a:fld id="{CA25DA1D-EE92-45F4-A615-367FC477BFDE}" type="datetimeFigureOut">
              <a:rPr lang="tr-TR" smtClean="0"/>
              <a:t>9.09.2025</a:t>
            </a:fld>
            <a:endParaRPr lang="tr-TR"/>
          </a:p>
        </p:txBody>
      </p:sp>
      <p:sp>
        <p:nvSpPr>
          <p:cNvPr id="5" name="Alt Bilgi Yer Tutucusu 4">
            <a:extLst>
              <a:ext uri="{FF2B5EF4-FFF2-40B4-BE49-F238E27FC236}">
                <a16:creationId xmlns:a16="http://schemas.microsoft.com/office/drawing/2014/main" id="{3C0E87F4-CD6E-9C7B-5444-7BECB027866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C08D971-69B8-6EC4-3D97-493F00CAA4BC}"/>
              </a:ext>
            </a:extLst>
          </p:cNvPr>
          <p:cNvSpPr>
            <a:spLocks noGrp="1"/>
          </p:cNvSpPr>
          <p:nvPr>
            <p:ph type="sldNum" sz="quarter" idx="12"/>
          </p:nvPr>
        </p:nvSpPr>
        <p:spPr/>
        <p:txBody>
          <a:bodyPr/>
          <a:lstStyle/>
          <a:p>
            <a:fld id="{5B06C860-FE6D-4E19-AB49-996B37D4B3E2}" type="slidenum">
              <a:rPr lang="tr-TR" smtClean="0"/>
              <a:t>‹#›</a:t>
            </a:fld>
            <a:endParaRPr lang="tr-TR"/>
          </a:p>
        </p:txBody>
      </p:sp>
    </p:spTree>
    <p:extLst>
      <p:ext uri="{BB962C8B-B14F-4D97-AF65-F5344CB8AC3E}">
        <p14:creationId xmlns:p14="http://schemas.microsoft.com/office/powerpoint/2010/main" val="653327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FEB7F5-D727-8C0C-E70D-E1CB207802AA}"/>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31B0747D-E3E1-2FA4-6994-3FC24208F55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DC92BA4-3A8E-C700-AE0C-45AE46060FBB}"/>
              </a:ext>
            </a:extLst>
          </p:cNvPr>
          <p:cNvSpPr>
            <a:spLocks noGrp="1"/>
          </p:cNvSpPr>
          <p:nvPr>
            <p:ph type="dt" sz="half" idx="10"/>
          </p:nvPr>
        </p:nvSpPr>
        <p:spPr/>
        <p:txBody>
          <a:bodyPr/>
          <a:lstStyle/>
          <a:p>
            <a:fld id="{CA25DA1D-EE92-45F4-A615-367FC477BFDE}" type="datetimeFigureOut">
              <a:rPr lang="tr-TR" smtClean="0"/>
              <a:t>9.09.2025</a:t>
            </a:fld>
            <a:endParaRPr lang="tr-TR"/>
          </a:p>
        </p:txBody>
      </p:sp>
      <p:sp>
        <p:nvSpPr>
          <p:cNvPr id="5" name="Alt Bilgi Yer Tutucusu 4">
            <a:extLst>
              <a:ext uri="{FF2B5EF4-FFF2-40B4-BE49-F238E27FC236}">
                <a16:creationId xmlns:a16="http://schemas.microsoft.com/office/drawing/2014/main" id="{B012D2F4-474C-5993-A957-F4F3836919F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68003D8-10A7-DC9E-13BA-B738A35E3F6B}"/>
              </a:ext>
            </a:extLst>
          </p:cNvPr>
          <p:cNvSpPr>
            <a:spLocks noGrp="1"/>
          </p:cNvSpPr>
          <p:nvPr>
            <p:ph type="sldNum" sz="quarter" idx="12"/>
          </p:nvPr>
        </p:nvSpPr>
        <p:spPr/>
        <p:txBody>
          <a:bodyPr/>
          <a:lstStyle/>
          <a:p>
            <a:fld id="{5B06C860-FE6D-4E19-AB49-996B37D4B3E2}" type="slidenum">
              <a:rPr lang="tr-TR" smtClean="0"/>
              <a:t>‹#›</a:t>
            </a:fld>
            <a:endParaRPr lang="tr-TR"/>
          </a:p>
        </p:txBody>
      </p:sp>
    </p:spTree>
    <p:extLst>
      <p:ext uri="{BB962C8B-B14F-4D97-AF65-F5344CB8AC3E}">
        <p14:creationId xmlns:p14="http://schemas.microsoft.com/office/powerpoint/2010/main" val="2336570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2C8CDF89-CF98-7017-4C92-8FAB8500975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B40E67A-B85A-A142-D2C8-2D334756E9E6}"/>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14C0FF7-6C18-39CA-58FB-8153F7F6F3DE}"/>
              </a:ext>
            </a:extLst>
          </p:cNvPr>
          <p:cNvSpPr>
            <a:spLocks noGrp="1"/>
          </p:cNvSpPr>
          <p:nvPr>
            <p:ph type="dt" sz="half" idx="10"/>
          </p:nvPr>
        </p:nvSpPr>
        <p:spPr/>
        <p:txBody>
          <a:bodyPr/>
          <a:lstStyle/>
          <a:p>
            <a:fld id="{CA25DA1D-EE92-45F4-A615-367FC477BFDE}" type="datetimeFigureOut">
              <a:rPr lang="tr-TR" smtClean="0"/>
              <a:t>9.09.2025</a:t>
            </a:fld>
            <a:endParaRPr lang="tr-TR"/>
          </a:p>
        </p:txBody>
      </p:sp>
      <p:sp>
        <p:nvSpPr>
          <p:cNvPr id="5" name="Alt Bilgi Yer Tutucusu 4">
            <a:extLst>
              <a:ext uri="{FF2B5EF4-FFF2-40B4-BE49-F238E27FC236}">
                <a16:creationId xmlns:a16="http://schemas.microsoft.com/office/drawing/2014/main" id="{848F3BE8-934D-3FCA-AC01-E24D407121C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B7B203E-9183-D7F7-2661-54FA9E763BCF}"/>
              </a:ext>
            </a:extLst>
          </p:cNvPr>
          <p:cNvSpPr>
            <a:spLocks noGrp="1"/>
          </p:cNvSpPr>
          <p:nvPr>
            <p:ph type="sldNum" sz="quarter" idx="12"/>
          </p:nvPr>
        </p:nvSpPr>
        <p:spPr/>
        <p:txBody>
          <a:bodyPr/>
          <a:lstStyle/>
          <a:p>
            <a:fld id="{5B06C860-FE6D-4E19-AB49-996B37D4B3E2}" type="slidenum">
              <a:rPr lang="tr-TR" smtClean="0"/>
              <a:t>‹#›</a:t>
            </a:fld>
            <a:endParaRPr lang="tr-TR"/>
          </a:p>
        </p:txBody>
      </p:sp>
    </p:spTree>
    <p:extLst>
      <p:ext uri="{BB962C8B-B14F-4D97-AF65-F5344CB8AC3E}">
        <p14:creationId xmlns:p14="http://schemas.microsoft.com/office/powerpoint/2010/main" val="328665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a:t>Asıl başlık stili için tıklatın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59139101-059B-4956-A3D1-67C0BFF5C408}" type="datetimeFigureOut">
              <a:rPr lang="tr-TR" smtClean="0"/>
              <a:t>9.09.2025</a:t>
            </a:fld>
            <a:endParaRPr lang="tr-T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0C20BA2-EA65-49DE-97F0-52083B173035}" type="slidenum">
              <a:rPr lang="tr-TR" smtClean="0"/>
              <a:t>‹#›</a:t>
            </a:fld>
            <a:endParaRPr lang="tr-T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63132792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9139101-059B-4956-A3D1-67C0BFF5C408}" type="datetimeFigureOut">
              <a:rPr lang="tr-TR" smtClean="0"/>
              <a:t>9.09.2025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3582443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59139101-059B-4956-A3D1-67C0BFF5C408}" type="datetimeFigureOut">
              <a:rPr lang="tr-TR" smtClean="0"/>
              <a:t>9.09.2025</a:t>
            </a:fld>
            <a:endParaRPr lang="tr-T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0C20BA2-EA65-49DE-97F0-52083B173035}" type="slidenum">
              <a:rPr lang="tr-TR" smtClean="0"/>
              <a:t>‹#›</a:t>
            </a:fld>
            <a:endParaRPr lang="tr-T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30568787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a:t>Asıl başlık stili için tıklatın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9139101-059B-4956-A3D1-67C0BFF5C408}" type="datetimeFigureOut">
              <a:rPr lang="tr-TR" smtClean="0"/>
              <a:t>9.09.2025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658427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9139101-059B-4956-A3D1-67C0BFF5C408}" type="datetimeFigureOut">
              <a:rPr lang="tr-TR" smtClean="0"/>
              <a:t>9.09.2025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1412388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59139101-059B-4956-A3D1-67C0BFF5C408}" type="datetimeFigureOut">
              <a:rPr lang="tr-TR" smtClean="0"/>
              <a:t>9.09.2025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1040250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39101-059B-4956-A3D1-67C0BFF5C408}" type="datetimeFigureOut">
              <a:rPr lang="tr-TR" smtClean="0"/>
              <a:t>9.09.2025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3918963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9139101-059B-4956-A3D1-67C0BFF5C408}" type="datetimeFigureOut">
              <a:rPr lang="tr-TR" smtClean="0"/>
              <a:t>9.09.2025</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0C20BA2-EA65-49DE-97F0-52083B173035}"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01914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B5DD23-6995-C5BD-A9E8-EA6A56F7D7E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841DA0B-FF2C-1350-506E-F6534A6B6A0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EE54C5B-EA51-CAFC-7A4B-DEBD003AF767}"/>
              </a:ext>
            </a:extLst>
          </p:cNvPr>
          <p:cNvSpPr>
            <a:spLocks noGrp="1"/>
          </p:cNvSpPr>
          <p:nvPr>
            <p:ph type="dt" sz="half" idx="10"/>
          </p:nvPr>
        </p:nvSpPr>
        <p:spPr/>
        <p:txBody>
          <a:bodyPr/>
          <a:lstStyle/>
          <a:p>
            <a:fld id="{CA25DA1D-EE92-45F4-A615-367FC477BFDE}" type="datetimeFigureOut">
              <a:rPr lang="tr-TR" smtClean="0"/>
              <a:t>9.09.2025</a:t>
            </a:fld>
            <a:endParaRPr lang="tr-TR"/>
          </a:p>
        </p:txBody>
      </p:sp>
      <p:sp>
        <p:nvSpPr>
          <p:cNvPr id="5" name="Alt Bilgi Yer Tutucusu 4">
            <a:extLst>
              <a:ext uri="{FF2B5EF4-FFF2-40B4-BE49-F238E27FC236}">
                <a16:creationId xmlns:a16="http://schemas.microsoft.com/office/drawing/2014/main" id="{EC707544-F2D2-FB56-6CFA-0CB908BD1DE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62F49EC-5012-18CF-03B3-D84A1C227DEF}"/>
              </a:ext>
            </a:extLst>
          </p:cNvPr>
          <p:cNvSpPr>
            <a:spLocks noGrp="1"/>
          </p:cNvSpPr>
          <p:nvPr>
            <p:ph type="sldNum" sz="quarter" idx="12"/>
          </p:nvPr>
        </p:nvSpPr>
        <p:spPr/>
        <p:txBody>
          <a:bodyPr/>
          <a:lstStyle/>
          <a:p>
            <a:fld id="{5B06C860-FE6D-4E19-AB49-996B37D4B3E2}" type="slidenum">
              <a:rPr lang="tr-TR" smtClean="0"/>
              <a:t>‹#›</a:t>
            </a:fld>
            <a:endParaRPr lang="tr-TR"/>
          </a:p>
        </p:txBody>
      </p:sp>
    </p:spTree>
    <p:extLst>
      <p:ext uri="{BB962C8B-B14F-4D97-AF65-F5344CB8AC3E}">
        <p14:creationId xmlns:p14="http://schemas.microsoft.com/office/powerpoint/2010/main" val="4001861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9139101-059B-4956-A3D1-67C0BFF5C408}" type="datetimeFigureOut">
              <a:rPr lang="tr-TR" smtClean="0"/>
              <a:t>9.09.2025</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0C20BA2-EA65-49DE-97F0-52083B173035}"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23777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9139101-059B-4956-A3D1-67C0BFF5C408}" type="datetimeFigureOut">
              <a:rPr lang="tr-TR" smtClean="0"/>
              <a:t>9.09.2025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227171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9139101-059B-4956-A3D1-67C0BFF5C408}" type="datetimeFigureOut">
              <a:rPr lang="tr-TR" smtClean="0"/>
              <a:t>9.09.2025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3318642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7457CA-B42B-2A13-77BA-FC0913635561}"/>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166E2DE-5F83-F55E-CBE8-326939E5B9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955C1E4F-3393-1281-4413-9FB25D4BEC90}"/>
              </a:ext>
            </a:extLst>
          </p:cNvPr>
          <p:cNvSpPr>
            <a:spLocks noGrp="1"/>
          </p:cNvSpPr>
          <p:nvPr>
            <p:ph type="dt" sz="half" idx="10"/>
          </p:nvPr>
        </p:nvSpPr>
        <p:spPr/>
        <p:txBody>
          <a:bodyPr/>
          <a:lstStyle/>
          <a:p>
            <a:fld id="{CA25DA1D-EE92-45F4-A615-367FC477BFDE}" type="datetimeFigureOut">
              <a:rPr lang="tr-TR" smtClean="0"/>
              <a:t>9.09.2025</a:t>
            </a:fld>
            <a:endParaRPr lang="tr-TR"/>
          </a:p>
        </p:txBody>
      </p:sp>
      <p:sp>
        <p:nvSpPr>
          <p:cNvPr id="5" name="Alt Bilgi Yer Tutucusu 4">
            <a:extLst>
              <a:ext uri="{FF2B5EF4-FFF2-40B4-BE49-F238E27FC236}">
                <a16:creationId xmlns:a16="http://schemas.microsoft.com/office/drawing/2014/main" id="{0242E70D-498A-9043-8660-2E7B004EFE1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85B6C41-7C08-6B50-2DCA-35778764EE5F}"/>
              </a:ext>
            </a:extLst>
          </p:cNvPr>
          <p:cNvSpPr>
            <a:spLocks noGrp="1"/>
          </p:cNvSpPr>
          <p:nvPr>
            <p:ph type="sldNum" sz="quarter" idx="12"/>
          </p:nvPr>
        </p:nvSpPr>
        <p:spPr/>
        <p:txBody>
          <a:bodyPr/>
          <a:lstStyle/>
          <a:p>
            <a:fld id="{5B06C860-FE6D-4E19-AB49-996B37D4B3E2}" type="slidenum">
              <a:rPr lang="tr-TR" smtClean="0"/>
              <a:t>‹#›</a:t>
            </a:fld>
            <a:endParaRPr lang="tr-TR"/>
          </a:p>
        </p:txBody>
      </p:sp>
    </p:spTree>
    <p:extLst>
      <p:ext uri="{BB962C8B-B14F-4D97-AF65-F5344CB8AC3E}">
        <p14:creationId xmlns:p14="http://schemas.microsoft.com/office/powerpoint/2010/main" val="2933797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626FF4-3775-9647-0298-C11F6E2D41A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0063E55-416A-4EFC-1C4C-0E11777FEF4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29A948FE-18E6-3E5F-2852-4E343433DA5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AADE099-13E8-FD61-38AD-42030C38A203}"/>
              </a:ext>
            </a:extLst>
          </p:cNvPr>
          <p:cNvSpPr>
            <a:spLocks noGrp="1"/>
          </p:cNvSpPr>
          <p:nvPr>
            <p:ph type="dt" sz="half" idx="10"/>
          </p:nvPr>
        </p:nvSpPr>
        <p:spPr/>
        <p:txBody>
          <a:bodyPr/>
          <a:lstStyle/>
          <a:p>
            <a:fld id="{CA25DA1D-EE92-45F4-A615-367FC477BFDE}" type="datetimeFigureOut">
              <a:rPr lang="tr-TR" smtClean="0"/>
              <a:t>9.09.2025</a:t>
            </a:fld>
            <a:endParaRPr lang="tr-TR"/>
          </a:p>
        </p:txBody>
      </p:sp>
      <p:sp>
        <p:nvSpPr>
          <p:cNvPr id="6" name="Alt Bilgi Yer Tutucusu 5">
            <a:extLst>
              <a:ext uri="{FF2B5EF4-FFF2-40B4-BE49-F238E27FC236}">
                <a16:creationId xmlns:a16="http://schemas.microsoft.com/office/drawing/2014/main" id="{15F3964B-D87A-1B00-6678-473C1321216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6083084-4312-85FF-3DBF-EFF6B07C5766}"/>
              </a:ext>
            </a:extLst>
          </p:cNvPr>
          <p:cNvSpPr>
            <a:spLocks noGrp="1"/>
          </p:cNvSpPr>
          <p:nvPr>
            <p:ph type="sldNum" sz="quarter" idx="12"/>
          </p:nvPr>
        </p:nvSpPr>
        <p:spPr/>
        <p:txBody>
          <a:bodyPr/>
          <a:lstStyle/>
          <a:p>
            <a:fld id="{5B06C860-FE6D-4E19-AB49-996B37D4B3E2}" type="slidenum">
              <a:rPr lang="tr-TR" smtClean="0"/>
              <a:t>‹#›</a:t>
            </a:fld>
            <a:endParaRPr lang="tr-TR"/>
          </a:p>
        </p:txBody>
      </p:sp>
    </p:spTree>
    <p:extLst>
      <p:ext uri="{BB962C8B-B14F-4D97-AF65-F5344CB8AC3E}">
        <p14:creationId xmlns:p14="http://schemas.microsoft.com/office/powerpoint/2010/main" val="661743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A7A8FB-C6DA-B8A2-82E6-1BFE43E9474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36D9479-49FC-73A9-5860-785455DF6F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2BAC776A-A02B-32CC-B0B0-2A089A83A91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4FFD2B54-24AD-C65E-A838-C73DB02109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5650C998-62BD-39EB-FED0-E245A0E8A79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86CF30A-A00D-FEBC-BDA9-56419F7BB75B}"/>
              </a:ext>
            </a:extLst>
          </p:cNvPr>
          <p:cNvSpPr>
            <a:spLocks noGrp="1"/>
          </p:cNvSpPr>
          <p:nvPr>
            <p:ph type="dt" sz="half" idx="10"/>
          </p:nvPr>
        </p:nvSpPr>
        <p:spPr/>
        <p:txBody>
          <a:bodyPr/>
          <a:lstStyle/>
          <a:p>
            <a:fld id="{CA25DA1D-EE92-45F4-A615-367FC477BFDE}" type="datetimeFigureOut">
              <a:rPr lang="tr-TR" smtClean="0"/>
              <a:t>9.09.2025</a:t>
            </a:fld>
            <a:endParaRPr lang="tr-TR"/>
          </a:p>
        </p:txBody>
      </p:sp>
      <p:sp>
        <p:nvSpPr>
          <p:cNvPr id="8" name="Alt Bilgi Yer Tutucusu 7">
            <a:extLst>
              <a:ext uri="{FF2B5EF4-FFF2-40B4-BE49-F238E27FC236}">
                <a16:creationId xmlns:a16="http://schemas.microsoft.com/office/drawing/2014/main" id="{E757C999-5CB0-17E1-168F-F4AEDD6859ED}"/>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7891183-063D-9F0C-82A3-2A58FAB05C3F}"/>
              </a:ext>
            </a:extLst>
          </p:cNvPr>
          <p:cNvSpPr>
            <a:spLocks noGrp="1"/>
          </p:cNvSpPr>
          <p:nvPr>
            <p:ph type="sldNum" sz="quarter" idx="12"/>
          </p:nvPr>
        </p:nvSpPr>
        <p:spPr/>
        <p:txBody>
          <a:bodyPr/>
          <a:lstStyle/>
          <a:p>
            <a:fld id="{5B06C860-FE6D-4E19-AB49-996B37D4B3E2}" type="slidenum">
              <a:rPr lang="tr-TR" smtClean="0"/>
              <a:t>‹#›</a:t>
            </a:fld>
            <a:endParaRPr lang="tr-TR"/>
          </a:p>
        </p:txBody>
      </p:sp>
    </p:spTree>
    <p:extLst>
      <p:ext uri="{BB962C8B-B14F-4D97-AF65-F5344CB8AC3E}">
        <p14:creationId xmlns:p14="http://schemas.microsoft.com/office/powerpoint/2010/main" val="2843483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6178F3-02F7-17FC-7F32-364960C04AC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5A25B71-8CF7-7C0D-CA45-A3C3835C93AF}"/>
              </a:ext>
            </a:extLst>
          </p:cNvPr>
          <p:cNvSpPr>
            <a:spLocks noGrp="1"/>
          </p:cNvSpPr>
          <p:nvPr>
            <p:ph type="dt" sz="half" idx="10"/>
          </p:nvPr>
        </p:nvSpPr>
        <p:spPr/>
        <p:txBody>
          <a:bodyPr/>
          <a:lstStyle/>
          <a:p>
            <a:fld id="{CA25DA1D-EE92-45F4-A615-367FC477BFDE}" type="datetimeFigureOut">
              <a:rPr lang="tr-TR" smtClean="0"/>
              <a:t>9.09.2025</a:t>
            </a:fld>
            <a:endParaRPr lang="tr-TR"/>
          </a:p>
        </p:txBody>
      </p:sp>
      <p:sp>
        <p:nvSpPr>
          <p:cNvPr id="4" name="Alt Bilgi Yer Tutucusu 3">
            <a:extLst>
              <a:ext uri="{FF2B5EF4-FFF2-40B4-BE49-F238E27FC236}">
                <a16:creationId xmlns:a16="http://schemas.microsoft.com/office/drawing/2014/main" id="{35F89043-D255-730F-6F37-CB271BCA0E8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7B6B4A8-7A46-228A-1E97-71E2949CB4CD}"/>
              </a:ext>
            </a:extLst>
          </p:cNvPr>
          <p:cNvSpPr>
            <a:spLocks noGrp="1"/>
          </p:cNvSpPr>
          <p:nvPr>
            <p:ph type="sldNum" sz="quarter" idx="12"/>
          </p:nvPr>
        </p:nvSpPr>
        <p:spPr/>
        <p:txBody>
          <a:bodyPr/>
          <a:lstStyle/>
          <a:p>
            <a:fld id="{5B06C860-FE6D-4E19-AB49-996B37D4B3E2}" type="slidenum">
              <a:rPr lang="tr-TR" smtClean="0"/>
              <a:t>‹#›</a:t>
            </a:fld>
            <a:endParaRPr lang="tr-TR"/>
          </a:p>
        </p:txBody>
      </p:sp>
    </p:spTree>
    <p:extLst>
      <p:ext uri="{BB962C8B-B14F-4D97-AF65-F5344CB8AC3E}">
        <p14:creationId xmlns:p14="http://schemas.microsoft.com/office/powerpoint/2010/main" val="3005367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DCF8F36-DEFD-8A2B-6FB0-0EF30FC52A3C}"/>
              </a:ext>
            </a:extLst>
          </p:cNvPr>
          <p:cNvSpPr>
            <a:spLocks noGrp="1"/>
          </p:cNvSpPr>
          <p:nvPr>
            <p:ph type="dt" sz="half" idx="10"/>
          </p:nvPr>
        </p:nvSpPr>
        <p:spPr/>
        <p:txBody>
          <a:bodyPr/>
          <a:lstStyle/>
          <a:p>
            <a:fld id="{CA25DA1D-EE92-45F4-A615-367FC477BFDE}" type="datetimeFigureOut">
              <a:rPr lang="tr-TR" smtClean="0"/>
              <a:t>9.09.2025</a:t>
            </a:fld>
            <a:endParaRPr lang="tr-TR"/>
          </a:p>
        </p:txBody>
      </p:sp>
      <p:sp>
        <p:nvSpPr>
          <p:cNvPr id="3" name="Alt Bilgi Yer Tutucusu 2">
            <a:extLst>
              <a:ext uri="{FF2B5EF4-FFF2-40B4-BE49-F238E27FC236}">
                <a16:creationId xmlns:a16="http://schemas.microsoft.com/office/drawing/2014/main" id="{B26FAA1F-4787-848F-E64B-4767BA2D329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EFB9CCA-0853-A79C-5916-CF56E49731AC}"/>
              </a:ext>
            </a:extLst>
          </p:cNvPr>
          <p:cNvSpPr>
            <a:spLocks noGrp="1"/>
          </p:cNvSpPr>
          <p:nvPr>
            <p:ph type="sldNum" sz="quarter" idx="12"/>
          </p:nvPr>
        </p:nvSpPr>
        <p:spPr/>
        <p:txBody>
          <a:bodyPr/>
          <a:lstStyle/>
          <a:p>
            <a:fld id="{5B06C860-FE6D-4E19-AB49-996B37D4B3E2}" type="slidenum">
              <a:rPr lang="tr-TR" smtClean="0"/>
              <a:t>‹#›</a:t>
            </a:fld>
            <a:endParaRPr lang="tr-TR"/>
          </a:p>
        </p:txBody>
      </p:sp>
    </p:spTree>
    <p:extLst>
      <p:ext uri="{BB962C8B-B14F-4D97-AF65-F5344CB8AC3E}">
        <p14:creationId xmlns:p14="http://schemas.microsoft.com/office/powerpoint/2010/main" val="1528844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7D891C-A46E-BA1E-036A-55AAD20F171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6ED1B98-3F63-510F-2583-45D41FA7E3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632293E-02A9-00D6-E193-CBA74E3C4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A2B5A91-15A7-FDDB-6E13-9BAFBFC54A66}"/>
              </a:ext>
            </a:extLst>
          </p:cNvPr>
          <p:cNvSpPr>
            <a:spLocks noGrp="1"/>
          </p:cNvSpPr>
          <p:nvPr>
            <p:ph type="dt" sz="half" idx="10"/>
          </p:nvPr>
        </p:nvSpPr>
        <p:spPr/>
        <p:txBody>
          <a:bodyPr/>
          <a:lstStyle/>
          <a:p>
            <a:fld id="{CA25DA1D-EE92-45F4-A615-367FC477BFDE}" type="datetimeFigureOut">
              <a:rPr lang="tr-TR" smtClean="0"/>
              <a:t>9.09.2025</a:t>
            </a:fld>
            <a:endParaRPr lang="tr-TR"/>
          </a:p>
        </p:txBody>
      </p:sp>
      <p:sp>
        <p:nvSpPr>
          <p:cNvPr id="6" name="Alt Bilgi Yer Tutucusu 5">
            <a:extLst>
              <a:ext uri="{FF2B5EF4-FFF2-40B4-BE49-F238E27FC236}">
                <a16:creationId xmlns:a16="http://schemas.microsoft.com/office/drawing/2014/main" id="{E565FC88-8F0B-A6BB-C5AE-1D0A3DE7D54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41486B8-60E7-382A-A912-00B3BBFECF79}"/>
              </a:ext>
            </a:extLst>
          </p:cNvPr>
          <p:cNvSpPr>
            <a:spLocks noGrp="1"/>
          </p:cNvSpPr>
          <p:nvPr>
            <p:ph type="sldNum" sz="quarter" idx="12"/>
          </p:nvPr>
        </p:nvSpPr>
        <p:spPr/>
        <p:txBody>
          <a:bodyPr/>
          <a:lstStyle/>
          <a:p>
            <a:fld id="{5B06C860-FE6D-4E19-AB49-996B37D4B3E2}" type="slidenum">
              <a:rPr lang="tr-TR" smtClean="0"/>
              <a:t>‹#›</a:t>
            </a:fld>
            <a:endParaRPr lang="tr-TR"/>
          </a:p>
        </p:txBody>
      </p:sp>
    </p:spTree>
    <p:extLst>
      <p:ext uri="{BB962C8B-B14F-4D97-AF65-F5344CB8AC3E}">
        <p14:creationId xmlns:p14="http://schemas.microsoft.com/office/powerpoint/2010/main" val="1970100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55B8FF-8D35-3BF8-C2E4-75269942316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727E8BA1-C3E0-8A9B-4CEA-DF2294D478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51589597-4C92-7EE9-A6FE-531D9848A0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B1EE090-3694-07C0-616B-3CD9F7FE3391}"/>
              </a:ext>
            </a:extLst>
          </p:cNvPr>
          <p:cNvSpPr>
            <a:spLocks noGrp="1"/>
          </p:cNvSpPr>
          <p:nvPr>
            <p:ph type="dt" sz="half" idx="10"/>
          </p:nvPr>
        </p:nvSpPr>
        <p:spPr/>
        <p:txBody>
          <a:bodyPr/>
          <a:lstStyle/>
          <a:p>
            <a:fld id="{CA25DA1D-EE92-45F4-A615-367FC477BFDE}" type="datetimeFigureOut">
              <a:rPr lang="tr-TR" smtClean="0"/>
              <a:t>9.09.2025</a:t>
            </a:fld>
            <a:endParaRPr lang="tr-TR"/>
          </a:p>
        </p:txBody>
      </p:sp>
      <p:sp>
        <p:nvSpPr>
          <p:cNvPr id="6" name="Alt Bilgi Yer Tutucusu 5">
            <a:extLst>
              <a:ext uri="{FF2B5EF4-FFF2-40B4-BE49-F238E27FC236}">
                <a16:creationId xmlns:a16="http://schemas.microsoft.com/office/drawing/2014/main" id="{9718EE93-1DAE-C597-FEA6-6EFBC53336B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5B56EAD-71EF-BAD7-6314-B3452F015AAF}"/>
              </a:ext>
            </a:extLst>
          </p:cNvPr>
          <p:cNvSpPr>
            <a:spLocks noGrp="1"/>
          </p:cNvSpPr>
          <p:nvPr>
            <p:ph type="sldNum" sz="quarter" idx="12"/>
          </p:nvPr>
        </p:nvSpPr>
        <p:spPr/>
        <p:txBody>
          <a:bodyPr/>
          <a:lstStyle/>
          <a:p>
            <a:fld id="{5B06C860-FE6D-4E19-AB49-996B37D4B3E2}" type="slidenum">
              <a:rPr lang="tr-TR" smtClean="0"/>
              <a:t>‹#›</a:t>
            </a:fld>
            <a:endParaRPr lang="tr-TR"/>
          </a:p>
        </p:txBody>
      </p:sp>
    </p:spTree>
    <p:extLst>
      <p:ext uri="{BB962C8B-B14F-4D97-AF65-F5344CB8AC3E}">
        <p14:creationId xmlns:p14="http://schemas.microsoft.com/office/powerpoint/2010/main" val="258689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B3C9211-6C55-3DF2-0FAF-4342229BCE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E1F0DDF-5501-35EA-E61D-5B0169495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FFF4A03-D6C0-0ADB-3905-D94C836D09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5DA1D-EE92-45F4-A615-367FC477BFDE}" type="datetimeFigureOut">
              <a:rPr lang="tr-TR" smtClean="0"/>
              <a:t>9.09.2025</a:t>
            </a:fld>
            <a:endParaRPr lang="tr-TR"/>
          </a:p>
        </p:txBody>
      </p:sp>
      <p:sp>
        <p:nvSpPr>
          <p:cNvPr id="5" name="Alt Bilgi Yer Tutucusu 4">
            <a:extLst>
              <a:ext uri="{FF2B5EF4-FFF2-40B4-BE49-F238E27FC236}">
                <a16:creationId xmlns:a16="http://schemas.microsoft.com/office/drawing/2014/main" id="{3052C0EC-A8BB-1BD3-966F-7F206E7171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B44C2C5-0681-CB41-F62A-6055F2CB0D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6C860-FE6D-4E19-AB49-996B37D4B3E2}" type="slidenum">
              <a:rPr lang="tr-TR" smtClean="0"/>
              <a:t>‹#›</a:t>
            </a:fld>
            <a:endParaRPr lang="tr-TR"/>
          </a:p>
        </p:txBody>
      </p:sp>
    </p:spTree>
    <p:extLst>
      <p:ext uri="{BB962C8B-B14F-4D97-AF65-F5344CB8AC3E}">
        <p14:creationId xmlns:p14="http://schemas.microsoft.com/office/powerpoint/2010/main" val="2357772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9139101-059B-4956-A3D1-67C0BFF5C408}" type="datetimeFigureOut">
              <a:rPr lang="tr-TR" smtClean="0"/>
              <a:t>9.09.2025</a:t>
            </a:fld>
            <a:endParaRPr lang="tr-T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tr-T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0C20BA2-EA65-49DE-97F0-52083B173035}" type="slidenum">
              <a:rPr lang="tr-TR" smtClean="0"/>
              <a:t>‹#›</a:t>
            </a:fld>
            <a:endParaRPr lang="tr-T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3764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626979" y="83266"/>
            <a:ext cx="5096883" cy="2389497"/>
          </a:xfrm>
          <a:prstGeom prst="rect">
            <a:avLst/>
          </a:prstGeom>
        </p:spPr>
      </p:pic>
      <p:sp>
        <p:nvSpPr>
          <p:cNvPr id="2" name="Unvan 1"/>
          <p:cNvSpPr>
            <a:spLocks noGrp="1"/>
          </p:cNvSpPr>
          <p:nvPr>
            <p:ph type="ctrTitle"/>
          </p:nvPr>
        </p:nvSpPr>
        <p:spPr>
          <a:xfrm>
            <a:off x="2093548" y="3272752"/>
            <a:ext cx="8361229" cy="2098226"/>
          </a:xfrm>
        </p:spPr>
        <p:txBody>
          <a:bodyPr/>
          <a:lstStyle/>
          <a:p>
            <a:r>
              <a:rPr lang="tr-TR" dirty="0"/>
              <a:t>Hücre zarından taneciklerin geçişleri</a:t>
            </a:r>
          </a:p>
        </p:txBody>
      </p:sp>
      <p:sp>
        <p:nvSpPr>
          <p:cNvPr id="3" name="Alt Başlık 2"/>
          <p:cNvSpPr>
            <a:spLocks noGrp="1"/>
          </p:cNvSpPr>
          <p:nvPr>
            <p:ph type="subTitle" idx="1"/>
          </p:nvPr>
        </p:nvSpPr>
        <p:spPr>
          <a:xfrm>
            <a:off x="981303" y="5370978"/>
            <a:ext cx="6831673" cy="1086237"/>
          </a:xfrm>
        </p:spPr>
        <p:txBody>
          <a:bodyPr>
            <a:normAutofit fontScale="92500" lnSpcReduction="10000"/>
          </a:bodyPr>
          <a:lstStyle/>
          <a:p>
            <a:r>
              <a:rPr lang="tr-TR" dirty="0"/>
              <a:t>Ankara Üniversitesi Veteriner Fakültesi </a:t>
            </a:r>
          </a:p>
          <a:p>
            <a:r>
              <a:rPr lang="tr-TR" dirty="0"/>
              <a:t>Fizyoloji Anabilim Dalı</a:t>
            </a:r>
          </a:p>
          <a:p>
            <a:r>
              <a:rPr lang="tr-TR" dirty="0"/>
              <a:t>Dr. Etkin ŞAFAK </a:t>
            </a:r>
          </a:p>
        </p:txBody>
      </p:sp>
    </p:spTree>
    <p:extLst>
      <p:ext uri="{BB962C8B-B14F-4D97-AF65-F5344CB8AC3E}">
        <p14:creationId xmlns:p14="http://schemas.microsoft.com/office/powerpoint/2010/main" val="3294767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defRPr/>
            </a:pPr>
            <a:r>
              <a:rPr lang="tr-TR" sz="2800"/>
              <a:t>Molar konsantrasyonu C olan seyreltik bir çözeltinin ozmotik basıncı:</a:t>
            </a:r>
            <a:br>
              <a:rPr lang="tr-TR" sz="2800"/>
            </a:br>
            <a:endParaRPr lang="tr-TR" sz="2800"/>
          </a:p>
        </p:txBody>
      </p:sp>
      <p:sp>
        <p:nvSpPr>
          <p:cNvPr id="28675" name="Rectangle 3"/>
          <p:cNvSpPr>
            <a:spLocks noGrp="1" noRot="1" noChangeArrowheads="1"/>
          </p:cNvSpPr>
          <p:nvPr>
            <p:ph type="body" idx="1"/>
          </p:nvPr>
        </p:nvSpPr>
        <p:spPr/>
        <p:txBody>
          <a:bodyPr/>
          <a:lstStyle/>
          <a:p>
            <a:pPr eaLnBrk="1" hangingPunct="1">
              <a:defRPr/>
            </a:pPr>
            <a:r>
              <a:rPr lang="el-GR" dirty="0"/>
              <a:t>Π</a:t>
            </a:r>
            <a:r>
              <a:rPr lang="tr-TR" dirty="0"/>
              <a:t> =i.c.R.T</a:t>
            </a:r>
          </a:p>
          <a:p>
            <a:pPr eaLnBrk="1" hangingPunct="1">
              <a:defRPr/>
            </a:pPr>
            <a:r>
              <a:rPr lang="tr-TR" dirty="0"/>
              <a:t>T=Mutlak sıcaklık (273 </a:t>
            </a:r>
            <a:r>
              <a:rPr lang="tr-TR" baseline="30000" dirty="0"/>
              <a:t>◦</a:t>
            </a:r>
            <a:r>
              <a:rPr lang="tr-TR" dirty="0"/>
              <a:t>C)</a:t>
            </a:r>
          </a:p>
          <a:p>
            <a:pPr eaLnBrk="1" hangingPunct="1">
              <a:defRPr/>
            </a:pPr>
            <a:r>
              <a:rPr lang="tr-TR" dirty="0"/>
              <a:t>R=8.3145 J.K</a:t>
            </a:r>
            <a:r>
              <a:rPr lang="tr-TR" baseline="30000" dirty="0"/>
              <a:t>-1</a:t>
            </a:r>
            <a:r>
              <a:rPr lang="tr-TR" dirty="0"/>
              <a:t>.</a:t>
            </a:r>
            <a:r>
              <a:rPr lang="tr-TR" dirty="0" err="1"/>
              <a:t>mol</a:t>
            </a:r>
            <a:r>
              <a:rPr lang="tr-TR" baseline="30000" dirty="0"/>
              <a:t>-1</a:t>
            </a:r>
            <a:r>
              <a:rPr lang="tr-TR" dirty="0"/>
              <a:t> (genel gaz sabiti)</a:t>
            </a:r>
          </a:p>
          <a:p>
            <a:pPr eaLnBrk="1" hangingPunct="1">
              <a:defRPr/>
            </a:pPr>
            <a:r>
              <a:rPr lang="tr-TR" dirty="0"/>
              <a:t>i= Çözünen bir molekülün çözeltiye verdiği tanecik sayısı</a:t>
            </a:r>
          </a:p>
          <a:p>
            <a:pPr eaLnBrk="1" hangingPunct="1">
              <a:defRPr/>
            </a:pPr>
            <a:r>
              <a:rPr lang="tr-TR" dirty="0"/>
              <a:t>c= </a:t>
            </a:r>
            <a:r>
              <a:rPr lang="tr-TR" dirty="0" err="1"/>
              <a:t>Molar</a:t>
            </a:r>
            <a:r>
              <a:rPr lang="tr-TR" dirty="0"/>
              <a:t> konsantrasyon</a:t>
            </a:r>
          </a:p>
          <a:p>
            <a:pPr eaLnBrk="1" hangingPunct="1">
              <a:defRPr/>
            </a:pPr>
            <a:r>
              <a:rPr lang="tr-TR" dirty="0"/>
              <a:t>∏=</a:t>
            </a:r>
            <a:r>
              <a:rPr lang="tr-TR" dirty="0" err="1"/>
              <a:t>Ozmotik</a:t>
            </a:r>
            <a:r>
              <a:rPr lang="tr-TR" dirty="0"/>
              <a:t> basınç</a:t>
            </a:r>
          </a:p>
          <a:p>
            <a:pPr>
              <a:defRPr/>
            </a:pPr>
            <a:r>
              <a:rPr lang="tr-TR" dirty="0" err="1"/>
              <a:t>Ozmolar</a:t>
            </a:r>
            <a:r>
              <a:rPr lang="tr-TR" dirty="0"/>
              <a:t> konsantrasyon (</a:t>
            </a:r>
            <a:r>
              <a:rPr lang="tr-TR" dirty="0" err="1"/>
              <a:t>ozmolarite</a:t>
            </a:r>
            <a:r>
              <a:rPr lang="tr-TR" dirty="0"/>
              <a:t>)=</a:t>
            </a:r>
            <a:r>
              <a:rPr lang="tr-TR" dirty="0" err="1"/>
              <a:t>i.c</a:t>
            </a:r>
            <a:endParaRPr lang="tr-TR" dirty="0"/>
          </a:p>
        </p:txBody>
      </p:sp>
    </p:spTree>
    <p:extLst>
      <p:ext uri="{BB962C8B-B14F-4D97-AF65-F5344CB8AC3E}">
        <p14:creationId xmlns:p14="http://schemas.microsoft.com/office/powerpoint/2010/main" val="70714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68161" y="1047925"/>
            <a:ext cx="9601200" cy="3398108"/>
          </a:xfrm>
        </p:spPr>
        <p:txBody>
          <a:bodyPr>
            <a:normAutofit/>
          </a:bodyPr>
          <a:lstStyle/>
          <a:p>
            <a:pPr algn="just"/>
            <a:r>
              <a:rPr lang="tr-TR" dirty="0"/>
              <a:t>Bütün moleküller sürekli hareket halindedir. Isı arttıkça moleküllerin hareketi artar. Çözelti içindeki moleküllerin hareket hızı (aldığı mesafe) ısı derecesine ve molekülün kütlesine bağlıdır. Örneğin, vücut ısısında su moleküllerinin hareketine saatte bir birim dersek, glikoz moleküllerinin su içindeki hareketi 1/3 birim olur. Çünkü glikoz molekülü su molekülünden daha ağırdır (yani daha büyük kütleye sahiptir).</a:t>
            </a:r>
          </a:p>
          <a:p>
            <a:endParaRPr lang="tr-TR" dirty="0"/>
          </a:p>
          <a:p>
            <a:endParaRPr lang="tr-TR" dirty="0"/>
          </a:p>
        </p:txBody>
      </p:sp>
      <p:sp>
        <p:nvSpPr>
          <p:cNvPr id="4" name="Dikdörtgen 3"/>
          <p:cNvSpPr/>
          <p:nvPr/>
        </p:nvSpPr>
        <p:spPr>
          <a:xfrm>
            <a:off x="4967671" y="216928"/>
            <a:ext cx="2464008"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800" b="1" i="0" u="none" strike="noStrike" kern="1200" cap="none" spc="0" normalizeH="0" baseline="0" noProof="0" dirty="0">
                <a:ln>
                  <a:noFill/>
                </a:ln>
                <a:solidFill>
                  <a:prstClr val="black"/>
                </a:solidFill>
                <a:effectLst/>
                <a:uLnTx/>
                <a:uFillTx/>
                <a:latin typeface="Franklin Gothic Book" panose="020B0503020102020204"/>
                <a:ea typeface="+mn-ea"/>
                <a:cs typeface="+mn-cs"/>
              </a:rPr>
              <a:t>Difüzyon</a:t>
            </a:r>
            <a:r>
              <a:rPr kumimoji="0" lang="tr-TR"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 </a:t>
            </a:r>
          </a:p>
        </p:txBody>
      </p:sp>
      <p:pic>
        <p:nvPicPr>
          <p:cNvPr id="6" name="Picture 6" descr="diffusion-animate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a:xfrm>
            <a:off x="6468761" y="2746979"/>
            <a:ext cx="4803331" cy="3398108"/>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1668161" y="3196964"/>
            <a:ext cx="4249575" cy="2696123"/>
          </a:xfrm>
          <a:prstGeom prst="rect">
            <a:avLst/>
          </a:prstGeom>
        </p:spPr>
        <p:txBody>
          <a:bodyPr wrap="square">
            <a:spAutoFit/>
          </a:bodyPr>
          <a:lstStyle/>
          <a:p>
            <a:pPr marL="384048" marR="0" lvl="0" indent="-384048" algn="just"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000" b="0" i="0" u="none" strike="noStrike" kern="1200" cap="none" spc="0" normalizeH="0" baseline="0" noProof="0" dirty="0">
                <a:ln>
                  <a:noFill/>
                </a:ln>
                <a:solidFill>
                  <a:srgbClr val="191B0E"/>
                </a:solidFill>
                <a:effectLst/>
                <a:uLnTx/>
                <a:uFillTx/>
                <a:latin typeface="Franklin Gothic Book" panose="020B0503020102020204"/>
                <a:ea typeface="+mn-ea"/>
                <a:cs typeface="+mn-cs"/>
              </a:rPr>
              <a:t>Hücrenin içindeki ve dışındaki sıvılarda milyonlarca molekül hareket halindedir. Bu hareketleri ile belirli bir yüzey alanı belirli bir zaman içinde geçerler. Bir sıvıda moleküllerin sayısı iki katına çıkarılırsa, bir sınırdan geçen moleküllerin sayısı da iki katına çıkar.</a:t>
            </a:r>
          </a:p>
        </p:txBody>
      </p:sp>
    </p:spTree>
    <p:extLst>
      <p:ext uri="{BB962C8B-B14F-4D97-AF65-F5344CB8AC3E}">
        <p14:creationId xmlns:p14="http://schemas.microsoft.com/office/powerpoint/2010/main" val="4067692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4176583" y="611659"/>
            <a:ext cx="5078627" cy="1485900"/>
          </a:xfrm>
        </p:spPr>
        <p:txBody>
          <a:bodyPr/>
          <a:lstStyle/>
          <a:p>
            <a:pPr eaLnBrk="1" hangingPunct="1">
              <a:defRPr/>
            </a:pPr>
            <a:r>
              <a:rPr lang="tr-TR" dirty="0"/>
              <a:t>Difüzyon Denklemi</a:t>
            </a:r>
          </a:p>
        </p:txBody>
      </p:sp>
      <p:sp>
        <p:nvSpPr>
          <p:cNvPr id="24579" name="Rectangle 3"/>
          <p:cNvSpPr>
            <a:spLocks noGrp="1" noRot="1" noChangeArrowheads="1"/>
          </p:cNvSpPr>
          <p:nvPr>
            <p:ph type="body" idx="1"/>
          </p:nvPr>
        </p:nvSpPr>
        <p:spPr>
          <a:xfrm>
            <a:off x="2335427" y="2508422"/>
            <a:ext cx="9601200" cy="3581400"/>
          </a:xfrm>
        </p:spPr>
        <p:txBody>
          <a:bodyPr/>
          <a:lstStyle/>
          <a:p>
            <a:pPr eaLnBrk="1" hangingPunct="1">
              <a:lnSpc>
                <a:spcPct val="90000"/>
              </a:lnSpc>
              <a:defRPr/>
            </a:pPr>
            <a:r>
              <a:rPr lang="tr-TR" dirty="0"/>
              <a:t>Bu ilişkiyi şu denklemle açıklayabiliriz:</a:t>
            </a:r>
          </a:p>
          <a:p>
            <a:pPr eaLnBrk="1" hangingPunct="1">
              <a:lnSpc>
                <a:spcPct val="90000"/>
              </a:lnSpc>
              <a:defRPr/>
            </a:pPr>
            <a:r>
              <a:rPr lang="tr-TR" dirty="0"/>
              <a:t>f=K</a:t>
            </a:r>
            <a:r>
              <a:rPr lang="tr-TR" baseline="-25000" dirty="0"/>
              <a:t>D </a:t>
            </a:r>
            <a:r>
              <a:rPr lang="tr-TR" dirty="0"/>
              <a:t>x C</a:t>
            </a:r>
          </a:p>
          <a:p>
            <a:pPr eaLnBrk="1" hangingPunct="1">
              <a:lnSpc>
                <a:spcPct val="90000"/>
              </a:lnSpc>
              <a:defRPr/>
            </a:pPr>
            <a:r>
              <a:rPr lang="tr-TR" dirty="0"/>
              <a:t>f=Birim yüzey alanı geçen molekül sayısı</a:t>
            </a:r>
          </a:p>
          <a:p>
            <a:pPr eaLnBrk="1" hangingPunct="1">
              <a:lnSpc>
                <a:spcPct val="90000"/>
              </a:lnSpc>
              <a:defRPr/>
            </a:pPr>
            <a:r>
              <a:rPr lang="tr-TR" dirty="0"/>
              <a:t>K</a:t>
            </a:r>
            <a:r>
              <a:rPr lang="tr-TR" baseline="-25000" dirty="0"/>
              <a:t>D</a:t>
            </a:r>
            <a:r>
              <a:rPr lang="tr-TR" dirty="0"/>
              <a:t> = Difüzyon katsayısı (Bu sabit değeri, molekül ağırlığı, molekülün kimyasal yapısı ve çözeltinin sıcaklık derecesi belirler.)</a:t>
            </a:r>
          </a:p>
          <a:p>
            <a:pPr eaLnBrk="1" hangingPunct="1">
              <a:lnSpc>
                <a:spcPct val="90000"/>
              </a:lnSpc>
              <a:defRPr/>
            </a:pPr>
            <a:r>
              <a:rPr lang="tr-TR" dirty="0"/>
              <a:t>C = Birim hacim içindeki molekül sayısı </a:t>
            </a:r>
          </a:p>
        </p:txBody>
      </p:sp>
    </p:spTree>
    <p:extLst>
      <p:ext uri="{BB962C8B-B14F-4D97-AF65-F5344CB8AC3E}">
        <p14:creationId xmlns:p14="http://schemas.microsoft.com/office/powerpoint/2010/main" val="3666471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1756719"/>
            <a:ext cx="4065373" cy="5101281"/>
          </a:xfrm>
        </p:spPr>
        <p:txBody>
          <a:bodyPr/>
          <a:lstStyle/>
          <a:p>
            <a:r>
              <a:rPr lang="tr-TR" dirty="0"/>
              <a:t>Difüzyonda molekülleri belirli bir yönde iten bir güç olmadığından, bir kompartımandan diğerine geçen net molekül sayısını, sıvı içindeki molekül sayısı belirler. Başka bir deyişle, moleküllerin kompartımandan diğerine net difüzyonu daima yüksek derişimden düşük derişime doğru olur.</a:t>
            </a:r>
          </a:p>
        </p:txBody>
      </p:sp>
      <p:pic>
        <p:nvPicPr>
          <p:cNvPr id="4" name="Picture 6" descr="diffusion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a:xfrm>
            <a:off x="5944372" y="1221259"/>
            <a:ext cx="5588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461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normAutofit fontScale="90000"/>
          </a:bodyPr>
          <a:lstStyle/>
          <a:p>
            <a:pPr algn="ctr">
              <a:defRPr/>
            </a:pPr>
            <a:r>
              <a:rPr lang="tr-TR" dirty="0"/>
              <a:t>Bir canlıdaki net difüzyonu aşağıdaki denklemle gösterebiliriz:</a:t>
            </a:r>
            <a:br>
              <a:rPr lang="tr-TR" dirty="0"/>
            </a:br>
            <a:endParaRPr lang="tr-TR" dirty="0"/>
          </a:p>
        </p:txBody>
      </p:sp>
      <p:sp>
        <p:nvSpPr>
          <p:cNvPr id="25603" name="Rectangle 3"/>
          <p:cNvSpPr>
            <a:spLocks noGrp="1" noRot="1" noChangeArrowheads="1"/>
          </p:cNvSpPr>
          <p:nvPr>
            <p:ph type="body" idx="1"/>
          </p:nvPr>
        </p:nvSpPr>
        <p:spPr>
          <a:xfrm>
            <a:off x="2362200" y="1905000"/>
            <a:ext cx="8007350" cy="4764088"/>
          </a:xfrm>
        </p:spPr>
        <p:txBody>
          <a:bodyPr>
            <a:normAutofit fontScale="70000" lnSpcReduction="20000"/>
          </a:bodyPr>
          <a:lstStyle/>
          <a:p>
            <a:pPr eaLnBrk="1" hangingPunct="1">
              <a:defRPr/>
            </a:pPr>
            <a:r>
              <a:rPr lang="tr-TR" sz="2800" dirty="0"/>
              <a:t>f=K</a:t>
            </a:r>
            <a:r>
              <a:rPr lang="tr-TR" sz="2800" baseline="-25000" dirty="0"/>
              <a:t>D </a:t>
            </a:r>
            <a:r>
              <a:rPr lang="tr-TR" sz="2800" dirty="0"/>
              <a:t>x (C1 – C2)</a:t>
            </a:r>
          </a:p>
          <a:p>
            <a:pPr eaLnBrk="1" hangingPunct="1">
              <a:defRPr/>
            </a:pPr>
            <a:r>
              <a:rPr lang="tr-TR" sz="2800" dirty="0"/>
              <a:t>K</a:t>
            </a:r>
            <a:r>
              <a:rPr lang="tr-TR" sz="2800" baseline="-25000" dirty="0"/>
              <a:t>D</a:t>
            </a:r>
            <a:r>
              <a:rPr lang="tr-TR" sz="2800" dirty="0"/>
              <a:t> = K</a:t>
            </a:r>
            <a:r>
              <a:rPr lang="tr-TR" sz="2800" baseline="-25000" dirty="0"/>
              <a:t>P</a:t>
            </a:r>
          </a:p>
          <a:p>
            <a:pPr lvl="1">
              <a:defRPr/>
            </a:pPr>
            <a:r>
              <a:rPr lang="tr-TR" sz="2400" dirty="0" err="1"/>
              <a:t>KP’yi</a:t>
            </a:r>
            <a:r>
              <a:rPr lang="tr-TR" sz="2400" dirty="0"/>
              <a:t> şu faktörler belirler (Hücre zarlarından difüzyonda aşağıdaki faktörler etkili olur) :</a:t>
            </a:r>
          </a:p>
          <a:p>
            <a:pPr lvl="1">
              <a:defRPr/>
            </a:pPr>
            <a:r>
              <a:rPr lang="tr-TR" sz="2400" dirty="0"/>
              <a:t>Difüzyonla geçecek maddenin zarın iki tarafındaki konsantrasyon farkı</a:t>
            </a:r>
          </a:p>
          <a:p>
            <a:pPr lvl="1">
              <a:defRPr/>
            </a:pPr>
            <a:r>
              <a:rPr lang="tr-TR" sz="2400" dirty="0"/>
              <a:t>Zardaki </a:t>
            </a:r>
            <a:r>
              <a:rPr lang="tr-TR" sz="2400" dirty="0" err="1"/>
              <a:t>porlu</a:t>
            </a:r>
            <a:r>
              <a:rPr lang="tr-TR" sz="2400" dirty="0"/>
              <a:t> bölgelerin </a:t>
            </a:r>
            <a:r>
              <a:rPr lang="tr-TR" sz="2400" dirty="0" err="1"/>
              <a:t>porsuz</a:t>
            </a:r>
            <a:r>
              <a:rPr lang="tr-TR" sz="2400" dirty="0"/>
              <a:t> bölgelere oranı</a:t>
            </a:r>
          </a:p>
          <a:p>
            <a:pPr lvl="1">
              <a:defRPr/>
            </a:pPr>
            <a:r>
              <a:rPr lang="tr-TR" sz="2400" dirty="0"/>
              <a:t>Zar kalınlığı ve zarın yüzey alanı</a:t>
            </a:r>
          </a:p>
          <a:p>
            <a:pPr lvl="1">
              <a:defRPr/>
            </a:pPr>
            <a:r>
              <a:rPr lang="tr-TR" sz="2400" dirty="0"/>
              <a:t>Difüzyonun gerçekleştiği ortam</a:t>
            </a:r>
          </a:p>
          <a:p>
            <a:pPr lvl="1">
              <a:defRPr/>
            </a:pPr>
            <a:r>
              <a:rPr lang="tr-TR" sz="2400" dirty="0"/>
              <a:t>Molekülün büyüklüğü, yükü ve şekli</a:t>
            </a:r>
          </a:p>
          <a:p>
            <a:pPr lvl="1">
              <a:defRPr/>
            </a:pPr>
            <a:r>
              <a:rPr lang="tr-TR" sz="2400" dirty="0"/>
              <a:t>İyonlar söz konusu olduğunda zarın iki tarafı arasındaki potansiyel fark</a:t>
            </a:r>
          </a:p>
          <a:p>
            <a:pPr lvl="1">
              <a:defRPr/>
            </a:pPr>
            <a:r>
              <a:rPr lang="tr-TR" sz="2400" dirty="0"/>
              <a:t>Maddenin yağdaki çözünürlük derecesinin sudaki çözünürlük derecesine oranı (</a:t>
            </a:r>
            <a:r>
              <a:rPr lang="tr-TR" sz="2400" dirty="0" err="1"/>
              <a:t>partizyon</a:t>
            </a:r>
            <a:r>
              <a:rPr lang="tr-TR" sz="2400" dirty="0"/>
              <a:t> katsayısı)</a:t>
            </a:r>
          </a:p>
          <a:p>
            <a:pPr lvl="1">
              <a:defRPr/>
            </a:pPr>
            <a:r>
              <a:rPr lang="tr-TR" sz="2400" dirty="0"/>
              <a:t>Molekülün kimyasal yapısı</a:t>
            </a:r>
          </a:p>
          <a:p>
            <a:pPr lvl="1">
              <a:defRPr/>
            </a:pPr>
            <a:r>
              <a:rPr lang="tr-TR" sz="2400" dirty="0"/>
              <a:t>Molekülün ağırlığı</a:t>
            </a:r>
          </a:p>
          <a:p>
            <a:pPr lvl="1">
              <a:defRPr/>
            </a:pPr>
            <a:r>
              <a:rPr lang="tr-TR" sz="2400" dirty="0"/>
              <a:t>Çözeltinin ısı derecesi</a:t>
            </a:r>
          </a:p>
          <a:p>
            <a:pPr lvl="1">
              <a:defRPr/>
            </a:pPr>
            <a:r>
              <a:rPr lang="tr-TR" sz="2400" dirty="0"/>
              <a:t>Maddenin geçtiği protein kanallarının sayısı</a:t>
            </a:r>
          </a:p>
        </p:txBody>
      </p:sp>
    </p:spTree>
    <p:extLst>
      <p:ext uri="{BB962C8B-B14F-4D97-AF65-F5344CB8AC3E}">
        <p14:creationId xmlns:p14="http://schemas.microsoft.com/office/powerpoint/2010/main" val="583179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err="1"/>
              <a:t>Ozmoz</a:t>
            </a:r>
            <a:endParaRPr lang="tr-TR" dirty="0"/>
          </a:p>
        </p:txBody>
      </p:sp>
      <p:sp>
        <p:nvSpPr>
          <p:cNvPr id="3" name="İçerik Yer Tutucusu 2"/>
          <p:cNvSpPr>
            <a:spLocks noGrp="1"/>
          </p:cNvSpPr>
          <p:nvPr>
            <p:ph idx="1"/>
          </p:nvPr>
        </p:nvSpPr>
        <p:spPr/>
        <p:txBody>
          <a:bodyPr>
            <a:normAutofit lnSpcReduction="10000"/>
          </a:bodyPr>
          <a:lstStyle/>
          <a:p>
            <a:pPr algn="just"/>
            <a:r>
              <a:rPr lang="tr-TR" dirty="0"/>
              <a:t>Farklı iki çözeltiyi ayıran yarı geçirgen bir zardan su veya başka çözücü molekülerin geçmesi difüzyonun özel bir halidir ve </a:t>
            </a:r>
            <a:r>
              <a:rPr lang="tr-TR" dirty="0" err="1"/>
              <a:t>ozmoz</a:t>
            </a:r>
            <a:r>
              <a:rPr lang="tr-TR" dirty="0"/>
              <a:t> olarak adlandırılır. </a:t>
            </a:r>
          </a:p>
          <a:p>
            <a:pPr algn="just"/>
            <a:r>
              <a:rPr lang="tr-TR" dirty="0"/>
              <a:t>Hayvansal ve bitkisel kökenli deri, parşömen ve selofan gibi maddeler yarı geçirgendir. Örneğin selofan bir zar su moleküllerini geçirirken glikoz moleküllerini geçirmez.</a:t>
            </a:r>
          </a:p>
          <a:p>
            <a:pPr algn="just"/>
            <a:r>
              <a:rPr lang="tr-TR" dirty="0"/>
              <a:t>Suda çözünen fakat zardan geçemeyen her iyon veya molekül suyun kimyasal potansiyelini belirli miktarda değiştirir. Sonuç olarak, suyun </a:t>
            </a:r>
            <a:r>
              <a:rPr lang="tr-TR" dirty="0" err="1"/>
              <a:t>ozmozunda</a:t>
            </a:r>
            <a:r>
              <a:rPr lang="tr-TR" dirty="0"/>
              <a:t>; </a:t>
            </a:r>
          </a:p>
          <a:p>
            <a:pPr marL="530352" lvl="1" indent="0" algn="just">
              <a:buNone/>
            </a:pPr>
            <a:r>
              <a:rPr lang="tr-TR" b="1" dirty="0"/>
              <a:t>a) </a:t>
            </a:r>
            <a:r>
              <a:rPr lang="tr-TR" dirty="0"/>
              <a:t>zardan geçemeyen iyon ve moleküllerin konsantrasyonu etkilidir ve doğru orantılıdır. </a:t>
            </a:r>
          </a:p>
          <a:p>
            <a:pPr marL="530352" lvl="1" indent="0" algn="just">
              <a:buNone/>
            </a:pPr>
            <a:r>
              <a:rPr lang="tr-TR" b="1" dirty="0"/>
              <a:t>b) </a:t>
            </a:r>
            <a:r>
              <a:rPr lang="tr-TR" dirty="0"/>
              <a:t>zardan geçemeyen iyonların değerlilikleri ve maddelerin molekül ağırlıkları suyun </a:t>
            </a:r>
            <a:r>
              <a:rPr lang="tr-TR" dirty="0" err="1"/>
              <a:t>ozmozunda</a:t>
            </a:r>
            <a:r>
              <a:rPr lang="tr-TR" dirty="0"/>
              <a:t> önemli değildir.</a:t>
            </a:r>
          </a:p>
          <a:p>
            <a:endParaRPr lang="tr-TR" dirty="0"/>
          </a:p>
        </p:txBody>
      </p:sp>
    </p:spTree>
    <p:extLst>
      <p:ext uri="{BB962C8B-B14F-4D97-AF65-F5344CB8AC3E}">
        <p14:creationId xmlns:p14="http://schemas.microsoft.com/office/powerpoint/2010/main" val="3268835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3385752" y="0"/>
            <a:ext cx="9601200" cy="1485900"/>
          </a:xfrm>
        </p:spPr>
        <p:txBody>
          <a:bodyPr/>
          <a:lstStyle/>
          <a:p>
            <a:pPr eaLnBrk="1" hangingPunct="1">
              <a:defRPr/>
            </a:pPr>
            <a:r>
              <a:rPr lang="tr-TR" dirty="0" err="1"/>
              <a:t>Ozmoz</a:t>
            </a:r>
            <a:r>
              <a:rPr lang="tr-TR" dirty="0"/>
              <a:t> ve </a:t>
            </a:r>
            <a:r>
              <a:rPr lang="tr-TR" dirty="0" err="1"/>
              <a:t>ozmotik</a:t>
            </a:r>
            <a:r>
              <a:rPr lang="tr-TR" dirty="0"/>
              <a:t> basınç</a:t>
            </a:r>
          </a:p>
        </p:txBody>
      </p:sp>
      <p:pic>
        <p:nvPicPr>
          <p:cNvPr id="18435" name="Picture 5" descr="osmos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85752" y="526553"/>
            <a:ext cx="5004488" cy="3515660"/>
          </a:xfrm>
        </p:spPr>
      </p:pic>
      <p:sp>
        <p:nvSpPr>
          <p:cNvPr id="2" name="Dikdörtgen 1"/>
          <p:cNvSpPr/>
          <p:nvPr/>
        </p:nvSpPr>
        <p:spPr>
          <a:xfrm>
            <a:off x="864973" y="4568766"/>
            <a:ext cx="11182865" cy="175432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Yarı geçirgen bir zar U-biçimli bir boruyu ikiye ayırmış olsun. Bölmelerden birine saf su, diğerine ise zarı hiç geçemeyen glikoz veya zarı çok zor geçen </a:t>
            </a:r>
            <a:r>
              <a:rPr kumimoji="0" lang="tr-TR" sz="1800" b="0" i="0" u="none" strike="noStrike" kern="1200" cap="none" spc="0" normalizeH="0" baseline="0" noProof="0" dirty="0" err="1">
                <a:ln>
                  <a:noFill/>
                </a:ln>
                <a:solidFill>
                  <a:prstClr val="black"/>
                </a:solidFill>
                <a:effectLst/>
                <a:uLnTx/>
                <a:uFillTx/>
                <a:latin typeface="Franklin Gothic Book" panose="020B0503020102020204"/>
                <a:ea typeface="+mn-ea"/>
                <a:cs typeface="+mn-cs"/>
              </a:rPr>
              <a:t>NaCl</a:t>
            </a:r>
            <a:r>
              <a:rPr kumimoji="0" lang="tr-TR"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 tanecikleri içeren bir çözelti konulmuş olsun. Su molekülleri yüksek konsantrasyonda bulundukları saf su bölgesinden su konsantrasyonunun daha düşük olduğu çözeltiye geçmeye başlar. Çözelti tarafında yükselen sıvının oluşturduğu </a:t>
            </a:r>
            <a:r>
              <a:rPr kumimoji="0" lang="tr-TR" sz="1800" b="1" i="0" u="none" strike="noStrike" kern="1200" cap="none" spc="0" normalizeH="0" baseline="0" noProof="0" dirty="0">
                <a:ln>
                  <a:noFill/>
                </a:ln>
                <a:solidFill>
                  <a:prstClr val="black"/>
                </a:solidFill>
                <a:effectLst/>
                <a:uLnTx/>
                <a:uFillTx/>
                <a:latin typeface="Franklin Gothic Book" panose="020B0503020102020204"/>
                <a:ea typeface="+mn-ea"/>
                <a:cs typeface="+mn-cs"/>
              </a:rPr>
              <a:t>hidrostatik basınç </a:t>
            </a:r>
            <a:r>
              <a:rPr kumimoji="0" lang="tr-TR"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daha fazla su geçişini engeller ve denge kurulur. Yarı geçirgen bir zardan derişik çözelti tarafına su geçişini engellemek çözeltiye uygulanması gereken basınca çözeltinin </a:t>
            </a:r>
            <a:r>
              <a:rPr kumimoji="0" lang="tr-TR" sz="1800" b="1" i="0" u="none" strike="noStrike" kern="1200" cap="none" spc="0" normalizeH="0" baseline="0" noProof="0" dirty="0" err="1">
                <a:ln>
                  <a:noFill/>
                </a:ln>
                <a:solidFill>
                  <a:prstClr val="black"/>
                </a:solidFill>
                <a:effectLst/>
                <a:uLnTx/>
                <a:uFillTx/>
                <a:latin typeface="Franklin Gothic Book" panose="020B0503020102020204"/>
                <a:ea typeface="+mn-ea"/>
                <a:cs typeface="+mn-cs"/>
              </a:rPr>
              <a:t>ozmotik</a:t>
            </a:r>
            <a:r>
              <a:rPr kumimoji="0" lang="tr-TR" sz="1800" b="1" i="0" u="none" strike="noStrike" kern="1200" cap="none" spc="0" normalizeH="0" baseline="0" noProof="0" dirty="0">
                <a:ln>
                  <a:noFill/>
                </a:ln>
                <a:solidFill>
                  <a:prstClr val="black"/>
                </a:solidFill>
                <a:effectLst/>
                <a:uLnTx/>
                <a:uFillTx/>
                <a:latin typeface="Franklin Gothic Book" panose="020B0503020102020204"/>
                <a:ea typeface="+mn-ea"/>
                <a:cs typeface="+mn-cs"/>
              </a:rPr>
              <a:t> basıncı </a:t>
            </a:r>
            <a:r>
              <a:rPr kumimoji="0" lang="tr-TR"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denir.</a:t>
            </a:r>
          </a:p>
        </p:txBody>
      </p:sp>
    </p:spTree>
    <p:extLst>
      <p:ext uri="{BB962C8B-B14F-4D97-AF65-F5344CB8AC3E}">
        <p14:creationId xmlns:p14="http://schemas.microsoft.com/office/powerpoint/2010/main" val="1982104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19881" y="815546"/>
            <a:ext cx="9601200" cy="3581400"/>
          </a:xfrm>
        </p:spPr>
        <p:txBody>
          <a:bodyPr/>
          <a:lstStyle/>
          <a:p>
            <a:pPr algn="just"/>
            <a:r>
              <a:rPr lang="tr-TR" dirty="0" err="1"/>
              <a:t>Ozmotik</a:t>
            </a:r>
            <a:r>
              <a:rPr lang="tr-TR" dirty="0"/>
              <a:t> basınçları aynı olan çözeltilere </a:t>
            </a:r>
            <a:r>
              <a:rPr lang="tr-TR" dirty="0" err="1"/>
              <a:t>izoozmotik</a:t>
            </a:r>
            <a:r>
              <a:rPr lang="tr-TR" dirty="0"/>
              <a:t> çözeltiler denir. Örneğin 0.31 </a:t>
            </a:r>
            <a:r>
              <a:rPr lang="tr-TR" dirty="0" err="1"/>
              <a:t>ozmol</a:t>
            </a:r>
            <a:r>
              <a:rPr lang="tr-TR" dirty="0"/>
              <a:t>/</a:t>
            </a:r>
            <a:r>
              <a:rPr lang="tr-TR" dirty="0" err="1"/>
              <a:t>l’lik</a:t>
            </a:r>
            <a:r>
              <a:rPr lang="tr-TR" dirty="0"/>
              <a:t> (veya 0.155 </a:t>
            </a:r>
            <a:r>
              <a:rPr lang="tr-TR" dirty="0" err="1"/>
              <a:t>mol</a:t>
            </a:r>
            <a:r>
              <a:rPr lang="tr-TR" dirty="0"/>
              <a:t>/l) </a:t>
            </a:r>
            <a:r>
              <a:rPr lang="tr-TR" dirty="0" err="1"/>
              <a:t>NaCl</a:t>
            </a:r>
            <a:r>
              <a:rPr lang="tr-TR" dirty="0"/>
              <a:t> çözeltisi alyuvarlar için </a:t>
            </a:r>
            <a:r>
              <a:rPr lang="tr-TR" dirty="0" err="1"/>
              <a:t>izoozmotiktir</a:t>
            </a:r>
            <a:r>
              <a:rPr lang="tr-TR" dirty="0"/>
              <a:t>. İçine konulan alyuvarların hiçbir değişikliğe uğramadığı böyle bir çözeltiye aynı zamanda </a:t>
            </a:r>
            <a:r>
              <a:rPr lang="tr-TR" dirty="0" err="1"/>
              <a:t>izotonik</a:t>
            </a:r>
            <a:r>
              <a:rPr lang="tr-TR" dirty="0"/>
              <a:t> solüsyon da denir. </a:t>
            </a:r>
          </a:p>
          <a:p>
            <a:pPr algn="just"/>
            <a:r>
              <a:rPr lang="tr-TR" dirty="0" err="1"/>
              <a:t>Ozmotik</a:t>
            </a:r>
            <a:r>
              <a:rPr lang="tr-TR" dirty="0"/>
              <a:t> basıncı yüksek ve </a:t>
            </a:r>
            <a:r>
              <a:rPr lang="tr-TR" dirty="0" err="1"/>
              <a:t>hipertonik</a:t>
            </a:r>
            <a:r>
              <a:rPr lang="tr-TR" dirty="0"/>
              <a:t> olarak adlandırılan bir çözelti içinde alyuvarlar su kaybederek büzülürler. </a:t>
            </a:r>
          </a:p>
          <a:p>
            <a:pPr algn="just"/>
            <a:r>
              <a:rPr lang="tr-TR" dirty="0" err="1"/>
              <a:t>Ozmotik</a:t>
            </a:r>
            <a:r>
              <a:rPr lang="tr-TR" dirty="0"/>
              <a:t> basıncı düşük ve </a:t>
            </a:r>
            <a:r>
              <a:rPr lang="tr-TR" dirty="0" err="1"/>
              <a:t>hipotonik</a:t>
            </a:r>
            <a:r>
              <a:rPr lang="tr-TR" dirty="0"/>
              <a:t> olarak adlandırılan bir çözeltiye konulan alyuvarlar ise su girişi nedeniyle </a:t>
            </a:r>
            <a:r>
              <a:rPr lang="tr-TR" dirty="0" err="1"/>
              <a:t>şişkinleşir</a:t>
            </a:r>
            <a:r>
              <a:rPr lang="tr-TR" dirty="0"/>
              <a:t>. Alyuvarın hacmi kritik bir değeri aşarsa zar hemoglobine geçirgen hale gelir ve hemen hemen tüm hemoglobin hücre dışına çıkar. Bu olaya </a:t>
            </a:r>
            <a:r>
              <a:rPr lang="tr-TR" dirty="0" err="1"/>
              <a:t>hemoliz</a:t>
            </a:r>
            <a:r>
              <a:rPr lang="tr-TR" dirty="0"/>
              <a:t> denir.</a:t>
            </a:r>
          </a:p>
          <a:p>
            <a:endParaRPr lang="tr-TR" dirty="0"/>
          </a:p>
        </p:txBody>
      </p:sp>
      <p:pic>
        <p:nvPicPr>
          <p:cNvPr id="5" name="Resim 4"/>
          <p:cNvPicPr>
            <a:picLocks noChangeAspect="1"/>
          </p:cNvPicPr>
          <p:nvPr/>
        </p:nvPicPr>
        <p:blipFill>
          <a:blip r:embed="rId2"/>
          <a:stretch>
            <a:fillRect/>
          </a:stretch>
        </p:blipFill>
        <p:spPr>
          <a:xfrm>
            <a:off x="2772418" y="4227684"/>
            <a:ext cx="7096125" cy="2505075"/>
          </a:xfrm>
          <a:prstGeom prst="rect">
            <a:avLst/>
          </a:prstGeom>
        </p:spPr>
      </p:pic>
    </p:spTree>
    <p:extLst>
      <p:ext uri="{BB962C8B-B14F-4D97-AF65-F5344CB8AC3E}">
        <p14:creationId xmlns:p14="http://schemas.microsoft.com/office/powerpoint/2010/main" val="2833403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58097" y="420129"/>
            <a:ext cx="9601200" cy="6190735"/>
          </a:xfrm>
        </p:spPr>
        <p:txBody>
          <a:bodyPr>
            <a:normAutofit/>
          </a:bodyPr>
          <a:lstStyle/>
          <a:p>
            <a:r>
              <a:rPr lang="tr-TR" dirty="0"/>
              <a:t>Her </a:t>
            </a:r>
            <a:r>
              <a:rPr lang="tr-TR" dirty="0" err="1"/>
              <a:t>izoozmotik</a:t>
            </a:r>
            <a:r>
              <a:rPr lang="tr-TR" dirty="0"/>
              <a:t> çözelti aynı zamanda </a:t>
            </a:r>
            <a:r>
              <a:rPr lang="tr-TR" dirty="0" err="1"/>
              <a:t>izotonik</a:t>
            </a:r>
            <a:r>
              <a:rPr lang="tr-TR" dirty="0"/>
              <a:t> olmayabilir. Örneğin 0.231 </a:t>
            </a:r>
            <a:r>
              <a:rPr lang="tr-TR" dirty="0" err="1"/>
              <a:t>ozmol</a:t>
            </a:r>
            <a:r>
              <a:rPr lang="tr-TR" dirty="0"/>
              <a:t>/</a:t>
            </a:r>
            <a:r>
              <a:rPr lang="tr-TR" dirty="0" err="1"/>
              <a:t>l’lik</a:t>
            </a:r>
            <a:r>
              <a:rPr lang="tr-TR" dirty="0"/>
              <a:t> üre çözeltisi hücre içi sıvı ile </a:t>
            </a:r>
            <a:r>
              <a:rPr lang="tr-TR" dirty="0" err="1"/>
              <a:t>izoozmotik</a:t>
            </a:r>
            <a:r>
              <a:rPr lang="tr-TR" dirty="0"/>
              <a:t> olduğu halde </a:t>
            </a:r>
            <a:r>
              <a:rPr lang="tr-TR" dirty="0" err="1"/>
              <a:t>izotonik</a:t>
            </a:r>
            <a:r>
              <a:rPr lang="tr-TR" dirty="0"/>
              <a:t> değildir ve böyle bir çözelti içinde alyuvarlar </a:t>
            </a:r>
            <a:r>
              <a:rPr lang="tr-TR" dirty="0" err="1"/>
              <a:t>hemoliz</a:t>
            </a:r>
            <a:r>
              <a:rPr lang="tr-TR" dirty="0"/>
              <a:t> olurlar. </a:t>
            </a:r>
          </a:p>
          <a:p>
            <a:endParaRPr lang="tr-TR" dirty="0"/>
          </a:p>
          <a:p>
            <a:endParaRPr lang="tr-TR" dirty="0"/>
          </a:p>
          <a:p>
            <a:endParaRPr lang="tr-TR" dirty="0"/>
          </a:p>
          <a:p>
            <a:endParaRPr lang="tr-TR" dirty="0"/>
          </a:p>
          <a:p>
            <a:endParaRPr lang="tr-TR" dirty="0"/>
          </a:p>
          <a:p>
            <a:endParaRPr lang="tr-TR" dirty="0"/>
          </a:p>
          <a:p>
            <a:endParaRPr lang="tr-TR" dirty="0"/>
          </a:p>
          <a:p>
            <a:r>
              <a:rPr lang="tr-TR" dirty="0"/>
              <a:t>Hücre zarının üre moleküllerine geçirgenliği yüksek olduğundan, üre molekülleri konsantrasyon </a:t>
            </a:r>
            <a:r>
              <a:rPr lang="tr-TR" dirty="0" err="1"/>
              <a:t>gradyenti</a:t>
            </a:r>
            <a:r>
              <a:rPr lang="tr-TR" dirty="0"/>
              <a:t> etkisinde hızla hücre içine girerken artan </a:t>
            </a:r>
            <a:r>
              <a:rPr lang="tr-TR" dirty="0" err="1"/>
              <a:t>ozmotik</a:t>
            </a:r>
            <a:r>
              <a:rPr lang="tr-TR" dirty="0"/>
              <a:t> basıncı dengelemek üzere hücre içine su da girer.</a:t>
            </a:r>
          </a:p>
        </p:txBody>
      </p:sp>
      <p:pic>
        <p:nvPicPr>
          <p:cNvPr id="4" name="Resim 3"/>
          <p:cNvPicPr>
            <a:picLocks noChangeAspect="1"/>
          </p:cNvPicPr>
          <p:nvPr/>
        </p:nvPicPr>
        <p:blipFill>
          <a:blip r:embed="rId2"/>
          <a:stretch>
            <a:fillRect/>
          </a:stretch>
        </p:blipFill>
        <p:spPr>
          <a:xfrm>
            <a:off x="4182247" y="1718824"/>
            <a:ext cx="4152900" cy="2491740"/>
          </a:xfrm>
          <a:prstGeom prst="rect">
            <a:avLst/>
          </a:prstGeom>
        </p:spPr>
      </p:pic>
    </p:spTree>
    <p:extLst>
      <p:ext uri="{BB962C8B-B14F-4D97-AF65-F5344CB8AC3E}">
        <p14:creationId xmlns:p14="http://schemas.microsoft.com/office/powerpoint/2010/main" val="382060477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otalTime>0</TotalTime>
  <Words>727</Words>
  <Application>Microsoft Office PowerPoint</Application>
  <PresentationFormat>Geniş ekran</PresentationFormat>
  <Paragraphs>57</Paragraphs>
  <Slides>10</Slides>
  <Notes>0</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10</vt:i4>
      </vt:variant>
    </vt:vector>
  </HeadingPairs>
  <TitlesOfParts>
    <vt:vector size="16" baseType="lpstr">
      <vt:lpstr>Arial</vt:lpstr>
      <vt:lpstr>Calibri</vt:lpstr>
      <vt:lpstr>Calibri Light</vt:lpstr>
      <vt:lpstr>Franklin Gothic Book</vt:lpstr>
      <vt:lpstr>Office Teması</vt:lpstr>
      <vt:lpstr>Crop</vt:lpstr>
      <vt:lpstr>Hücre zarından taneciklerin geçişleri</vt:lpstr>
      <vt:lpstr>PowerPoint Sunusu</vt:lpstr>
      <vt:lpstr>Difüzyon Denklemi</vt:lpstr>
      <vt:lpstr>PowerPoint Sunusu</vt:lpstr>
      <vt:lpstr>Bir canlıdaki net difüzyonu aşağıdaki denklemle gösterebiliriz: </vt:lpstr>
      <vt:lpstr>Ozmoz</vt:lpstr>
      <vt:lpstr>Ozmoz ve ozmotik basınç</vt:lpstr>
      <vt:lpstr>PowerPoint Sunusu</vt:lpstr>
      <vt:lpstr>PowerPoint Sunusu</vt:lpstr>
      <vt:lpstr>Molar konsantrasyonu C olan seyreltik bir çözeltinin ozmotik basıncı: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nailmert bıçakcı</dc:creator>
  <cp:lastModifiedBy>nailmert bıçakcı</cp:lastModifiedBy>
  <cp:revision>1</cp:revision>
  <dcterms:created xsi:type="dcterms:W3CDTF">2025-09-09T08:23:24Z</dcterms:created>
  <dcterms:modified xsi:type="dcterms:W3CDTF">2025-09-09T08:23:29Z</dcterms:modified>
</cp:coreProperties>
</file>