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57" r:id="rId3"/>
    <p:sldId id="306" r:id="rId4"/>
    <p:sldId id="308" r:id="rId5"/>
    <p:sldId id="342" r:id="rId6"/>
    <p:sldId id="311" r:id="rId7"/>
    <p:sldId id="343" r:id="rId8"/>
    <p:sldId id="316" r:id="rId9"/>
    <p:sldId id="317" r:id="rId10"/>
    <p:sldId id="324" r:id="rId11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BCE4E4-2DB7-4649-90AE-7D0E02E96AD1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F32F2-89B0-4B96-B19A-E5FBD335452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5970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3615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i="1" dirty="0" smtClean="0"/>
              <a:t>Örneğin</a:t>
            </a:r>
            <a:r>
              <a:rPr lang="tr-TR" dirty="0" smtClean="0"/>
              <a:t> bileğin </a:t>
            </a:r>
            <a:r>
              <a:rPr lang="tr-TR" dirty="0" err="1" smtClean="0"/>
              <a:t>ekstansiyonunda</a:t>
            </a:r>
            <a:r>
              <a:rPr lang="tr-TR" dirty="0" smtClean="0"/>
              <a:t> çubuk ileri itilerek manivela saat ibresi yönünde çevrilir ve işaret parmağı ile orta parmak baş parmağa yaklaştırılır ve üçlü tutma gerçekleştirilir.</a:t>
            </a: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30B0A-C4DF-4003-954E-49B51BB03EA1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04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214818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II. ÜST EKSTREMİTE ORTEZLERİ</a:t>
            </a:r>
            <a: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tr-TR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SİNİR YARALANMALARI ve </a:t>
            </a:r>
            <a:r>
              <a:rPr lang="tr-TR" sz="49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ORTEZLERİ </a:t>
            </a:r>
            <a:endParaRPr lang="tr-T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500570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10</a:t>
            </a:fld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7" name="İçerik Yer Tutucusu 2"/>
          <p:cNvSpPr>
            <a:spLocks noGrp="1"/>
          </p:cNvSpPr>
          <p:nvPr>
            <p:ph idx="1"/>
          </p:nvPr>
        </p:nvSpPr>
        <p:spPr>
          <a:xfrm>
            <a:off x="35496" y="44624"/>
            <a:ext cx="9001000" cy="280831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800" dirty="0" smtClean="0"/>
              <a:t>Bu görüş doğrultusunda geliştirilen </a:t>
            </a:r>
            <a:r>
              <a:rPr lang="tr-TR" sz="2800" dirty="0" err="1" smtClean="0"/>
              <a:t>ortezle</a:t>
            </a:r>
            <a:r>
              <a:rPr lang="tr-TR" sz="2800" dirty="0" smtClean="0"/>
              <a:t> 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omuz 70°-90° </a:t>
            </a:r>
            <a:r>
              <a:rPr lang="tr-TR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abduksiyonda</a:t>
            </a:r>
            <a:r>
              <a:rPr lang="tr-TR" sz="2800" dirty="0" smtClean="0"/>
              <a:t> ve 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45° dış rotasyonda tutulur</a:t>
            </a:r>
            <a:r>
              <a:rPr lang="tr-TR" sz="28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Ön kolun </a:t>
            </a:r>
            <a:r>
              <a:rPr lang="tr-TR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pronasyonu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 bileğin </a:t>
            </a:r>
            <a:r>
              <a:rPr lang="tr-TR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fleksiyonu</a:t>
            </a:r>
            <a:r>
              <a:rPr lang="tr-TR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önlenir</a:t>
            </a:r>
            <a:r>
              <a:rPr lang="tr-TR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24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876" y="928670"/>
            <a:ext cx="8858280" cy="107157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D-) Ulnar </a:t>
            </a:r>
            <a:r>
              <a:rPr lang="tr-TR" dirty="0"/>
              <a:t>Sinir Lezyonlarında </a:t>
            </a:r>
            <a:r>
              <a:rPr lang="tr-TR" dirty="0" err="1" smtClean="0"/>
              <a:t>Ortezleme</a:t>
            </a:r>
            <a:r>
              <a:rPr lang="tr-TR" dirty="0" smtClean="0"/>
              <a:t>: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2844" y="2000240"/>
            <a:ext cx="8858312" cy="4429156"/>
          </a:xfrm>
        </p:spPr>
        <p:txBody>
          <a:bodyPr>
            <a:normAutofit/>
          </a:bodyPr>
          <a:lstStyle/>
          <a:p>
            <a:r>
              <a:rPr lang="tr-TR" dirty="0" smtClean="0"/>
              <a:t>Radial </a:t>
            </a:r>
            <a:r>
              <a:rPr lang="tr-TR" dirty="0"/>
              <a:t>sinirden sonra üst </a:t>
            </a:r>
            <a:r>
              <a:rPr lang="tr-TR" dirty="0" err="1"/>
              <a:t>ekstremitenin</a:t>
            </a:r>
            <a:r>
              <a:rPr lang="tr-TR" dirty="0"/>
              <a:t>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ikinci sık görülen 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lezyonu</a:t>
            </a:r>
            <a:r>
              <a:rPr lang="tr-TR" u="sng" dirty="0" smtClean="0"/>
              <a:t> </a:t>
            </a:r>
            <a:r>
              <a:rPr lang="tr-T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ulnar sinir </a:t>
            </a:r>
            <a:r>
              <a:rPr lang="tr-TR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nöropatileri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tr-TR" i="1" dirty="0" smtClean="0"/>
              <a:t>Ulnar </a:t>
            </a:r>
            <a:r>
              <a:rPr lang="tr-TR" i="1" dirty="0"/>
              <a:t>sinir daha </a:t>
            </a:r>
            <a:r>
              <a:rPr lang="tr-TR" i="1" dirty="0" smtClean="0"/>
              <a:t>çok;</a:t>
            </a:r>
          </a:p>
          <a:p>
            <a:pPr>
              <a:buFont typeface="Wingdings" pitchFamily="2" charset="2"/>
              <a:buChar char="Ø"/>
            </a:pP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Humerusun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medial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epikondil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kırığında</a:t>
            </a:r>
            <a:r>
              <a:rPr lang="tr-TR" dirty="0" smtClean="0"/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Ulnanın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olekranon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kırığında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smtClean="0"/>
              <a:t>ve</a:t>
            </a:r>
          </a:p>
          <a:p>
            <a:pPr>
              <a:buFont typeface="Wingdings" pitchFamily="2" charset="2"/>
              <a:buChar char="Ø"/>
            </a:pP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Bilek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laserasyonunda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smtClean="0"/>
              <a:t>lezyona uğrar.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Başlık 1"/>
          <p:cNvSpPr txBox="1">
            <a:spLocks/>
          </p:cNvSpPr>
          <p:nvPr/>
        </p:nvSpPr>
        <p:spPr>
          <a:xfrm>
            <a:off x="142876" y="71414"/>
            <a:ext cx="8858280" cy="1071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5) SİNİR YARALANMALARI ve ORTEZLERİ:</a:t>
            </a:r>
            <a:endParaRPr kumimoji="0" lang="tr-TR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32826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6" y="404664"/>
            <a:ext cx="9001156" cy="400650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sz="28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Ulnar sinirin dirsekte</a:t>
            </a:r>
            <a:r>
              <a:rPr lang="tr-TR" sz="2800" dirty="0"/>
              <a:t> </a:t>
            </a:r>
            <a:r>
              <a:rPr lang="tr-TR" sz="2800" b="1" u="sng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kübital</a:t>
            </a:r>
            <a:r>
              <a:rPr lang="tr-TR" sz="2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tünelde kompresyonu</a:t>
            </a:r>
            <a:r>
              <a:rPr lang="tr-TR" sz="2800" u="sng" dirty="0"/>
              <a:t>na bağlı </a:t>
            </a:r>
            <a:r>
              <a:rPr lang="tr-TR" sz="2800" u="sng" dirty="0" smtClean="0"/>
              <a:t>lezyonunda</a:t>
            </a:r>
            <a:r>
              <a:rPr lang="tr-TR" sz="2800" dirty="0" smtClean="0"/>
              <a:t>;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Dirsek 30°-45°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fleksiyonda</a:t>
            </a:r>
            <a:r>
              <a:rPr lang="tr-TR" sz="2800" dirty="0" smtClean="0"/>
              <a:t> ve</a:t>
            </a:r>
          </a:p>
          <a:p>
            <a:pPr>
              <a:buFont typeface="Wingdings" pitchFamily="2" charset="2"/>
              <a:buChar char="ü"/>
            </a:pPr>
            <a:r>
              <a:rPr lang="tr-T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Bilek 20° </a:t>
            </a:r>
            <a:r>
              <a:rPr lang="tr-TR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ekstansiyonda</a:t>
            </a:r>
            <a:r>
              <a:rPr lang="tr-TR" sz="2800" dirty="0" smtClean="0"/>
              <a:t> </a:t>
            </a:r>
            <a:r>
              <a:rPr lang="tr-TR" sz="2800" u="sng" dirty="0" smtClean="0"/>
              <a:t>statik olarak </a:t>
            </a:r>
            <a:r>
              <a:rPr lang="tr-TR" sz="2800" u="sng" dirty="0" err="1" smtClean="0"/>
              <a:t>splintlenir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Böylece </a:t>
            </a:r>
            <a:r>
              <a:rPr lang="tr-TR" sz="2800" dirty="0"/>
              <a:t>dirsekte gelişebilecek </a:t>
            </a:r>
            <a:r>
              <a:rPr lang="tr-TR" sz="2800" dirty="0" err="1"/>
              <a:t>fleksiyon</a:t>
            </a:r>
            <a:r>
              <a:rPr lang="tr-TR" sz="2800" dirty="0"/>
              <a:t> </a:t>
            </a:r>
            <a:r>
              <a:rPr lang="tr-TR" sz="2800" dirty="0" err="1"/>
              <a:t>deformitesi</a:t>
            </a:r>
            <a:r>
              <a:rPr lang="tr-TR" sz="2800" dirty="0"/>
              <a:t> </a:t>
            </a:r>
            <a:r>
              <a:rPr lang="tr-TR" sz="2800" dirty="0" smtClean="0"/>
              <a:t>önlenmiş </a:t>
            </a:r>
            <a:r>
              <a:rPr lang="tr-TR" sz="2800" dirty="0"/>
              <a:t>olur.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12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764704"/>
            <a:ext cx="8928992" cy="23042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3200" dirty="0" err="1"/>
              <a:t>Median</a:t>
            </a:r>
            <a:r>
              <a:rPr lang="tr-TR" sz="3200" dirty="0"/>
              <a:t>, </a:t>
            </a:r>
            <a:r>
              <a:rPr lang="tr-TR" sz="3200" dirty="0" err="1"/>
              <a:t>ulnar</a:t>
            </a:r>
            <a:r>
              <a:rPr lang="tr-TR" sz="3200" dirty="0"/>
              <a:t> ve </a:t>
            </a:r>
            <a:r>
              <a:rPr lang="tr-TR" sz="3200" dirty="0" err="1"/>
              <a:t>radial</a:t>
            </a:r>
            <a:r>
              <a:rPr lang="tr-TR" sz="3200" dirty="0"/>
              <a:t> sinirlerin birlikte yaralanmalarında </a:t>
            </a:r>
            <a:r>
              <a:rPr lang="tr-TR" sz="3200" dirty="0" err="1"/>
              <a:t>splintler</a:t>
            </a:r>
            <a:r>
              <a:rPr lang="tr-TR" sz="3200" dirty="0"/>
              <a:t>.</a:t>
            </a:r>
          </a:p>
          <a:p>
            <a:pPr marL="0" indent="0">
              <a:buNone/>
            </a:pPr>
            <a:endParaRPr lang="tr-TR" sz="32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07504" y="6474822"/>
            <a:ext cx="892899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4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59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96" y="188640"/>
            <a:ext cx="9001000" cy="2808312"/>
          </a:xfrm>
        </p:spPr>
        <p:txBody>
          <a:bodyPr>
            <a:normAutofit/>
          </a:bodyPr>
          <a:lstStyle/>
          <a:p>
            <a:r>
              <a:rPr lang="tr-TR" dirty="0"/>
              <a:t>Bilek hareketi ile çalışan metal ve </a:t>
            </a:r>
            <a:r>
              <a:rPr lang="tr-TR" dirty="0" err="1"/>
              <a:t>termoplastik</a:t>
            </a:r>
            <a:r>
              <a:rPr lang="tr-TR" dirty="0"/>
              <a:t> </a:t>
            </a:r>
            <a:r>
              <a:rPr lang="tr-TR" dirty="0" err="1"/>
              <a:t>tenodezis</a:t>
            </a:r>
            <a:r>
              <a:rPr lang="tr-TR" dirty="0"/>
              <a:t> </a:t>
            </a:r>
            <a:r>
              <a:rPr lang="tr-TR" dirty="0" err="1"/>
              <a:t>splintleri</a:t>
            </a:r>
            <a:r>
              <a:rPr lang="tr-TR" dirty="0"/>
              <a:t>.</a:t>
            </a:r>
          </a:p>
          <a:p>
            <a:endParaRPr lang="tr-TR" dirty="0"/>
          </a:p>
        </p:txBody>
      </p:sp>
      <p:sp>
        <p:nvSpPr>
          <p:cNvPr id="6" name="Metin kutusu 5"/>
          <p:cNvSpPr txBox="1"/>
          <p:nvPr/>
        </p:nvSpPr>
        <p:spPr>
          <a:xfrm>
            <a:off x="107504" y="6474822"/>
            <a:ext cx="892899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tr-TR" sz="1600" dirty="0"/>
          </a:p>
        </p:txBody>
      </p:sp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5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4018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96" y="332656"/>
            <a:ext cx="9001000" cy="1944216"/>
          </a:xfrm>
        </p:spPr>
        <p:txBody>
          <a:bodyPr/>
          <a:lstStyle/>
          <a:p>
            <a:r>
              <a:rPr lang="tr-TR" dirty="0"/>
              <a:t>Bilek </a:t>
            </a:r>
            <a:r>
              <a:rPr lang="tr-TR" dirty="0" err="1"/>
              <a:t>ekstansör</a:t>
            </a:r>
            <a:r>
              <a:rPr lang="tr-TR" dirty="0"/>
              <a:t> kas gücü yerçekimini </a:t>
            </a:r>
            <a:r>
              <a:rPr lang="tr-TR" dirty="0" smtClean="0"/>
              <a:t>yenemediğinde </a:t>
            </a:r>
            <a:r>
              <a:rPr lang="tr-TR" dirty="0" err="1"/>
              <a:t>ekstansör</a:t>
            </a:r>
            <a:r>
              <a:rPr lang="tr-TR" dirty="0"/>
              <a:t> görevi </a:t>
            </a:r>
            <a:r>
              <a:rPr lang="tr-TR" dirty="0" err="1"/>
              <a:t>splinte</a:t>
            </a:r>
            <a:r>
              <a:rPr lang="tr-TR" dirty="0"/>
              <a:t> ilave edilen elastik bantlarla </a:t>
            </a:r>
            <a:r>
              <a:rPr lang="tr-TR" dirty="0" smtClean="0"/>
              <a:t>yapılır.</a:t>
            </a:r>
          </a:p>
        </p:txBody>
      </p:sp>
      <p:sp>
        <p:nvSpPr>
          <p:cNvPr id="7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95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96" y="44624"/>
            <a:ext cx="9001000" cy="2928388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tr-TR" dirty="0" smtClean="0"/>
              <a:t>Ancak </a:t>
            </a:r>
            <a:r>
              <a:rPr lang="tr-TR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bilekte veya parmaklarda aktivitenin olmadığı </a:t>
            </a:r>
            <a:r>
              <a:rPr lang="tr-TR" b="1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C5</a:t>
            </a:r>
            <a:r>
              <a:rPr lang="tr-TR" i="1" u="sng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seviyesi </a:t>
            </a:r>
            <a:r>
              <a:rPr lang="tr-TR" i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lezyonlarında</a:t>
            </a:r>
            <a:r>
              <a:rPr lang="tr-TR" i="1" dirty="0" smtClean="0"/>
              <a:t> </a:t>
            </a:r>
            <a:r>
              <a:rPr lang="tr-TR" dirty="0"/>
              <a:t>omuz hareketleri korunduğundan </a:t>
            </a:r>
            <a:r>
              <a:rPr lang="tr-TR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harness’le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skapular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hareketin </a:t>
            </a:r>
            <a:r>
              <a:rPr lang="tr-T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splinte</a:t>
            </a:r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aktarıldığı tasarım</a:t>
            </a:r>
            <a:r>
              <a:rPr lang="tr-TR" dirty="0"/>
              <a:t> yararlı </a:t>
            </a:r>
            <a:r>
              <a:rPr lang="tr-TR" dirty="0" smtClean="0"/>
              <a:t>olur.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107504" y="6474822"/>
            <a:ext cx="8928992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r-TR" sz="1600" dirty="0" err="1" smtClean="0"/>
              <a:t>Skapular</a:t>
            </a:r>
            <a:r>
              <a:rPr lang="tr-TR" sz="1600" dirty="0" smtClean="0"/>
              <a:t> hareketle çalışan </a:t>
            </a:r>
            <a:r>
              <a:rPr lang="tr-TR" sz="1600" dirty="0" err="1" smtClean="0"/>
              <a:t>tenodezis</a:t>
            </a:r>
            <a:r>
              <a:rPr lang="tr-TR" sz="1600" dirty="0" smtClean="0"/>
              <a:t> </a:t>
            </a:r>
            <a:r>
              <a:rPr lang="tr-TR" sz="1600" dirty="0" err="1" smtClean="0"/>
              <a:t>splinti</a:t>
            </a:r>
            <a:r>
              <a:rPr lang="tr-TR" sz="1600" dirty="0" smtClean="0"/>
              <a:t>.</a:t>
            </a:r>
            <a:endParaRPr lang="tr-TR" sz="1600" dirty="0"/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7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957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876" y="0"/>
            <a:ext cx="8858280" cy="1052736"/>
          </a:xfrm>
        </p:spPr>
        <p:txBody>
          <a:bodyPr/>
          <a:lstStyle/>
          <a:p>
            <a:r>
              <a:rPr lang="tr-TR" dirty="0" smtClean="0"/>
              <a:t>G-) </a:t>
            </a:r>
            <a:r>
              <a:rPr lang="tr-TR" dirty="0" err="1" smtClean="0"/>
              <a:t>Spastisitede</a:t>
            </a:r>
            <a:r>
              <a:rPr lang="tr-TR" dirty="0" smtClean="0"/>
              <a:t> </a:t>
            </a:r>
            <a:r>
              <a:rPr lang="tr-TR" dirty="0" err="1" smtClean="0"/>
              <a:t>Ortezleme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980728"/>
            <a:ext cx="9001156" cy="3024336"/>
          </a:xfrm>
        </p:spPr>
        <p:txBody>
          <a:bodyPr>
            <a:normAutofit/>
          </a:bodyPr>
          <a:lstStyle/>
          <a:p>
            <a:r>
              <a:rPr lang="tr-TR" dirty="0" err="1" smtClean="0"/>
              <a:t>Spastisitede</a:t>
            </a:r>
            <a:r>
              <a:rPr lang="tr-TR" dirty="0" smtClean="0"/>
              <a:t> </a:t>
            </a:r>
            <a:r>
              <a:rPr lang="tr-TR" dirty="0"/>
              <a:t>kullanılan </a:t>
            </a:r>
            <a:r>
              <a:rPr lang="tr-TR" dirty="0" err="1"/>
              <a:t>ortezler</a:t>
            </a:r>
            <a:r>
              <a:rPr lang="tr-TR" dirty="0"/>
              <a:t> genellikle </a:t>
            </a:r>
            <a:r>
              <a:rPr lang="tr-TR" b="1" u="sng" dirty="0"/>
              <a:t>statik </a:t>
            </a:r>
            <a:r>
              <a:rPr lang="tr-TR" b="1" u="sng" dirty="0" err="1"/>
              <a:t>ortezler</a:t>
            </a:r>
            <a:r>
              <a:rPr lang="tr-TR" u="sng" dirty="0"/>
              <a:t> olup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elin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dorsalinden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veya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volarından</a:t>
            </a:r>
            <a:r>
              <a:rPr lang="tr-TR" u="sng" dirty="0" smtClean="0"/>
              <a:t> uygulanırlar</a:t>
            </a:r>
            <a:r>
              <a:rPr lang="tr-TR" dirty="0" smtClean="0"/>
              <a:t>.</a:t>
            </a:r>
          </a:p>
          <a:p>
            <a:r>
              <a:rPr lang="tr-TR" u="sng" dirty="0" smtClean="0"/>
              <a:t>Bileği </a:t>
            </a:r>
            <a:r>
              <a:rPr lang="tr-TR" u="sng" dirty="0"/>
              <a:t>ve parmakları </a:t>
            </a:r>
            <a:r>
              <a:rPr lang="tr-TR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istirahat pozisyonund</a:t>
            </a:r>
            <a:r>
              <a:rPr lang="tr-TR" u="sng" dirty="0"/>
              <a:t>a </a:t>
            </a:r>
            <a:r>
              <a:rPr lang="tr-TR" u="sng" dirty="0" smtClean="0"/>
              <a:t>tutarlar</a:t>
            </a:r>
            <a:r>
              <a:rPr lang="tr-TR" dirty="0" smtClean="0"/>
              <a:t>.</a:t>
            </a:r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8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64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H-) Obstetrik </a:t>
            </a:r>
            <a:r>
              <a:rPr lang="tr-TR" dirty="0" err="1" smtClean="0"/>
              <a:t>Brakial</a:t>
            </a:r>
            <a:r>
              <a:rPr lang="tr-TR" dirty="0" smtClean="0"/>
              <a:t> </a:t>
            </a:r>
            <a:r>
              <a:rPr lang="tr-TR" dirty="0" err="1" smtClean="0"/>
              <a:t>Pleksus</a:t>
            </a:r>
            <a:r>
              <a:rPr lang="tr-TR" dirty="0" smtClean="0"/>
              <a:t> Yaralanmaları ve </a:t>
            </a:r>
            <a:r>
              <a:rPr lang="tr-TR" dirty="0" err="1" smtClean="0"/>
              <a:t>Ortezleme</a:t>
            </a:r>
            <a:r>
              <a:rPr lang="tr-TR" dirty="0" smtClean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357298"/>
            <a:ext cx="4788024" cy="5500702"/>
          </a:xfrm>
        </p:spPr>
        <p:txBody>
          <a:bodyPr>
            <a:normAutofit fontScale="92500"/>
          </a:bodyPr>
          <a:lstStyle/>
          <a:p>
            <a:r>
              <a:rPr lang="tr-TR" dirty="0"/>
              <a:t>Obstetrik </a:t>
            </a:r>
            <a:r>
              <a:rPr lang="tr-TR" dirty="0" err="1"/>
              <a:t>brakial</a:t>
            </a:r>
            <a:r>
              <a:rPr lang="tr-TR" dirty="0"/>
              <a:t> </a:t>
            </a:r>
            <a:r>
              <a:rPr lang="tr-TR" dirty="0" err="1"/>
              <a:t>pleksus</a:t>
            </a:r>
            <a:r>
              <a:rPr lang="tr-TR" dirty="0"/>
              <a:t> yaralanmasını 1861 ’de </a:t>
            </a:r>
            <a:r>
              <a:rPr lang="tr-TR" u="sng" dirty="0" err="1"/>
              <a:t>Duchenne</a:t>
            </a:r>
            <a:r>
              <a:rPr lang="tr-TR" dirty="0"/>
              <a:t> </a:t>
            </a:r>
            <a:r>
              <a:rPr lang="tr-TR" dirty="0" smtClean="0"/>
              <a:t>tanımlarken;</a:t>
            </a:r>
          </a:p>
          <a:p>
            <a:r>
              <a:rPr lang="tr-TR" dirty="0" smtClean="0"/>
              <a:t>1875’de </a:t>
            </a:r>
            <a:r>
              <a:rPr lang="tr-TR" u="sng" dirty="0" err="1"/>
              <a:t>Erb</a:t>
            </a:r>
            <a:r>
              <a:rPr lang="tr-TR" dirty="0"/>
              <a:t> de üst </a:t>
            </a:r>
            <a:r>
              <a:rPr lang="tr-TR" dirty="0" err="1" smtClean="0"/>
              <a:t>trunkustaki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smtClean="0"/>
              <a:t>C5, C6</a:t>
            </a:r>
            <a:r>
              <a:rPr lang="tr-TR" dirty="0"/>
              <a:t>) lezyonun yerini </a:t>
            </a:r>
            <a:r>
              <a:rPr lang="tr-TR" dirty="0" smtClean="0"/>
              <a:t>ve</a:t>
            </a:r>
          </a:p>
          <a:p>
            <a:r>
              <a:rPr lang="tr-TR" u="sng" dirty="0" err="1" smtClean="0"/>
              <a:t>Klumpke</a:t>
            </a:r>
            <a:r>
              <a:rPr lang="tr-TR" dirty="0" smtClean="0"/>
              <a:t> </a:t>
            </a:r>
            <a:r>
              <a:rPr lang="tr-TR" dirty="0"/>
              <a:t>1885’de alt </a:t>
            </a:r>
            <a:r>
              <a:rPr lang="tr-TR" dirty="0" err="1"/>
              <a:t>trunkus</a:t>
            </a:r>
            <a:r>
              <a:rPr lang="tr-TR" dirty="0"/>
              <a:t> (</a:t>
            </a:r>
            <a:r>
              <a:rPr lang="tr-TR" dirty="0" smtClean="0"/>
              <a:t>C8-T1) </a:t>
            </a:r>
            <a:r>
              <a:rPr lang="tr-TR" dirty="0"/>
              <a:t>tutulumunu </a:t>
            </a:r>
            <a:r>
              <a:rPr lang="tr-TR" dirty="0" smtClean="0"/>
              <a:t>göstermiştir.</a:t>
            </a:r>
            <a:endParaRPr lang="tr-TR" dirty="0"/>
          </a:p>
        </p:txBody>
      </p:sp>
      <p:sp>
        <p:nvSpPr>
          <p:cNvPr id="6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>
                <a:solidFill>
                  <a:schemeClr val="tx1"/>
                </a:solidFill>
              </a:rPr>
              <a:pPr/>
              <a:t>9</a:t>
            </a:fld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79110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1419</TotalTime>
  <Words>272</Words>
  <Application>Microsoft Office PowerPoint</Application>
  <PresentationFormat>Ekran Gösterisi (4:3)</PresentationFormat>
  <Paragraphs>37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Ofis Teması</vt:lpstr>
      <vt:lpstr>II. ÜST EKSTREMİTE ORTEZLERİ  5) SİNİR YARALANMALARI ve ORTEZLERİ </vt:lpstr>
      <vt:lpstr>D-) Ulnar Sinir Lezyonlarında Ortezleme: </vt:lpstr>
      <vt:lpstr>PowerPoint Sunusu</vt:lpstr>
      <vt:lpstr>PowerPoint Sunusu</vt:lpstr>
      <vt:lpstr>PowerPoint Sunusu</vt:lpstr>
      <vt:lpstr>PowerPoint Sunusu</vt:lpstr>
      <vt:lpstr>PowerPoint Sunusu</vt:lpstr>
      <vt:lpstr>G-) Spastisitede Ortezleme:</vt:lpstr>
      <vt:lpstr>H-) Obstetrik Brakial Pleksus Yaralanmaları ve Ortezleme: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157</cp:revision>
  <cp:lastPrinted>2017-12-20T13:45:05Z</cp:lastPrinted>
  <dcterms:created xsi:type="dcterms:W3CDTF">2017-11-13T20:27:02Z</dcterms:created>
  <dcterms:modified xsi:type="dcterms:W3CDTF">2018-05-18T11:58:57Z</dcterms:modified>
</cp:coreProperties>
</file>