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81" r:id="rId18"/>
    <p:sldId id="283" r:id="rId19"/>
    <p:sldId id="284" r:id="rId20"/>
    <p:sldId id="286" r:id="rId21"/>
    <p:sldId id="287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CC6"/>
    <a:srgbClr val="CCFFCC"/>
    <a:srgbClr val="FF3300"/>
    <a:srgbClr val="CC3300"/>
    <a:srgbClr val="FF0000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/>
    <p:restoredTop sz="94660"/>
  </p:normalViewPr>
  <p:slideViewPr>
    <p:cSldViewPr>
      <p:cViewPr varScale="1">
        <p:scale>
          <a:sx n="98" d="100"/>
          <a:sy n="98" d="100"/>
        </p:scale>
        <p:origin x="14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D468D-6AB2-4AAD-B2B0-50FEAA7F40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</dgm:pt>
    <dgm:pt modelId="{2343A007-AF9A-4E34-AF1B-C4CC9B8F7DC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Embriyonik</a:t>
          </a:r>
          <a:r>
            <a: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ve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fetal</a:t>
          </a:r>
          <a:r>
            <a: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ölümler</a:t>
          </a:r>
        </a:p>
      </dgm:t>
    </dgm:pt>
    <dgm:pt modelId="{B471B1D8-BAF2-4231-8686-BA9FDB011159}" type="parTrans" cxnId="{87F7E1DD-B9C2-4DEC-AE8C-56DFAD4C8FD7}">
      <dgm:prSet/>
      <dgm:spPr/>
      <dgm:t>
        <a:bodyPr/>
        <a:lstStyle/>
        <a:p>
          <a:endParaRPr lang="tr-TR" sz="4400"/>
        </a:p>
      </dgm:t>
    </dgm:pt>
    <dgm:pt modelId="{B0536686-B6C2-4936-8129-75707DA8CE77}" type="sibTrans" cxnId="{87F7E1DD-B9C2-4DEC-AE8C-56DFAD4C8FD7}">
      <dgm:prSet/>
      <dgm:spPr/>
      <dgm:t>
        <a:bodyPr/>
        <a:lstStyle/>
        <a:p>
          <a:endParaRPr lang="tr-TR" sz="4400"/>
        </a:p>
      </dgm:t>
    </dgm:pt>
    <dgm:pt modelId="{7F5D57B7-17AC-47B7-9076-66F461F0DF8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Enfeksiyöz</a:t>
          </a:r>
          <a:r>
            <a: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nedenler</a:t>
          </a:r>
        </a:p>
      </dgm:t>
    </dgm:pt>
    <dgm:pt modelId="{844057DB-811D-4736-A5BB-EFA6AAB137DF}" type="parTrans" cxnId="{130968EF-F90B-4E8C-BC46-704EFBD60BCF}">
      <dgm:prSet/>
      <dgm:spPr/>
      <dgm:t>
        <a:bodyPr/>
        <a:lstStyle/>
        <a:p>
          <a:endParaRPr lang="tr-TR" sz="4400"/>
        </a:p>
      </dgm:t>
    </dgm:pt>
    <dgm:pt modelId="{83B847F4-F6CC-4ADC-979A-0EA62993EBC9}" type="sibTrans" cxnId="{130968EF-F90B-4E8C-BC46-704EFBD60BCF}">
      <dgm:prSet/>
      <dgm:spPr/>
      <dgm:t>
        <a:bodyPr/>
        <a:lstStyle/>
        <a:p>
          <a:endParaRPr lang="tr-TR" sz="4400"/>
        </a:p>
      </dgm:t>
    </dgm:pt>
    <dgm:pt modelId="{5C5D08D5-CC30-48BF-9654-3734E683A45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Enfeksiyöz</a:t>
          </a:r>
          <a:r>
            <a: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olmayan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nedenler</a:t>
          </a:r>
        </a:p>
      </dgm:t>
    </dgm:pt>
    <dgm:pt modelId="{C89436F9-ED75-4451-964E-2C17768C9A7D}" type="parTrans" cxnId="{A99CFDBC-B2C5-4B98-B4E9-36F8668A1B6C}">
      <dgm:prSet/>
      <dgm:spPr/>
      <dgm:t>
        <a:bodyPr/>
        <a:lstStyle/>
        <a:p>
          <a:endParaRPr lang="tr-TR" sz="4400"/>
        </a:p>
      </dgm:t>
    </dgm:pt>
    <dgm:pt modelId="{8D5D7ADC-FE21-445A-8E79-757E7602AA3F}" type="sibTrans" cxnId="{A99CFDBC-B2C5-4B98-B4E9-36F8668A1B6C}">
      <dgm:prSet/>
      <dgm:spPr/>
      <dgm:t>
        <a:bodyPr/>
        <a:lstStyle/>
        <a:p>
          <a:endParaRPr lang="tr-TR" sz="4400"/>
        </a:p>
      </dgm:t>
    </dgm:pt>
    <dgm:pt modelId="{D58D4CA1-333B-4509-A02D-97991526D933}" type="pres">
      <dgm:prSet presAssocID="{332D468D-6AB2-4AAD-B2B0-50FEAA7F40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D33E2F-D3F1-4D82-884C-B4C55F812286}" type="pres">
      <dgm:prSet presAssocID="{2343A007-AF9A-4E34-AF1B-C4CC9B8F7DCD}" presName="vertOne" presStyleCnt="0"/>
      <dgm:spPr/>
    </dgm:pt>
    <dgm:pt modelId="{9EC1ED03-E34D-4B36-A589-31EB89044129}" type="pres">
      <dgm:prSet presAssocID="{2343A007-AF9A-4E34-AF1B-C4CC9B8F7DCD}" presName="txOne" presStyleLbl="node0" presStyleIdx="0" presStyleCnt="1" custLinFactNeighborX="-37" custLinFactNeighborY="339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A94131-9344-43F4-A25B-EFB50A4B9D75}" type="pres">
      <dgm:prSet presAssocID="{2343A007-AF9A-4E34-AF1B-C4CC9B8F7DCD}" presName="parTransOne" presStyleCnt="0"/>
      <dgm:spPr/>
    </dgm:pt>
    <dgm:pt modelId="{62C2F304-2F95-4EC7-937D-E04FE580B7FF}" type="pres">
      <dgm:prSet presAssocID="{2343A007-AF9A-4E34-AF1B-C4CC9B8F7DCD}" presName="horzOne" presStyleCnt="0"/>
      <dgm:spPr/>
    </dgm:pt>
    <dgm:pt modelId="{28A9A096-7310-43F0-ADB3-310B9BF4714F}" type="pres">
      <dgm:prSet presAssocID="{7F5D57B7-17AC-47B7-9076-66F461F0DF8E}" presName="vertTwo" presStyleCnt="0"/>
      <dgm:spPr/>
    </dgm:pt>
    <dgm:pt modelId="{E76017B0-D8A5-4ABA-83E5-1EBF0C15AEE1}" type="pres">
      <dgm:prSet presAssocID="{7F5D57B7-17AC-47B7-9076-66F461F0DF8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5EB1D6A-136A-4163-8A9C-C5E492FFE8AE}" type="pres">
      <dgm:prSet presAssocID="{7F5D57B7-17AC-47B7-9076-66F461F0DF8E}" presName="horzTwo" presStyleCnt="0"/>
      <dgm:spPr/>
    </dgm:pt>
    <dgm:pt modelId="{89CADFFA-6138-4415-8983-3E1A56980E81}" type="pres">
      <dgm:prSet presAssocID="{83B847F4-F6CC-4ADC-979A-0EA62993EBC9}" presName="sibSpaceTwo" presStyleCnt="0"/>
      <dgm:spPr/>
    </dgm:pt>
    <dgm:pt modelId="{0B261DBF-D1E3-4E86-8AF3-E7C247A411BE}" type="pres">
      <dgm:prSet presAssocID="{5C5D08D5-CC30-48BF-9654-3734E683A452}" presName="vertTwo" presStyleCnt="0"/>
      <dgm:spPr/>
    </dgm:pt>
    <dgm:pt modelId="{7B620BDF-E58B-4013-946A-16F1C0AF7389}" type="pres">
      <dgm:prSet presAssocID="{5C5D08D5-CC30-48BF-9654-3734E683A45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10001B0-786D-4B3A-815B-8152B13ACDB3}" type="pres">
      <dgm:prSet presAssocID="{5C5D08D5-CC30-48BF-9654-3734E683A452}" presName="horzTwo" presStyleCnt="0"/>
      <dgm:spPr/>
    </dgm:pt>
  </dgm:ptLst>
  <dgm:cxnLst>
    <dgm:cxn modelId="{DA92227B-22B1-4EC0-B6FA-A581E5DFBD41}" type="presOf" srcId="{332D468D-6AB2-4AAD-B2B0-50FEAA7F40A3}" destId="{D58D4CA1-333B-4509-A02D-97991526D933}" srcOrd="0" destOrd="0" presId="urn:microsoft.com/office/officeart/2005/8/layout/hierarchy4"/>
    <dgm:cxn modelId="{354C5232-A08C-43EA-B054-A53A809B1EFC}" type="presOf" srcId="{5C5D08D5-CC30-48BF-9654-3734E683A452}" destId="{7B620BDF-E58B-4013-946A-16F1C0AF7389}" srcOrd="0" destOrd="0" presId="urn:microsoft.com/office/officeart/2005/8/layout/hierarchy4"/>
    <dgm:cxn modelId="{900B5B52-BA47-45BE-BB7C-8C3788FE94E4}" type="presOf" srcId="{7F5D57B7-17AC-47B7-9076-66F461F0DF8E}" destId="{E76017B0-D8A5-4ABA-83E5-1EBF0C15AEE1}" srcOrd="0" destOrd="0" presId="urn:microsoft.com/office/officeart/2005/8/layout/hierarchy4"/>
    <dgm:cxn modelId="{130968EF-F90B-4E8C-BC46-704EFBD60BCF}" srcId="{2343A007-AF9A-4E34-AF1B-C4CC9B8F7DCD}" destId="{7F5D57B7-17AC-47B7-9076-66F461F0DF8E}" srcOrd="0" destOrd="0" parTransId="{844057DB-811D-4736-A5BB-EFA6AAB137DF}" sibTransId="{83B847F4-F6CC-4ADC-979A-0EA62993EBC9}"/>
    <dgm:cxn modelId="{A99CFDBC-B2C5-4B98-B4E9-36F8668A1B6C}" srcId="{2343A007-AF9A-4E34-AF1B-C4CC9B8F7DCD}" destId="{5C5D08D5-CC30-48BF-9654-3734E683A452}" srcOrd="1" destOrd="0" parTransId="{C89436F9-ED75-4451-964E-2C17768C9A7D}" sibTransId="{8D5D7ADC-FE21-445A-8E79-757E7602AA3F}"/>
    <dgm:cxn modelId="{87F7E1DD-B9C2-4DEC-AE8C-56DFAD4C8FD7}" srcId="{332D468D-6AB2-4AAD-B2B0-50FEAA7F40A3}" destId="{2343A007-AF9A-4E34-AF1B-C4CC9B8F7DCD}" srcOrd="0" destOrd="0" parTransId="{B471B1D8-BAF2-4231-8686-BA9FDB011159}" sibTransId="{B0536686-B6C2-4936-8129-75707DA8CE77}"/>
    <dgm:cxn modelId="{3966A4C8-527C-49C6-8E21-02E88EC69F87}" type="presOf" srcId="{2343A007-AF9A-4E34-AF1B-C4CC9B8F7DCD}" destId="{9EC1ED03-E34D-4B36-A589-31EB89044129}" srcOrd="0" destOrd="0" presId="urn:microsoft.com/office/officeart/2005/8/layout/hierarchy4"/>
    <dgm:cxn modelId="{70134C6A-74E3-489F-8483-9E12D7726828}" type="presParOf" srcId="{D58D4CA1-333B-4509-A02D-97991526D933}" destId="{CAD33E2F-D3F1-4D82-884C-B4C55F812286}" srcOrd="0" destOrd="0" presId="urn:microsoft.com/office/officeart/2005/8/layout/hierarchy4"/>
    <dgm:cxn modelId="{7564B39C-2821-4146-A022-3C7C600CFDE8}" type="presParOf" srcId="{CAD33E2F-D3F1-4D82-884C-B4C55F812286}" destId="{9EC1ED03-E34D-4B36-A589-31EB89044129}" srcOrd="0" destOrd="0" presId="urn:microsoft.com/office/officeart/2005/8/layout/hierarchy4"/>
    <dgm:cxn modelId="{16D1D337-5EFE-48CA-BE11-64D77C8391F4}" type="presParOf" srcId="{CAD33E2F-D3F1-4D82-884C-B4C55F812286}" destId="{1AA94131-9344-43F4-A25B-EFB50A4B9D75}" srcOrd="1" destOrd="0" presId="urn:microsoft.com/office/officeart/2005/8/layout/hierarchy4"/>
    <dgm:cxn modelId="{02CF49E6-8913-4A8F-B87C-404760F4F9FE}" type="presParOf" srcId="{CAD33E2F-D3F1-4D82-884C-B4C55F812286}" destId="{62C2F304-2F95-4EC7-937D-E04FE580B7FF}" srcOrd="2" destOrd="0" presId="urn:microsoft.com/office/officeart/2005/8/layout/hierarchy4"/>
    <dgm:cxn modelId="{54BDB8F7-2219-4C52-89A8-4B8B88BCE71C}" type="presParOf" srcId="{62C2F304-2F95-4EC7-937D-E04FE580B7FF}" destId="{28A9A096-7310-43F0-ADB3-310B9BF4714F}" srcOrd="0" destOrd="0" presId="urn:microsoft.com/office/officeart/2005/8/layout/hierarchy4"/>
    <dgm:cxn modelId="{A26615F6-7C25-4440-8BA5-B8957C060F69}" type="presParOf" srcId="{28A9A096-7310-43F0-ADB3-310B9BF4714F}" destId="{E76017B0-D8A5-4ABA-83E5-1EBF0C15AEE1}" srcOrd="0" destOrd="0" presId="urn:microsoft.com/office/officeart/2005/8/layout/hierarchy4"/>
    <dgm:cxn modelId="{4175C7F7-315C-445A-B711-8E5C964B05B0}" type="presParOf" srcId="{28A9A096-7310-43F0-ADB3-310B9BF4714F}" destId="{25EB1D6A-136A-4163-8A9C-C5E492FFE8AE}" srcOrd="1" destOrd="0" presId="urn:microsoft.com/office/officeart/2005/8/layout/hierarchy4"/>
    <dgm:cxn modelId="{B29E5A9F-3FBE-45A1-9D58-61FE219AD04A}" type="presParOf" srcId="{62C2F304-2F95-4EC7-937D-E04FE580B7FF}" destId="{89CADFFA-6138-4415-8983-3E1A56980E81}" srcOrd="1" destOrd="0" presId="urn:microsoft.com/office/officeart/2005/8/layout/hierarchy4"/>
    <dgm:cxn modelId="{9C5E28BF-D330-47E5-9B31-5CD16F1D6FE1}" type="presParOf" srcId="{62C2F304-2F95-4EC7-937D-E04FE580B7FF}" destId="{0B261DBF-D1E3-4E86-8AF3-E7C247A411BE}" srcOrd="2" destOrd="0" presId="urn:microsoft.com/office/officeart/2005/8/layout/hierarchy4"/>
    <dgm:cxn modelId="{3C693555-D201-40EF-A12A-4EAF82CD4A00}" type="presParOf" srcId="{0B261DBF-D1E3-4E86-8AF3-E7C247A411BE}" destId="{7B620BDF-E58B-4013-946A-16F1C0AF7389}" srcOrd="0" destOrd="0" presId="urn:microsoft.com/office/officeart/2005/8/layout/hierarchy4"/>
    <dgm:cxn modelId="{4AF6316D-0183-4F16-BEBA-462315DB84AD}" type="presParOf" srcId="{0B261DBF-D1E3-4E86-8AF3-E7C247A411BE}" destId="{A10001B0-786D-4B3A-815B-8152B13ACDB3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1ED03-E34D-4B36-A589-31EB89044129}">
      <dsp:nvSpPr>
        <dsp:cNvPr id="0" name=""/>
        <dsp:cNvSpPr/>
      </dsp:nvSpPr>
      <dsp:spPr>
        <a:xfrm>
          <a:off x="0" y="76201"/>
          <a:ext cx="8223524" cy="267679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Embriyonik</a:t>
          </a:r>
          <a:r>
            <a:rPr kumimoji="0" lang="tr-TR" sz="4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ve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fetal</a:t>
          </a:r>
          <a:r>
            <a:rPr kumimoji="0" lang="tr-TR" sz="4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ölümler</a:t>
          </a:r>
        </a:p>
      </dsp:txBody>
      <dsp:txXfrm>
        <a:off x="78401" y="154602"/>
        <a:ext cx="8066722" cy="2519995"/>
      </dsp:txXfrm>
    </dsp:sp>
    <dsp:sp modelId="{E76017B0-D8A5-4ABA-83E5-1EBF0C15AEE1}">
      <dsp:nvSpPr>
        <dsp:cNvPr id="0" name=""/>
        <dsp:cNvSpPr/>
      </dsp:nvSpPr>
      <dsp:spPr>
        <a:xfrm>
          <a:off x="3037" y="2899045"/>
          <a:ext cx="3946028" cy="267679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Enfeksiyöz</a:t>
          </a:r>
          <a:r>
            <a:rPr kumimoji="0" lang="tr-TR" sz="4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nedenler</a:t>
          </a:r>
        </a:p>
      </dsp:txBody>
      <dsp:txXfrm>
        <a:off x="81438" y="2977446"/>
        <a:ext cx="3789226" cy="2519995"/>
      </dsp:txXfrm>
    </dsp:sp>
    <dsp:sp modelId="{7B620BDF-E58B-4013-946A-16F1C0AF7389}">
      <dsp:nvSpPr>
        <dsp:cNvPr id="0" name=""/>
        <dsp:cNvSpPr/>
      </dsp:nvSpPr>
      <dsp:spPr>
        <a:xfrm>
          <a:off x="4280533" y="2899045"/>
          <a:ext cx="3946028" cy="267679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Enfeksiyöz</a:t>
          </a:r>
          <a:r>
            <a:rPr kumimoji="0" lang="tr-TR" sz="4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olmayan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4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nedenler</a:t>
          </a:r>
        </a:p>
      </dsp:txBody>
      <dsp:txXfrm>
        <a:off x="4358934" y="2977446"/>
        <a:ext cx="3789226" cy="2519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846E-2231-447E-B2E6-EDD19E4FDA7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E534E-9109-49A2-8DFE-08D00FF8333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F4A26-9516-4965-9AAB-BE80B52F728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78E61B-B1B6-4DD7-8E40-DDB256CBDDE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6C9C3E-27BB-4B72-8A03-36D0C423055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F03AE-14AE-469C-B084-E06DD99928B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5002-FB01-49B3-A364-4A4316615BF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189D6-1B9C-40BA-8315-4D670B277CE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B0842-DFB1-4824-BC74-FE7EF668BFC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D23CB-ADEB-40B3-B026-2FEB950B2E9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DB90E-21D1-419B-A9C6-2DF1AB73483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81295-92C6-4137-B754-7F0D282DAE0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7DD1-7711-4701-B573-508DF5D7085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763DD2-C5F2-4F47-A0AE-A68A31BDDB3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944969" y="1219200"/>
            <a:ext cx="6096000" cy="2781811"/>
          </a:xfrm>
        </p:spPr>
        <p:txBody>
          <a:bodyPr/>
          <a:lstStyle/>
          <a:p>
            <a:r>
              <a:rPr lang="tr-TR" sz="3600" dirty="0" smtClean="0"/>
              <a:t>KÖPEKLERDE </a:t>
            </a:r>
            <a:r>
              <a:rPr lang="tr-TR" sz="3600" dirty="0" smtClean="0"/>
              <a:t>UYGUN TOHUMLAMA ZAMANI VE </a:t>
            </a:r>
            <a:r>
              <a:rPr lang="tr-TR" sz="3600" smtClean="0"/>
              <a:t>GEBELİK FİZYOPATOLOLOJİSİ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37881" y="4000245"/>
            <a:ext cx="4953000" cy="1143000"/>
          </a:xfrm>
        </p:spPr>
        <p:txBody>
          <a:bodyPr/>
          <a:lstStyle/>
          <a:p>
            <a:r>
              <a:rPr lang="tr-TR" sz="2800" dirty="0" smtClean="0"/>
              <a:t>PROF.DR.M.RIFAT </a:t>
            </a:r>
            <a:r>
              <a:rPr lang="tr-TR" sz="2800" dirty="0" smtClean="0"/>
              <a:t>VURAL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172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Aşım yöntemleri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arenR"/>
            </a:pPr>
            <a:r>
              <a:rPr lang="tr-TR"/>
              <a:t>Doğal aşım</a:t>
            </a:r>
          </a:p>
          <a:p>
            <a:pPr marL="609600" indent="-609600">
              <a:buFontTx/>
              <a:buAutoNum type="alphaUcParenR"/>
            </a:pPr>
            <a:r>
              <a:rPr lang="tr-TR"/>
              <a:t>Taze semen ile sun’i tohumlama</a:t>
            </a:r>
          </a:p>
          <a:p>
            <a:pPr marL="609600" indent="-609600">
              <a:buFontTx/>
              <a:buAutoNum type="alphaUcParenR"/>
            </a:pPr>
            <a:r>
              <a:rPr lang="tr-TR"/>
              <a:t>Soğutulmuş ve sulandırılmış semen ile sun’i tohumlama</a:t>
            </a:r>
          </a:p>
          <a:p>
            <a:pPr marL="609600" indent="-609600">
              <a:buFontTx/>
              <a:buAutoNum type="alphaUcParenR"/>
            </a:pPr>
            <a:r>
              <a:rPr lang="tr-TR"/>
              <a:t>Donmuş semen ile sun’i tohumlama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A-Doğal Aşım Stratejileri-1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Erkek köpek seçimi</a:t>
            </a:r>
            <a:r>
              <a:rPr lang="tr-TR"/>
              <a:t> :</a:t>
            </a:r>
          </a:p>
          <a:p>
            <a:pPr lvl="1"/>
            <a:r>
              <a:rPr lang="tr-TR">
                <a:solidFill>
                  <a:srgbClr val="FF0000"/>
                </a:solidFill>
              </a:rPr>
              <a:t>Outcrossing</a:t>
            </a:r>
            <a:r>
              <a:rPr lang="tr-TR"/>
              <a:t> : aynı ırktan fakat farklı sürülerden erkek ile çiftleştirme</a:t>
            </a:r>
          </a:p>
          <a:p>
            <a:pPr lvl="1"/>
            <a:r>
              <a:rPr lang="tr-TR">
                <a:solidFill>
                  <a:srgbClr val="FF0000"/>
                </a:solidFill>
              </a:rPr>
              <a:t>İnbreeding </a:t>
            </a:r>
            <a:r>
              <a:rPr lang="tr-TR"/>
              <a:t>: yakın akraba erkek köpek ile çiftleştirme</a:t>
            </a:r>
          </a:p>
          <a:p>
            <a:pPr lvl="1"/>
            <a:r>
              <a:rPr lang="tr-TR">
                <a:solidFill>
                  <a:srgbClr val="FF0000"/>
                </a:solidFill>
              </a:rPr>
              <a:t>Line breeding</a:t>
            </a:r>
            <a:r>
              <a:rPr lang="tr-TR"/>
              <a:t>: tüm sürü için aynı erkek köpeğin kullanılması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A-Doğal Aşım Stratejileri-2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Strateji-1</a:t>
            </a:r>
            <a:r>
              <a:rPr lang="tr-TR"/>
              <a:t>: erkeği kabul ettiği sürece gün aşırı çiftleştirme</a:t>
            </a:r>
          </a:p>
          <a:p>
            <a:r>
              <a:rPr lang="tr-TR">
                <a:solidFill>
                  <a:srgbClr val="FF0000"/>
                </a:solidFill>
              </a:rPr>
              <a:t>Strateji -2: </a:t>
            </a:r>
            <a:r>
              <a:rPr lang="tr-TR"/>
              <a:t>progesteron düzeyi 4-10 ng/ml düzeyine ulaşmasını izleyen 2 ve 4. günlerde iki çiftlşetirme</a:t>
            </a:r>
          </a:p>
          <a:p>
            <a:r>
              <a:rPr lang="tr-TR">
                <a:solidFill>
                  <a:srgbClr val="FF0000"/>
                </a:solidFill>
              </a:rPr>
              <a:t>Strateji-3:</a:t>
            </a:r>
            <a:r>
              <a:rPr lang="tr-TR"/>
              <a:t> progesteron düzeyi 4-10 ng/ml düzeyine ulaşmasını izleyen 2. günd etek çiftleştirme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A-Doğal Aşım Stratejileri-3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Strateji-1: Gün aşırı Çiftleştirme</a:t>
            </a:r>
          </a:p>
          <a:p>
            <a:pPr lvl="1">
              <a:lnSpc>
                <a:spcPct val="90000"/>
              </a:lnSpc>
            </a:pPr>
            <a:r>
              <a:rPr lang="tr-TR"/>
              <a:t>Genelde dişi ve erkeğin aynı kişye ait olduğu durumlarda tercih edilir</a:t>
            </a:r>
          </a:p>
          <a:p>
            <a:pPr lvl="1">
              <a:lnSpc>
                <a:spcPct val="90000"/>
              </a:lnSpc>
            </a:pPr>
            <a:r>
              <a:rPr lang="tr-TR"/>
              <a:t>Her iki hayvan ayrı odalarda tutulur ve proöstrusun başlamasından 5 gün sonra gün aşırı bir araya getirilir. Ve tarama yaptırılır. </a:t>
            </a:r>
          </a:p>
          <a:p>
            <a:pPr lvl="1">
              <a:lnSpc>
                <a:spcPct val="90000"/>
              </a:lnSpc>
            </a:pPr>
            <a:r>
              <a:rPr lang="tr-TR"/>
              <a:t>Bulbus glandisin vagina içinde tutunması (inside bağlanma-copulatory locking)</a:t>
            </a:r>
          </a:p>
          <a:p>
            <a:pPr lvl="1">
              <a:lnSpc>
                <a:spcPct val="90000"/>
              </a:lnSpc>
            </a:pPr>
            <a:r>
              <a:rPr lang="tr-TR"/>
              <a:t>Bulbus glandisin vagina dışında tutunması (outside bağlanma)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A-Doğal Aşım Stratejileri-3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Strateji-1: Gün Aşırı Çiftleştirme</a:t>
            </a:r>
          </a:p>
          <a:p>
            <a:pPr lvl="1">
              <a:lnSpc>
                <a:spcPct val="90000"/>
              </a:lnSpc>
            </a:pPr>
            <a:r>
              <a:rPr lang="tr-TR"/>
              <a:t>Dişinin Çiftleşmeyi red etmesi veya erkeğin çiftleşme için isteksiz olması : </a:t>
            </a:r>
          </a:p>
          <a:p>
            <a:pPr lvl="2">
              <a:lnSpc>
                <a:spcPct val="90000"/>
              </a:lnSpc>
            </a:pPr>
            <a:r>
              <a:rPr lang="tr-TR"/>
              <a:t>Hayvanın östrus aşamasında bulunmaması</a:t>
            </a:r>
          </a:p>
          <a:p>
            <a:pPr lvl="2">
              <a:lnSpc>
                <a:spcPct val="90000"/>
              </a:lnSpc>
            </a:pPr>
            <a:r>
              <a:rPr lang="tr-TR"/>
              <a:t>Kongenital vaginal anomaliler (Resimli SLAYT)</a:t>
            </a:r>
          </a:p>
          <a:p>
            <a:pPr lvl="2">
              <a:lnSpc>
                <a:spcPct val="90000"/>
              </a:lnSpc>
            </a:pPr>
            <a:r>
              <a:rPr lang="tr-TR"/>
              <a:t>Psikolojik nedenler</a:t>
            </a:r>
          </a:p>
          <a:p>
            <a:pPr lvl="2">
              <a:lnSpc>
                <a:spcPct val="90000"/>
              </a:lnSpc>
            </a:pPr>
            <a:r>
              <a:rPr lang="tr-TR"/>
              <a:t>Erkek hayv. Artiritis ve lumbar spin</a:t>
            </a:r>
          </a:p>
          <a:p>
            <a:pPr lvl="2">
              <a:lnSpc>
                <a:spcPct val="90000"/>
              </a:lnSpc>
            </a:pPr>
            <a:r>
              <a:rPr lang="tr-TR"/>
              <a:t>Prostatik ağrı veya sorunlar</a:t>
            </a:r>
          </a:p>
          <a:p>
            <a:pPr lvl="2">
              <a:lnSpc>
                <a:spcPct val="90000"/>
              </a:lnSpc>
            </a:pPr>
            <a:r>
              <a:rPr lang="tr-TR"/>
              <a:t>Erkeklerde ilerleyen yaşa bağlı sorunlar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FF0000"/>
                </a:solidFill>
              </a:rPr>
              <a:t>SUN’i TOHUMLAMA !!!</a:t>
            </a:r>
          </a:p>
          <a:p>
            <a:pPr lvl="2">
              <a:lnSpc>
                <a:spcPct val="90000"/>
              </a:lnSpc>
            </a:pPr>
            <a:endParaRPr lang="tr-TR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tr-T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A-Doğal Aşım Stratejileri-4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Strateji-2 :  serum progesteron düzeyine göre çift aşım</a:t>
            </a:r>
          </a:p>
          <a:p>
            <a:pPr lvl="1"/>
            <a:r>
              <a:rPr lang="tr-TR"/>
              <a:t>Proöstrus başlamasını izleyen 5.gün veya </a:t>
            </a:r>
          </a:p>
          <a:p>
            <a:pPr lvl="1"/>
            <a:r>
              <a:rPr lang="tr-TR"/>
              <a:t>Vaginal sitolojide kornifiye superfisial hücr. Görülmesini takiben gün aşırı serum progesteron düzeylerinin izlenmesi</a:t>
            </a:r>
          </a:p>
          <a:p>
            <a:pPr lvl="1"/>
            <a:r>
              <a:rPr lang="tr-TR" i="1"/>
              <a:t>Target Canine Ovulation Timing Test Kit </a:t>
            </a:r>
          </a:p>
          <a:p>
            <a:pPr lvl="1"/>
            <a:r>
              <a:rPr lang="tr-TR" i="1"/>
              <a:t>Ica-gen Status-PRO Canine Ovulation Timing Test Kit (Synbiotics Corp)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A-Doğal Aşım Stratejileri-5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Strateji-3 : Serum progesteron düzeyine göre tek aşım</a:t>
            </a:r>
          </a:p>
          <a:p>
            <a:r>
              <a:rPr lang="tr-TR"/>
              <a:t>Serum Progesteron / Serum LH düzeyleri  ve vaginal sitoloji bulguları birlikte hayvan davranışları değerlendirilerek aşım gerçekleştirilir.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CC3300"/>
                </a:solidFill>
              </a:rPr>
              <a:t>İmplantasyon ve plasentasyon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Maturasyon -fertilizasyon:</a:t>
            </a:r>
            <a:r>
              <a:rPr lang="tr-TR"/>
              <a:t> ovulasyonu izleyen 2-4 gün sonra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Superfekondasyon: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Uterusa göç</a:t>
            </a:r>
            <a:r>
              <a:rPr lang="tr-TR"/>
              <a:t> : ovulasyonu izleyen 9-10.gün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İmplantasyon </a:t>
            </a:r>
            <a:r>
              <a:rPr lang="tr-TR"/>
              <a:t>: ovulasyonu izleyen 18. gün (Transuterin migrasyon)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Gebelik süresi</a:t>
            </a:r>
            <a:r>
              <a:rPr lang="tr-TR"/>
              <a:t>: LH yükseltisinden 65 gün –ovulasyondan 63 gün sonra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Plasentasyon</a:t>
            </a:r>
            <a:r>
              <a:rPr lang="tr-TR"/>
              <a:t> : endotheliochorial plasenta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Gebe köpeklerde fizyolojik değişimler</a:t>
            </a:r>
          </a:p>
        </p:txBody>
      </p:sp>
      <p:graphicFrame>
        <p:nvGraphicFramePr>
          <p:cNvPr id="42018" name="Group 34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505936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14800"/>
                <a:gridCol w="41148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Parametre</a:t>
                      </a: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Fizyolojik değişim</a:t>
                      </a: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Kalp atımı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Artar 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Kardiak</a:t>
                      </a: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Kan volumü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Plazma volumu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Hemoglobin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Hematokrit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Plazma protein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cxnSp>
        <p:nvCxnSpPr>
          <p:cNvPr id="35" name="34 Düz Ok Bağlayıcısı"/>
          <p:cNvCxnSpPr/>
          <p:nvPr/>
        </p:nvCxnSpPr>
        <p:spPr>
          <a:xfrm rot="5400000" flipH="1" flipV="1">
            <a:off x="5639594" y="1980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35 Düz Ok Bağlayıcısı"/>
          <p:cNvCxnSpPr/>
          <p:nvPr/>
        </p:nvCxnSpPr>
        <p:spPr>
          <a:xfrm rot="5400000" flipH="1" flipV="1">
            <a:off x="5639594" y="2590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rot="5400000" flipH="1" flipV="1">
            <a:off x="5639594" y="3275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/>
          <p:nvPr/>
        </p:nvCxnSpPr>
        <p:spPr>
          <a:xfrm rot="5400000" flipH="1" flipV="1">
            <a:off x="5639594" y="3885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41 Düz Ok Bağlayıcısı"/>
          <p:cNvCxnSpPr/>
          <p:nvPr/>
        </p:nvCxnSpPr>
        <p:spPr>
          <a:xfrm rot="5400000">
            <a:off x="5639594" y="4495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/>
          <p:nvPr/>
        </p:nvCxnSpPr>
        <p:spPr>
          <a:xfrm rot="5400000">
            <a:off x="5639594" y="5180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 rot="5400000">
            <a:off x="5639594" y="5790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Gebe köpeklerde fizyolojik değişimler</a:t>
            </a:r>
          </a:p>
        </p:txBody>
      </p:sp>
      <p:graphicFrame>
        <p:nvGraphicFramePr>
          <p:cNvPr id="44083" name="Group 51"/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229600" cy="56070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Parametre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Fizyolojik Değişim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Arterial kan basıncı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Değişmez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Merkezi venöz basınç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Değişmez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Ventilasyon</a:t>
                      </a: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volümü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Oksijen tüketimi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Arteri kan gazları ve PH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PH ve O2 değişmez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 akciğer kapasitesi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Değişmez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Mide boşalma zamanı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Uzar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</a:rPr>
                        <a:t>Gastrik</a:t>
                      </a: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</a:rPr>
                        <a:t> </a:t>
                      </a: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</a:rPr>
                        <a:t>motilite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</a:rPr>
                        <a:t>Gastrik sekresyon PH sı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cxnSp>
        <p:nvCxnSpPr>
          <p:cNvPr id="40" name="39 Düz Ok Bağlayıcısı"/>
          <p:cNvCxnSpPr/>
          <p:nvPr/>
        </p:nvCxnSpPr>
        <p:spPr>
          <a:xfrm rot="5400000" flipH="1" flipV="1">
            <a:off x="5715794" y="2894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 rot="5400000" flipH="1" flipV="1">
            <a:off x="5715794" y="3428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41 Düz Ok Bağlayıcısı"/>
          <p:cNvCxnSpPr/>
          <p:nvPr/>
        </p:nvCxnSpPr>
        <p:spPr>
          <a:xfrm rot="5400000">
            <a:off x="5715794" y="5714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/>
          <p:nvPr/>
        </p:nvCxnSpPr>
        <p:spPr>
          <a:xfrm rot="5400000">
            <a:off x="5715794" y="6323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44 Düz Bağlayıcı"/>
          <p:cNvCxnSpPr/>
          <p:nvPr/>
        </p:nvCxnSpPr>
        <p:spPr>
          <a:xfrm rot="10800000">
            <a:off x="5410200" y="1828800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45 Düz Bağlayıcı"/>
          <p:cNvCxnSpPr/>
          <p:nvPr/>
        </p:nvCxnSpPr>
        <p:spPr>
          <a:xfrm rot="10800000">
            <a:off x="5410200" y="2362200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46 Düz Bağlayıcı"/>
          <p:cNvCxnSpPr/>
          <p:nvPr/>
        </p:nvCxnSpPr>
        <p:spPr>
          <a:xfrm rot="10800000">
            <a:off x="5486400" y="4572000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48 Düz Ok Bağlayıcısı"/>
          <p:cNvCxnSpPr/>
          <p:nvPr/>
        </p:nvCxnSpPr>
        <p:spPr>
          <a:xfrm rot="10800000">
            <a:off x="5410200" y="51054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CC3300"/>
                </a:solidFill>
              </a:rPr>
              <a:t>Dişi köpeğin çiftleşmeye hazırlanması</a:t>
            </a:r>
            <a:endParaRPr lang="tr-TR" sz="3200" dirty="0"/>
          </a:p>
        </p:txBody>
      </p:sp>
      <p:graphicFrame>
        <p:nvGraphicFramePr>
          <p:cNvPr id="16" name="15 Tablo"/>
          <p:cNvGraphicFramePr>
            <a:graphicFrameLocks noGrp="1"/>
          </p:cNvGraphicFramePr>
          <p:nvPr/>
        </p:nvGraphicFramePr>
        <p:xfrm>
          <a:off x="152400" y="1220216"/>
          <a:ext cx="8839200" cy="540175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839200"/>
              </a:tblGrid>
              <a:tr h="691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100" b="0" dirty="0" smtClean="0">
                          <a:solidFill>
                            <a:srgbClr val="FF0000"/>
                          </a:solidFill>
                        </a:rPr>
                        <a:t>Genel fiziki muayene ve hematolojik muayene</a:t>
                      </a:r>
                    </a:p>
                    <a:p>
                      <a:endParaRPr lang="tr-TR" sz="2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36011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smtClean="0">
                          <a:solidFill>
                            <a:srgbClr val="FF0000"/>
                          </a:solidFill>
                        </a:rPr>
                        <a:t>Jinekolojik muayene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tr-TR" sz="2100" dirty="0" smtClean="0"/>
                        <a:t>Vulva-</a:t>
                      </a:r>
                      <a:r>
                        <a:rPr lang="tr-TR" sz="2100" dirty="0" err="1" smtClean="0"/>
                        <a:t>vagina</a:t>
                      </a:r>
                      <a:r>
                        <a:rPr lang="tr-TR" sz="2100" dirty="0" smtClean="0"/>
                        <a:t> muayenesi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tr-TR" sz="2100" dirty="0" smtClean="0"/>
                        <a:t>Meme muayenesi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tr-TR" sz="2100" dirty="0" smtClean="0"/>
                        <a:t>USG muayenesi</a:t>
                      </a:r>
                    </a:p>
                    <a:p>
                      <a:endParaRPr lang="tr-TR" sz="2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87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100" dirty="0" err="1" smtClean="0">
                          <a:solidFill>
                            <a:srgbClr val="FF0000"/>
                          </a:solidFill>
                        </a:rPr>
                        <a:t>İmmunizasyon</a:t>
                      </a:r>
                      <a:endParaRPr lang="tr-TR" sz="2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262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smtClean="0">
                          <a:solidFill>
                            <a:srgbClr val="FF0000"/>
                          </a:solidFill>
                        </a:rPr>
                        <a:t>Parazit kontrolü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0560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err="1" smtClean="0">
                          <a:solidFill>
                            <a:srgbClr val="FF0000"/>
                          </a:solidFill>
                        </a:rPr>
                        <a:t>Serolojik</a:t>
                      </a:r>
                      <a:r>
                        <a:rPr lang="tr-TR" sz="2100" dirty="0" smtClean="0">
                          <a:solidFill>
                            <a:srgbClr val="FF0000"/>
                          </a:solidFill>
                        </a:rPr>
                        <a:t> testler</a:t>
                      </a:r>
                    </a:p>
                    <a:p>
                      <a:pPr lvl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err="1" smtClean="0"/>
                        <a:t>Brucella</a:t>
                      </a:r>
                      <a:r>
                        <a:rPr lang="tr-TR" sz="2100" dirty="0" smtClean="0"/>
                        <a:t> </a:t>
                      </a:r>
                      <a:r>
                        <a:rPr lang="tr-TR" sz="2100" dirty="0" err="1" smtClean="0"/>
                        <a:t>canis</a:t>
                      </a:r>
                      <a:r>
                        <a:rPr lang="tr-TR" sz="2100" dirty="0" smtClean="0"/>
                        <a:t> </a:t>
                      </a:r>
                    </a:p>
                    <a:p>
                      <a:pPr lvl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err="1" smtClean="0"/>
                        <a:t>Herpes</a:t>
                      </a:r>
                      <a:r>
                        <a:rPr lang="tr-TR" sz="2100" dirty="0" smtClean="0"/>
                        <a:t> </a:t>
                      </a:r>
                      <a:r>
                        <a:rPr lang="tr-TR" sz="2100" dirty="0" err="1" smtClean="0"/>
                        <a:t>virus</a:t>
                      </a:r>
                      <a:endParaRPr lang="tr-TR" sz="2100" dirty="0" smtClean="0"/>
                    </a:p>
                    <a:p>
                      <a:pPr lvl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endParaRPr lang="tr-TR" sz="2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36011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smtClean="0">
                          <a:solidFill>
                            <a:srgbClr val="FF0000"/>
                          </a:solidFill>
                        </a:rPr>
                        <a:t>Genetik hastalıklar yönünden tarama</a:t>
                      </a:r>
                    </a:p>
                    <a:p>
                      <a:pPr lvl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smtClean="0"/>
                        <a:t>Ortopedik problemler &lt;2 yaştan önce belirlenemez-örneğin </a:t>
                      </a:r>
                      <a:r>
                        <a:rPr lang="tr-TR" sz="2100" dirty="0" err="1" smtClean="0"/>
                        <a:t>displazi</a:t>
                      </a:r>
                      <a:endParaRPr lang="tr-TR" sz="2100" dirty="0" smtClean="0"/>
                    </a:p>
                    <a:p>
                      <a:pPr lvl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tr-TR" sz="2100" dirty="0" err="1" smtClean="0"/>
                        <a:t>Tiroid</a:t>
                      </a:r>
                      <a:r>
                        <a:rPr lang="tr-TR" sz="2100" dirty="0" smtClean="0"/>
                        <a:t> fonksiyon testleri (4 yaş ve üzerinde)</a:t>
                      </a:r>
                      <a:endParaRPr lang="tr-TR" sz="2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947"/>
            <a:ext cx="8229600" cy="914400"/>
          </a:xfrm>
        </p:spPr>
        <p:txBody>
          <a:bodyPr/>
          <a:lstStyle/>
          <a:p>
            <a:r>
              <a:rPr lang="tr-TR" sz="3600" dirty="0">
                <a:solidFill>
                  <a:srgbClr val="CC3300"/>
                </a:solidFill>
              </a:rPr>
              <a:t>Gebe köpeklerde fizyolojik değişimler</a:t>
            </a:r>
          </a:p>
        </p:txBody>
      </p:sp>
      <p:graphicFrame>
        <p:nvGraphicFramePr>
          <p:cNvPr id="47150" name="Group 46"/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229600" cy="56070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953000"/>
                <a:gridCol w="3276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Parametre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Fizyolojik Değişim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Gastrik Cl ve enzim Kon.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SGOT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LDH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Plazma </a:t>
                      </a: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kolinesteraz</a:t>
                      </a: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konsant</a:t>
                      </a: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Renal</a:t>
                      </a: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Plazma Akımı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Glomerular filtrasyon hızı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Artar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BUN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Kreatinin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Azalır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 ve su dengesi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Değişmez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cxnSp>
        <p:nvCxnSpPr>
          <p:cNvPr id="40" name="39 Düz Ok Bağlayıcısı"/>
          <p:cNvCxnSpPr/>
          <p:nvPr/>
        </p:nvCxnSpPr>
        <p:spPr>
          <a:xfrm rot="5400000" flipH="1" flipV="1">
            <a:off x="6096794" y="1751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 rot="5400000" flipH="1" flipV="1">
            <a:off x="6096794" y="2361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41 Düz Ok Bağlayıcısı"/>
          <p:cNvCxnSpPr/>
          <p:nvPr/>
        </p:nvCxnSpPr>
        <p:spPr>
          <a:xfrm rot="5400000" flipH="1" flipV="1">
            <a:off x="6096794" y="2971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/>
          <p:nvPr/>
        </p:nvCxnSpPr>
        <p:spPr>
          <a:xfrm rot="5400000" flipH="1" flipV="1">
            <a:off x="6096794" y="4037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 rot="5400000" flipH="1" flipV="1">
            <a:off x="6096794" y="4571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 rot="5400000">
            <a:off x="6096794" y="5714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 rot="5400000">
            <a:off x="6096794" y="5180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/>
          <p:nvPr/>
        </p:nvCxnSpPr>
        <p:spPr>
          <a:xfrm rot="5400000">
            <a:off x="6096794" y="3504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tr-TR" sz="3600"/>
              <a:t>Köpeklerde gebelik tanı yöntemleri</a:t>
            </a:r>
          </a:p>
        </p:txBody>
      </p:sp>
      <p:graphicFrame>
        <p:nvGraphicFramePr>
          <p:cNvPr id="48170" name="Group 42"/>
          <p:cNvGraphicFramePr>
            <a:graphicFrameLocks noGrp="1"/>
          </p:cNvGraphicFramePr>
          <p:nvPr>
            <p:ph type="tbl" idx="1"/>
          </p:nvPr>
        </p:nvGraphicFramePr>
        <p:xfrm>
          <a:off x="457200" y="990600"/>
          <a:ext cx="8229600" cy="548639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43200"/>
                <a:gridCol w="2971800"/>
                <a:gridCol w="2514600"/>
              </a:tblGrid>
              <a:tr h="1149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Test Yöntemi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Gebelik Tanısın da optimal zam.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Değerlendirme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67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Abdominal</a:t>
                      </a: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tr-TR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Palp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Ovulasyondan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30 gün sonra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Yanıltıcı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67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Radyografi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Ovulasyondan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42 gün sonra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67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USG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Ovulasyondan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22 gün sonra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67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Akut Faz Protein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Ovulasyondan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25 gün sonra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Spesifik değildir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67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Serum </a:t>
                      </a:r>
                      <a:r>
                        <a:rPr kumimoji="0" lang="tr-TR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Relaxin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Ovulasyondan 25 gün sonra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tr-TR" b="1" dirty="0">
                <a:solidFill>
                  <a:srgbClr val="CC3300"/>
                </a:solidFill>
              </a:rPr>
              <a:t>Gebe köpeklerin beslenmesi-1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Gebeliklerinin yaklaşık 3. haftasında 3-10 günlük geçici iştahsızlık gözlenir</a:t>
            </a:r>
          </a:p>
          <a:p>
            <a:r>
              <a:rPr lang="tr-TR"/>
              <a:t>İkinci iştahsızlık doğumun 1. aşamasında görülür.</a:t>
            </a:r>
          </a:p>
          <a:p>
            <a:r>
              <a:rPr lang="tr-TR"/>
              <a:t>Gebeliğin 40. gününe kadar normal beslenme programı uygulanır</a:t>
            </a:r>
          </a:p>
          <a:p>
            <a:r>
              <a:rPr lang="tr-TR"/>
              <a:t>Fötal gelişim 40.günden sonra hızlanır ve anne kilo artışı %20-30 yükselir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tr-TR" b="1" dirty="0">
                <a:solidFill>
                  <a:srgbClr val="CC3300"/>
                </a:solidFill>
              </a:rPr>
              <a:t>Gebe köpeklerin beslenmesi-2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Gebeliğin 40.günden itibaren diyetlerin protein, karbonhidrat ve mineral madde içeriği kademeli artırılmalıdır ( büyüme –laktasyon tip diyet-3.6 kcal/kg kuru madde)</a:t>
            </a:r>
          </a:p>
          <a:p>
            <a:r>
              <a:rPr lang="tr-TR"/>
              <a:t>Günlük miktar öğün sayısı artırılarak verilir</a:t>
            </a:r>
          </a:p>
          <a:p>
            <a:r>
              <a:rPr lang="tr-TR"/>
              <a:t>Gebeliğin son döneminde kalsiyum gereksinimi artar</a:t>
            </a:r>
          </a:p>
          <a:p>
            <a:pPr>
              <a:buFontTx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C3300"/>
                </a:solidFill>
              </a:rPr>
              <a:t>Doğum alanı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Gürültü, soğuk, aşırı sıcak ve yabancı insan ve hayvanlardan uzak bir bölgede olmalıdır</a:t>
            </a:r>
          </a:p>
          <a:p>
            <a:r>
              <a:rPr lang="tr-TR" dirty="0"/>
              <a:t>Özel ısıtmalı doğum </a:t>
            </a:r>
            <a:r>
              <a:rPr lang="tr-TR" dirty="0" err="1"/>
              <a:t>box</a:t>
            </a:r>
            <a:r>
              <a:rPr lang="tr-TR" dirty="0"/>
              <a:t> </a:t>
            </a:r>
            <a:r>
              <a:rPr lang="tr-TR" dirty="0" err="1"/>
              <a:t>ları</a:t>
            </a:r>
            <a:r>
              <a:rPr lang="tr-TR" dirty="0"/>
              <a:t> kullanılabilir</a:t>
            </a:r>
          </a:p>
          <a:p>
            <a:r>
              <a:rPr lang="tr-TR" dirty="0"/>
              <a:t>Yavrular en az 3 hafta izole konumda yetiştirilmelidir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tr-TR" sz="3200">
                <a:solidFill>
                  <a:srgbClr val="CC3300"/>
                </a:solidFill>
              </a:rPr>
              <a:t>Gebelikte ilaç kullanımları ve ilaçların plasentaya geçişini etkileyen faktörler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a) plasental kan akımı</a:t>
            </a:r>
          </a:p>
          <a:p>
            <a:r>
              <a:rPr lang="tr-TR"/>
              <a:t>b) gebelik yaşı</a:t>
            </a:r>
          </a:p>
          <a:p>
            <a:r>
              <a:rPr lang="tr-TR"/>
              <a:t>c) yağda eriyen ilaçlar</a:t>
            </a:r>
          </a:p>
          <a:p>
            <a:r>
              <a:rPr lang="tr-TR"/>
              <a:t>d) ilaç dozu</a:t>
            </a:r>
          </a:p>
          <a:p>
            <a:r>
              <a:rPr lang="tr-TR"/>
              <a:t>e) maternal/fetal PH farklılıkları</a:t>
            </a:r>
          </a:p>
          <a:p>
            <a:r>
              <a:rPr lang="tr-TR"/>
              <a:t>f) ilacın proteine bağlanma özelliği</a:t>
            </a:r>
          </a:p>
          <a:p>
            <a:r>
              <a:rPr lang="tr-TR"/>
              <a:t>g)hayvan türü</a:t>
            </a:r>
          </a:p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CC3300"/>
                </a:solidFill>
              </a:rPr>
              <a:t>Gebelikte karşılaşılan hastalıklar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tr-TR"/>
              <a:t>Gebelik Toksemisi</a:t>
            </a:r>
          </a:p>
          <a:p>
            <a:r>
              <a:rPr lang="tr-TR"/>
              <a:t>Diabetus mellitus</a:t>
            </a:r>
          </a:p>
          <a:p>
            <a:r>
              <a:rPr lang="tr-TR"/>
              <a:t>Pyelonefritis</a:t>
            </a:r>
          </a:p>
          <a:p>
            <a:r>
              <a:rPr lang="tr-TR"/>
              <a:t>Mitral kapak yetmezliği ve hipertansiyon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457200" y="533400"/>
          <a:ext cx="822960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Enfeksiyöz nedenlere bağlı</a:t>
            </a:r>
            <a:br>
              <a:rPr lang="tr-TR" sz="3600">
                <a:solidFill>
                  <a:srgbClr val="CC3300"/>
                </a:solidFill>
              </a:rPr>
            </a:br>
            <a:r>
              <a:rPr lang="tr-TR" sz="3600">
                <a:solidFill>
                  <a:srgbClr val="CC3300"/>
                </a:solidFill>
              </a:rPr>
              <a:t> embriyonik-fetal ölümler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i="1">
                <a:solidFill>
                  <a:schemeClr val="accent2"/>
                </a:solidFill>
              </a:rPr>
              <a:t>Brucella canis</a:t>
            </a:r>
          </a:p>
          <a:p>
            <a:pPr>
              <a:lnSpc>
                <a:spcPct val="80000"/>
              </a:lnSpc>
            </a:pPr>
            <a:r>
              <a:rPr lang="tr-TR" sz="2800" i="1">
                <a:solidFill>
                  <a:schemeClr val="accent2"/>
                </a:solidFill>
              </a:rPr>
              <a:t>Campylobacter</a:t>
            </a:r>
          </a:p>
          <a:p>
            <a:pPr>
              <a:lnSpc>
                <a:spcPct val="80000"/>
              </a:lnSpc>
            </a:pPr>
            <a:r>
              <a:rPr lang="tr-TR" sz="2800" i="1">
                <a:solidFill>
                  <a:schemeClr val="accent2"/>
                </a:solidFill>
              </a:rPr>
              <a:t>Salmonella</a:t>
            </a:r>
          </a:p>
          <a:p>
            <a:pPr>
              <a:lnSpc>
                <a:spcPct val="80000"/>
              </a:lnSpc>
            </a:pPr>
            <a:r>
              <a:rPr lang="tr-TR" sz="2800" i="1">
                <a:solidFill>
                  <a:schemeClr val="accent2"/>
                </a:solidFill>
              </a:rPr>
              <a:t>Esherichia coli</a:t>
            </a:r>
          </a:p>
          <a:p>
            <a:pPr lvl="1">
              <a:lnSpc>
                <a:spcPct val="80000"/>
              </a:lnSpc>
            </a:pPr>
            <a:r>
              <a:rPr lang="tr-TR" i="1">
                <a:solidFill>
                  <a:srgbClr val="FF0000"/>
                </a:solidFill>
              </a:rPr>
              <a:t>Canine herpesvirus</a:t>
            </a:r>
          </a:p>
          <a:p>
            <a:pPr lvl="1">
              <a:lnSpc>
                <a:spcPct val="80000"/>
              </a:lnSpc>
            </a:pPr>
            <a:r>
              <a:rPr lang="tr-TR" i="1">
                <a:solidFill>
                  <a:srgbClr val="FF0000"/>
                </a:solidFill>
              </a:rPr>
              <a:t>Canine parvovirus tip 2</a:t>
            </a:r>
          </a:p>
          <a:p>
            <a:pPr lvl="1">
              <a:lnSpc>
                <a:spcPct val="80000"/>
              </a:lnSpc>
            </a:pPr>
            <a:r>
              <a:rPr lang="tr-TR" i="1">
                <a:solidFill>
                  <a:srgbClr val="FF0000"/>
                </a:solidFill>
              </a:rPr>
              <a:t>Minute Virus</a:t>
            </a:r>
          </a:p>
          <a:p>
            <a:pPr lvl="3">
              <a:lnSpc>
                <a:spcPct val="80000"/>
              </a:lnSpc>
            </a:pPr>
            <a:r>
              <a:rPr lang="tr-TR" sz="2800" i="1">
                <a:solidFill>
                  <a:srgbClr val="FFCC00"/>
                </a:solidFill>
              </a:rPr>
              <a:t>Mycoplasma-üreaplasma</a:t>
            </a:r>
          </a:p>
          <a:p>
            <a:pPr lvl="4">
              <a:lnSpc>
                <a:spcPct val="80000"/>
              </a:lnSpc>
            </a:pPr>
            <a:r>
              <a:rPr lang="tr-TR" sz="2800" i="1">
                <a:solidFill>
                  <a:srgbClr val="CC3300"/>
                </a:solidFill>
              </a:rPr>
              <a:t>Neospora caninum***</a:t>
            </a:r>
          </a:p>
          <a:p>
            <a:pPr lvl="4">
              <a:lnSpc>
                <a:spcPct val="80000"/>
              </a:lnSpc>
            </a:pPr>
            <a:r>
              <a:rPr lang="tr-TR" sz="2800" i="1">
                <a:solidFill>
                  <a:srgbClr val="CC3300"/>
                </a:solidFill>
              </a:rPr>
              <a:t>Toxoplasma gondii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Enfeksiyöz nedenlere bağlı</a:t>
            </a:r>
            <a:br>
              <a:rPr lang="tr-TR" sz="3600">
                <a:solidFill>
                  <a:srgbClr val="CC3300"/>
                </a:solidFill>
              </a:rPr>
            </a:br>
            <a:r>
              <a:rPr lang="tr-TR" sz="3600">
                <a:solidFill>
                  <a:srgbClr val="CC3300"/>
                </a:solidFill>
              </a:rPr>
              <a:t>olmayan embriyonik-fetal ölümler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Maternal Endokrinolojik bozukluklar</a:t>
            </a:r>
          </a:p>
          <a:p>
            <a:pPr lvl="1"/>
            <a:r>
              <a:rPr lang="tr-TR" sz="2400"/>
              <a:t>Hipluteodisim</a:t>
            </a:r>
          </a:p>
          <a:p>
            <a:pPr lvl="1"/>
            <a:r>
              <a:rPr lang="tr-TR" sz="2400"/>
              <a:t>hipotiroidism</a:t>
            </a:r>
          </a:p>
          <a:p>
            <a:r>
              <a:rPr lang="tr-TR" sz="2800"/>
              <a:t>İmmunolojik Faktörler</a:t>
            </a:r>
          </a:p>
          <a:p>
            <a:r>
              <a:rPr lang="tr-TR" sz="2800"/>
              <a:t>Genetik faktörler</a:t>
            </a:r>
          </a:p>
          <a:p>
            <a:r>
              <a:rPr lang="tr-TR" sz="2800"/>
              <a:t>Çevresel faktörler</a:t>
            </a:r>
          </a:p>
          <a:p>
            <a:pPr lvl="1"/>
            <a:r>
              <a:rPr lang="tr-TR" sz="2400"/>
              <a:t>Endüstrial ürün artıkları(plastik, solventlar vb)</a:t>
            </a:r>
          </a:p>
          <a:p>
            <a:r>
              <a:rPr lang="tr-TR" sz="2800"/>
              <a:t>Beslenme</a:t>
            </a:r>
          </a:p>
          <a:p>
            <a:pPr lvl="1"/>
            <a:r>
              <a:rPr lang="tr-TR" sz="2400"/>
              <a:t>Antioksidanlar : ethoxyquin-butylated hydroxytoluene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>
                <a:solidFill>
                  <a:srgbClr val="CC3300"/>
                </a:solidFill>
              </a:rPr>
              <a:t>Ovulasyon</a:t>
            </a:r>
            <a:r>
              <a:rPr lang="tr-TR" sz="3600" b="1" dirty="0">
                <a:solidFill>
                  <a:srgbClr val="CC3300"/>
                </a:solidFill>
              </a:rPr>
              <a:t> zamanının belirlenmesi-1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solidFill>
                  <a:srgbClr val="CC3300"/>
                </a:solidFill>
              </a:rPr>
              <a:t>Optimal </a:t>
            </a:r>
            <a:r>
              <a:rPr lang="tr-TR" dirty="0" err="1">
                <a:solidFill>
                  <a:srgbClr val="CC3300"/>
                </a:solidFill>
              </a:rPr>
              <a:t>fertilizasyon</a:t>
            </a:r>
            <a:r>
              <a:rPr lang="tr-TR" dirty="0"/>
              <a:t> </a:t>
            </a:r>
            <a:r>
              <a:rPr lang="tr-TR" dirty="0" err="1"/>
              <a:t>ovulasyondan</a:t>
            </a:r>
            <a:r>
              <a:rPr lang="tr-TR" dirty="0"/>
              <a:t> 2-4 gün sonra yapılan tohumlamalardır</a:t>
            </a:r>
          </a:p>
          <a:p>
            <a:r>
              <a:rPr lang="tr-TR" dirty="0" err="1">
                <a:solidFill>
                  <a:srgbClr val="CC3300"/>
                </a:solidFill>
              </a:rPr>
              <a:t>Ovulasyon</a:t>
            </a:r>
            <a:endParaRPr lang="tr-TR" dirty="0">
              <a:solidFill>
                <a:srgbClr val="CC3300"/>
              </a:solidFill>
            </a:endParaRPr>
          </a:p>
          <a:p>
            <a:pPr lvl="1"/>
            <a:r>
              <a:rPr lang="tr-TR" dirty="0" smtClean="0"/>
              <a:t>genel-</a:t>
            </a:r>
            <a:r>
              <a:rPr lang="tr-TR" dirty="0" err="1" smtClean="0"/>
              <a:t>proöstrusun</a:t>
            </a:r>
            <a:r>
              <a:rPr lang="tr-TR" dirty="0" smtClean="0"/>
              <a:t> </a:t>
            </a:r>
            <a:r>
              <a:rPr lang="tr-TR" dirty="0"/>
              <a:t>başlamasından 7-22 sonra</a:t>
            </a:r>
          </a:p>
          <a:p>
            <a:pPr lvl="1"/>
            <a:r>
              <a:rPr lang="tr-TR" dirty="0"/>
              <a:t>Ortalama- </a:t>
            </a:r>
            <a:r>
              <a:rPr lang="tr-TR" dirty="0" err="1" smtClean="0"/>
              <a:t>proöstrusun</a:t>
            </a:r>
            <a:r>
              <a:rPr lang="tr-TR" dirty="0" smtClean="0"/>
              <a:t> </a:t>
            </a:r>
            <a:r>
              <a:rPr lang="tr-TR" dirty="0"/>
              <a:t>başlamasından 12 gün sonra veya </a:t>
            </a:r>
            <a:r>
              <a:rPr lang="tr-TR" dirty="0" err="1"/>
              <a:t>östrusun</a:t>
            </a:r>
            <a:r>
              <a:rPr lang="tr-TR" dirty="0"/>
              <a:t> başlamasından 2-3 gün sonra</a:t>
            </a:r>
          </a:p>
          <a:p>
            <a:pPr lvl="1">
              <a:buFontTx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Ovulasyon zamanının belirlenmesi-2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Ovulasyon zamanı neden belirlenmeli ?</a:t>
            </a:r>
          </a:p>
          <a:p>
            <a:pPr lvl="1"/>
            <a:r>
              <a:rPr lang="tr-TR"/>
              <a:t>Sun’i tohumlama</a:t>
            </a:r>
          </a:p>
          <a:p>
            <a:pPr lvl="1"/>
            <a:r>
              <a:rPr lang="tr-TR"/>
              <a:t>Dişi köpeğin doğal çiftleşmey kabul etmemesi</a:t>
            </a:r>
          </a:p>
          <a:p>
            <a:pPr lvl="1"/>
            <a:r>
              <a:rPr lang="tr-TR"/>
              <a:t>Bir önceki doğumlarda yavru sayısı azlığı</a:t>
            </a:r>
          </a:p>
          <a:p>
            <a:pPr lvl="1"/>
            <a:r>
              <a:rPr lang="tr-TR"/>
              <a:t>Doğum tarihinin tam olarak belirlenmesi</a:t>
            </a:r>
          </a:p>
          <a:p>
            <a:pPr lvl="1"/>
            <a:r>
              <a:rPr lang="tr-TR"/>
              <a:t>Doğal aşım sayısı artıkça ücretlendirmelerin artması</a:t>
            </a:r>
          </a:p>
          <a:p>
            <a:pPr lvl="1"/>
            <a:r>
              <a:rPr lang="tr-TR"/>
              <a:t>Seyahatlerin serum LH düzeyini düşürmesi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Ovulasyon zamanının belirlenmesi-3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Ovulasyon zamanının belirlenmesinde kullanılan yöntemler</a:t>
            </a:r>
            <a:r>
              <a:rPr lang="tr-TR"/>
              <a:t> </a:t>
            </a:r>
          </a:p>
          <a:p>
            <a:pPr lvl="1"/>
            <a:r>
              <a:rPr lang="tr-TR"/>
              <a:t>Serum progesteron düzeyinin belirlenmesi</a:t>
            </a:r>
          </a:p>
          <a:p>
            <a:pPr lvl="1"/>
            <a:r>
              <a:rPr lang="tr-TR"/>
              <a:t>Serum LH düzeyinin belirlenmesi </a:t>
            </a:r>
          </a:p>
          <a:p>
            <a:pPr lvl="1"/>
            <a:r>
              <a:rPr lang="tr-TR"/>
              <a:t>Vaginal sitoloji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Ovulasyon zamanının belirlenmesi-4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>
                <a:solidFill>
                  <a:srgbClr val="FF0000"/>
                </a:solidFill>
              </a:rPr>
              <a:t>Serum progesteron düzeyinin belirlenmesi</a:t>
            </a:r>
          </a:p>
          <a:p>
            <a:pPr lvl="1"/>
            <a:r>
              <a:rPr lang="tr-TR" sz="2400"/>
              <a:t>ELISA progesteron test kitleri kullanılır(Target canine ovulation timing test kit- Synbiotics, Corp.) proöstrus başlangıcından 5 gün sonra 2 günde bir ölçülür(Veya kornifiye superfisial hüc. Görülmesinden sonra)</a:t>
            </a:r>
          </a:p>
          <a:p>
            <a:pPr lvl="1"/>
            <a:r>
              <a:rPr lang="tr-TR" sz="2400"/>
              <a:t>LH yükseltisinden hemen önce serum progestreon düzeyi 1ng/ml nin üzerine çıkar</a:t>
            </a:r>
          </a:p>
          <a:p>
            <a:pPr lvl="1"/>
            <a:r>
              <a:rPr lang="tr-TR" sz="2400"/>
              <a:t>Serum progesteron düzeyi 4-10 ng/ml de LH yükseltisi ve ovulasyon başlar.</a:t>
            </a:r>
          </a:p>
          <a:p>
            <a:pPr lvl="1"/>
            <a:r>
              <a:rPr lang="tr-TR" sz="2400"/>
              <a:t>İdeal çiftleşme zamanı serum progestreon düzeyinin 4-10 ng/ml ulaşmasını izleyen 2. gündür</a:t>
            </a:r>
          </a:p>
          <a:p>
            <a:pPr lvl="1"/>
            <a:endParaRPr lang="tr-T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CC3300"/>
                </a:solidFill>
              </a:rPr>
              <a:t>Serum progesteron düzeyinin yorumlanması</a:t>
            </a:r>
          </a:p>
        </p:txBody>
      </p:sp>
      <p:graphicFrame>
        <p:nvGraphicFramePr>
          <p:cNvPr id="24633" name="Group 5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Serum </a:t>
                      </a:r>
                      <a:r>
                        <a:rPr kumimoji="0" lang="tr-TR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prog</a:t>
                      </a: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Düzeyi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ng</a:t>
                      </a: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/ml)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Tahmini ovulasyon zamanı(gün)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İdeal çiftleş.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zamanı(gün)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Tahmini doğum zamanı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1.0-1.9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+ 2 gün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+4 gün(3-6)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+63(62-64)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2.0-3.9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+ 1 gün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+3gün(2-5)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+63(62-64)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4.0-10.0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 gün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+2gün(1-4)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+63(62-64)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Ovulasyon zamanının belirlenmesi-5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Serum LH düzeyinin belirlenmesi</a:t>
            </a:r>
          </a:p>
          <a:p>
            <a:pPr>
              <a:buFontTx/>
              <a:buNone/>
            </a:pPr>
            <a:r>
              <a:rPr lang="tr-TR">
                <a:solidFill>
                  <a:srgbClr val="FF0000"/>
                </a:solidFill>
              </a:rPr>
              <a:t>	-</a:t>
            </a:r>
            <a:r>
              <a:rPr lang="tr-TR"/>
              <a:t>ELISA LH test kitleri kullanılır(status-LH, Synbiotics, Corp.)</a:t>
            </a:r>
          </a:p>
          <a:p>
            <a:pPr>
              <a:buFontTx/>
              <a:buNone/>
            </a:pPr>
            <a:r>
              <a:rPr lang="tr-TR"/>
              <a:t>	-LH yükseltisi 24 saat sürer</a:t>
            </a:r>
          </a:p>
          <a:p>
            <a:pPr>
              <a:buFontTx/>
              <a:buNone/>
            </a:pPr>
            <a:r>
              <a:rPr lang="tr-TR"/>
              <a:t>	-ovulasyon LH yükseltisinden 2 gün sonra şekillenir</a:t>
            </a:r>
          </a:p>
          <a:p>
            <a:pPr>
              <a:buFontTx/>
              <a:buNone/>
            </a:pPr>
            <a:endParaRPr lang="tr-T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CC3300"/>
                </a:solidFill>
              </a:rPr>
              <a:t>Ovulasyon zamanının belirlenmesi-6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Vaginal</a:t>
            </a:r>
            <a:r>
              <a:rPr lang="tr-TR" dirty="0">
                <a:solidFill>
                  <a:srgbClr val="FF0000"/>
                </a:solidFill>
              </a:rPr>
              <a:t> sitoloji</a:t>
            </a:r>
          </a:p>
          <a:p>
            <a:pPr lvl="1"/>
            <a:r>
              <a:rPr lang="tr-TR" dirty="0" err="1"/>
              <a:t>Smear</a:t>
            </a:r>
            <a:r>
              <a:rPr lang="tr-TR" dirty="0"/>
              <a:t> örneğinde, mikroskop alanında %90 ve üzerinde bir oranda </a:t>
            </a:r>
            <a:r>
              <a:rPr lang="tr-TR" dirty="0" err="1"/>
              <a:t>kornifiye</a:t>
            </a:r>
            <a:r>
              <a:rPr lang="tr-TR" dirty="0"/>
              <a:t> </a:t>
            </a:r>
            <a:r>
              <a:rPr lang="tr-TR" dirty="0" err="1"/>
              <a:t>superfisial</a:t>
            </a:r>
            <a:r>
              <a:rPr lang="tr-TR" dirty="0"/>
              <a:t> hücre yoğunluğunun gözlenmesi belirleyicidir.</a:t>
            </a:r>
          </a:p>
          <a:p>
            <a:pPr lvl="1"/>
            <a:r>
              <a:rPr lang="tr-TR" dirty="0" smtClean="0"/>
              <a:t>Köpeklerde </a:t>
            </a:r>
            <a:r>
              <a:rPr lang="tr-TR" dirty="0" err="1"/>
              <a:t>ovulasyon</a:t>
            </a:r>
            <a:r>
              <a:rPr lang="tr-TR" dirty="0"/>
              <a:t>, oosit </a:t>
            </a:r>
            <a:r>
              <a:rPr lang="tr-TR" dirty="0" err="1"/>
              <a:t>maturasyonu</a:t>
            </a:r>
            <a:r>
              <a:rPr lang="tr-TR" dirty="0"/>
              <a:t> ve </a:t>
            </a:r>
            <a:r>
              <a:rPr lang="tr-TR" dirty="0" err="1"/>
              <a:t>fertilizasyon</a:t>
            </a:r>
            <a:r>
              <a:rPr lang="tr-TR" dirty="0"/>
              <a:t> </a:t>
            </a:r>
            <a:r>
              <a:rPr lang="tr-TR" dirty="0" err="1"/>
              <a:t>sitolojik</a:t>
            </a:r>
            <a:r>
              <a:rPr lang="tr-TR" dirty="0"/>
              <a:t> </a:t>
            </a:r>
            <a:r>
              <a:rPr lang="tr-TR" dirty="0" err="1"/>
              <a:t>diöstrusda</a:t>
            </a:r>
            <a:r>
              <a:rPr lang="tr-TR" dirty="0"/>
              <a:t> şekillenir. </a:t>
            </a:r>
          </a:p>
          <a:p>
            <a:pPr lvl="1">
              <a:buFontTx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677</TotalTime>
  <Words>1021</Words>
  <Application>Microsoft Macintosh PowerPoint</Application>
  <PresentationFormat>Ekran Gösterisi (4:3)</PresentationFormat>
  <Paragraphs>243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1" baseType="lpstr">
      <vt:lpstr>Arial</vt:lpstr>
      <vt:lpstr>Varsayılan Tasarım</vt:lpstr>
      <vt:lpstr>KÖPEKLERDE UYGUN TOHUMLAMA ZAMANI VE GEBELİK FİZYOPATOLOLOJİSİ</vt:lpstr>
      <vt:lpstr>Dişi köpeğin çiftleşmeye hazırlanması</vt:lpstr>
      <vt:lpstr>Ovulasyon zamanının belirlenmesi-1</vt:lpstr>
      <vt:lpstr>Ovulasyon zamanının belirlenmesi-2</vt:lpstr>
      <vt:lpstr>Ovulasyon zamanının belirlenmesi-3</vt:lpstr>
      <vt:lpstr>Ovulasyon zamanının belirlenmesi-4</vt:lpstr>
      <vt:lpstr>Serum progesteron düzeyinin yorumlanması</vt:lpstr>
      <vt:lpstr>Ovulasyon zamanının belirlenmesi-5</vt:lpstr>
      <vt:lpstr>Ovulasyon zamanının belirlenmesi-6</vt:lpstr>
      <vt:lpstr>Aşım yöntemleri</vt:lpstr>
      <vt:lpstr>A-Doğal Aşım Stratejileri-1</vt:lpstr>
      <vt:lpstr>A-Doğal Aşım Stratejileri-2</vt:lpstr>
      <vt:lpstr>A-Doğal Aşım Stratejileri-3</vt:lpstr>
      <vt:lpstr>A-Doğal Aşım Stratejileri-3</vt:lpstr>
      <vt:lpstr>A-Doğal Aşım Stratejileri-4</vt:lpstr>
      <vt:lpstr>A-Doğal Aşım Stratejileri-5</vt:lpstr>
      <vt:lpstr>İmplantasyon ve plasentasyon</vt:lpstr>
      <vt:lpstr>Gebe köpeklerde fizyolojik değişimler</vt:lpstr>
      <vt:lpstr>Gebe köpeklerde fizyolojik değişimler</vt:lpstr>
      <vt:lpstr>Gebe köpeklerde fizyolojik değişimler</vt:lpstr>
      <vt:lpstr>Köpeklerde gebelik tanı yöntemleri</vt:lpstr>
      <vt:lpstr>Gebe köpeklerin beslenmesi-1</vt:lpstr>
      <vt:lpstr>Gebe köpeklerin beslenmesi-2</vt:lpstr>
      <vt:lpstr>Doğum alanı</vt:lpstr>
      <vt:lpstr>Gebelikte ilaç kullanımları ve ilaçların plasentaya geçişini etkileyen faktörler</vt:lpstr>
      <vt:lpstr>Gebelikte karşılaşılan hastalıklar</vt:lpstr>
      <vt:lpstr>PowerPoint Sunusu</vt:lpstr>
      <vt:lpstr>Enfeksiyöz nedenlere bağlı  embriyonik-fetal ölümler</vt:lpstr>
      <vt:lpstr>Enfeksiyöz nedenlere bağlı olmayan embriyonik-fetal ölümler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 Polat</dc:creator>
  <cp:lastModifiedBy>Microsoft Office Kullanıcısı</cp:lastModifiedBy>
  <cp:revision>40</cp:revision>
  <cp:lastPrinted>1601-01-01T00:00:00Z</cp:lastPrinted>
  <dcterms:created xsi:type="dcterms:W3CDTF">1601-01-01T00:00:00Z</dcterms:created>
  <dcterms:modified xsi:type="dcterms:W3CDTF">2018-01-22T09:03:21Z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