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2" r:id="rId2"/>
    <p:sldId id="256" r:id="rId3"/>
    <p:sldId id="257" r:id="rId4"/>
    <p:sldId id="281" r:id="rId5"/>
    <p:sldId id="280" r:id="rId6"/>
    <p:sldId id="279" r:id="rId7"/>
    <p:sldId id="278" r:id="rId8"/>
    <p:sldId id="277" r:id="rId9"/>
    <p:sldId id="273" r:id="rId10"/>
  </p:sldIdLst>
  <p:sldSz cx="12192000" cy="6858000"/>
  <p:notesSz cx="6797675" cy="9928225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3" d="100"/>
          <a:sy n="83" d="100"/>
        </p:scale>
        <p:origin x="658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10158984" y="1792224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1F7FD31C-18DE-4D2F-9914-A162679ED86F}" type="datetimeFigureOut">
              <a:rPr lang="tr-TR" smtClean="0"/>
              <a:t>19.11.2020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8951976" y="3227832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11" name="Rectangle 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</p:spPr>
        <p:txBody>
          <a:bodyPr/>
          <a:lstStyle/>
          <a:p>
            <a:fld id="{668135E2-6B8A-4939-AEA2-9A8650E7983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596296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4969927"/>
            <a:ext cx="8825659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4" y="685800"/>
            <a:ext cx="8825659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536665"/>
            <a:ext cx="8825658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FD31C-18DE-4D2F-9914-A162679ED86F}" type="datetimeFigureOut">
              <a:rPr lang="tr-TR" smtClean="0"/>
              <a:t>19.11.2020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8135E2-6B8A-4939-AEA2-9A8650E7983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667486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8798" y="1063417"/>
            <a:ext cx="8831816" cy="1372986"/>
          </a:xfrm>
        </p:spPr>
        <p:txBody>
          <a:bodyPr/>
          <a:lstStyle>
            <a:lvl1pPr>
              <a:defRPr sz="40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FD31C-18DE-4D2F-9914-A162679ED86F}" type="datetimeFigureOut">
              <a:rPr lang="tr-TR" smtClean="0"/>
              <a:t>19.11.2020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8135E2-6B8A-4939-AEA2-9A8650E7983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9837861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7" name="Rectangle 1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Oval 24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6" name="TextBox 15"/>
          <p:cNvSpPr txBox="1"/>
          <p:nvPr/>
        </p:nvSpPr>
        <p:spPr bwMode="gray">
          <a:xfrm>
            <a:off x="881566" y="607336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 bwMode="gray">
          <a:xfrm>
            <a:off x="9884458" y="2613787"/>
            <a:ext cx="6527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2134"/>
            <a:ext cx="8453906" cy="2696632"/>
          </a:xfrm>
        </p:spPr>
        <p:txBody>
          <a:bodyPr/>
          <a:lstStyle>
            <a:lvl1pPr>
              <a:defRPr sz="40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3121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29199"/>
            <a:ext cx="9244897" cy="997857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FD31C-18DE-4D2F-9914-A162679ED86F}" type="datetimeFigureOut">
              <a:rPr lang="tr-TR" smtClean="0"/>
              <a:t>19.11.2020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9" name="Rectangle 18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8135E2-6B8A-4939-AEA2-9A8650E7983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9442878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24967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FD31C-18DE-4D2F-9914-A162679ED86F}" type="datetimeFigureOut">
              <a:rPr lang="tr-TR" smtClean="0"/>
              <a:t>19.11.2020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8135E2-6B8A-4939-AEA2-9A8650E7983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5656802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ütu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2"/>
            <a:ext cx="314187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3" y="3179764"/>
            <a:ext cx="314187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0"/>
            <a:ext cx="314700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79763"/>
            <a:ext cx="314700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8135" y="2603501"/>
            <a:ext cx="314573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8329" y="3179762"/>
            <a:ext cx="3145536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FD31C-18DE-4D2F-9914-A162679ED86F}" type="datetimeFigureOut">
              <a:rPr lang="tr-TR" smtClean="0"/>
              <a:t>19.11.2020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8135E2-6B8A-4939-AEA2-9A8650E7983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668904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Resim Sütu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4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3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4" y="5109106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4"/>
            <a:ext cx="3050438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1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2" y="2603500"/>
            <a:ext cx="2691243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70172" y="5109105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2775" y="4532845"/>
            <a:ext cx="305109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2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2775" y="5109104"/>
            <a:ext cx="3051096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cxnSp>
        <p:nvCxnSpPr>
          <p:cNvPr id="43" name="Straight Connector 42"/>
          <p:cNvCxnSpPr/>
          <p:nvPr/>
        </p:nvCxnSpPr>
        <p:spPr>
          <a:xfrm>
            <a:off x="440583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7797802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FD31C-18DE-4D2F-9914-A162679ED86F}" type="datetimeFigureOut">
              <a:rPr lang="tr-TR" smtClean="0"/>
              <a:t>19.11.2020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61111" y="6391838"/>
            <a:ext cx="3644282" cy="304801"/>
          </a:xfrm>
        </p:spPr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8135E2-6B8A-4939-AEA2-9A8650E7983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304897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603500"/>
            <a:ext cx="8825659" cy="3416300"/>
          </a:xfrm>
        </p:spPr>
        <p:txBody>
          <a:bodyPr vert="eaVert" anchor="t" anchorCtr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95439" y="6391838"/>
            <a:ext cx="990599" cy="304799"/>
          </a:xfrm>
        </p:spPr>
        <p:txBody>
          <a:bodyPr/>
          <a:lstStyle/>
          <a:p>
            <a:fld id="{1F7FD31C-18DE-4D2F-9914-A162679ED86F}" type="datetimeFigureOut">
              <a:rPr lang="tr-TR" smtClean="0"/>
              <a:t>19.11.2020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8135E2-6B8A-4939-AEA2-9A8650E7983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5187832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 bwMode="gray"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85235" y="1278467"/>
            <a:ext cx="1409965" cy="4748590"/>
          </a:xfrm>
        </p:spPr>
        <p:txBody>
          <a:bodyPr vert="eaVert" anchor="b" anchorCtr="0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7"/>
            <a:ext cx="6256025" cy="4748590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53104" y="6391838"/>
            <a:ext cx="992135" cy="304799"/>
          </a:xfrm>
        </p:spPr>
        <p:txBody>
          <a:bodyPr/>
          <a:lstStyle/>
          <a:p>
            <a:fld id="{1F7FD31C-18DE-4D2F-9914-A162679ED86F}" type="datetimeFigureOut">
              <a:rPr lang="tr-TR" smtClean="0"/>
              <a:t>19.11.2020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8135E2-6B8A-4939-AEA2-9A8650E7983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383092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4163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FD31C-18DE-4D2F-9914-A162679ED86F}" type="datetimeFigureOut">
              <a:rPr lang="tr-TR" smtClean="0"/>
              <a:t>19.11.2020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8135E2-6B8A-4939-AEA2-9A8650E7983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340332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677645"/>
            <a:ext cx="4351025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9" y="2677644"/>
            <a:ext cx="3757545" cy="228382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FD31C-18DE-4D2F-9914-A162679ED86F}" type="datetimeFigureOut">
              <a:rPr lang="tr-TR" smtClean="0"/>
              <a:t>19.11.2020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8135E2-6B8A-4939-AEA2-9A8650E7983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514276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FD31C-18DE-4D2F-9914-A162679ED86F}" type="datetimeFigureOut">
              <a:rPr lang="tr-TR" smtClean="0"/>
              <a:t>19.11.2020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8135E2-6B8A-4939-AEA2-9A8650E7983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117018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2" y="3179762"/>
            <a:ext cx="4825159" cy="284003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FD31C-18DE-4D2F-9914-A162679ED86F}" type="datetimeFigureOut">
              <a:rPr lang="tr-TR" smtClean="0"/>
              <a:t>19.11.2020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8135E2-6B8A-4939-AEA2-9A8650E7983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715927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FD31C-18DE-4D2F-9914-A162679ED86F}" type="datetimeFigureOut">
              <a:rPr lang="tr-TR" smtClean="0"/>
              <a:t>19.11.2020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8135E2-6B8A-4939-AEA2-9A8650E7983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600351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FD31C-18DE-4D2F-9914-A162679ED86F}" type="datetimeFigureOut">
              <a:rPr lang="tr-TR" smtClean="0"/>
              <a:t>19.11.2020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8135E2-6B8A-4939-AEA2-9A8650E7983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4606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295400"/>
            <a:ext cx="2793158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6" cy="4572000"/>
          </a:xfrm>
        </p:spPr>
        <p:txBody>
          <a:bodyPr anchor="ctr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129280"/>
            <a:ext cx="2793158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FD31C-18DE-4D2F-9914-A162679ED86F}" type="datetimeFigureOut">
              <a:rPr lang="tr-TR" smtClean="0"/>
              <a:t>19.11.2020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8135E2-6B8A-4939-AEA2-9A8650E7983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550576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693333"/>
            <a:ext cx="3865134" cy="1735667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marL="0" lvl="0" indent="0" algn="ctr">
              <a:buNone/>
            </a:pPr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FD31C-18DE-4D2F-9914-A162679ED86F}" type="datetimeFigureOut">
              <a:rPr lang="tr-TR" smtClean="0"/>
              <a:t>19.11.2020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8135E2-6B8A-4939-AEA2-9A8650E7983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856334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3104" y="6391838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1F7FD31C-18DE-4D2F-9914-A162679ED86F}" type="datetimeFigureOut">
              <a:rPr lang="tr-TR" smtClean="0"/>
              <a:t>19.11.2020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61110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endParaRPr lang="tr-TR"/>
          </a:p>
        </p:txBody>
      </p:sp>
      <p:sp>
        <p:nvSpPr>
          <p:cNvPr id="21" name="Rectangle 2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668135E2-6B8A-4939-AEA2-9A8650E7983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921878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751012" y="520701"/>
            <a:ext cx="8689976" cy="2042617"/>
          </a:xfrm>
        </p:spPr>
        <p:txBody>
          <a:bodyPr>
            <a:normAutofit/>
          </a:bodyPr>
          <a:lstStyle/>
          <a:p>
            <a:pPr algn="ctr"/>
            <a:r>
              <a:rPr lang="tr-TR" sz="4400" b="1" dirty="0"/>
              <a:t>TASAVVUF II </a:t>
            </a:r>
            <a:br>
              <a:rPr lang="tr-TR" sz="4400" b="1" dirty="0"/>
            </a:br>
            <a:r>
              <a:rPr lang="tr-TR" sz="4400" b="1" dirty="0"/>
              <a:t>VII. </a:t>
            </a:r>
            <a:r>
              <a:rPr lang="tr-TR" sz="4400" b="1"/>
              <a:t>YARIYIL GÜZ DÖNEMİ</a:t>
            </a:r>
            <a:endParaRPr lang="tr-TR" sz="4000" b="1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751012" y="2563318"/>
            <a:ext cx="8689976" cy="3591298"/>
          </a:xfrm>
        </p:spPr>
        <p:txBody>
          <a:bodyPr>
            <a:noAutofit/>
          </a:bodyPr>
          <a:lstStyle/>
          <a:p>
            <a:pPr algn="just"/>
            <a:endParaRPr lang="tr-TR" altLang="tr-TR" sz="29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tr-TR" altLang="tr-TR" sz="2900" b="1" cap="none" dirty="0" smtClean="0">
              <a:solidFill>
                <a:schemeClr val="tx1"/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ctr"/>
            <a:r>
              <a:rPr lang="tr-TR" altLang="tr-TR" sz="2900" b="1" cap="none" dirty="0" smtClean="0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DR. ÖĞR. ÜYESİ MEHMET YILDIZ</a:t>
            </a:r>
          </a:p>
          <a:p>
            <a:pPr algn="ctr"/>
            <a:r>
              <a:rPr lang="tr-TR" altLang="tr-TR" sz="2900" b="1" cap="none" dirty="0" smtClean="0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(yildizm@ankara.edu.tr)</a:t>
            </a:r>
            <a:endParaRPr lang="tr-TR" altLang="tr-TR" sz="2500" b="1" cap="none" dirty="0">
              <a:solidFill>
                <a:schemeClr val="tx1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006963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225294" y="553915"/>
            <a:ext cx="9738714" cy="1723294"/>
          </a:xfrm>
        </p:spPr>
        <p:txBody>
          <a:bodyPr>
            <a:noAutofit/>
          </a:bodyPr>
          <a:lstStyle/>
          <a:p>
            <a:r>
              <a:rPr lang="tr-TR" altLang="tr-TR" sz="1200" b="1" u="sng" dirty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6</a:t>
            </a:r>
            <a:r>
              <a:rPr lang="tr-TR" altLang="tr-TR" sz="1200" b="1" u="sng" dirty="0" smtClean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. </a:t>
            </a:r>
            <a:r>
              <a:rPr lang="tr-TR" altLang="tr-TR" sz="1200" b="1" u="sng" dirty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HAFTA </a:t>
            </a:r>
            <a:r>
              <a:rPr lang="tr-TR" altLang="tr-TR" sz="1200" b="1" u="sng" dirty="0" smtClean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/>
            </a:r>
            <a:br>
              <a:rPr lang="tr-TR" altLang="tr-TR" sz="1200" b="1" u="sng" dirty="0" smtClean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tr-TR" altLang="tr-TR" sz="1200" cap="none" dirty="0" smtClean="0">
                <a:solidFill>
                  <a:srgbClr val="FF0000"/>
                </a:solidFill>
              </a:rPr>
              <a:t>- </a:t>
            </a:r>
            <a:r>
              <a:rPr lang="tr-TR" altLang="tr-TR" sz="1200" b="1" cap="none" dirty="0" smtClean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-</a:t>
            </a:r>
            <a:br>
              <a:rPr lang="tr-TR" altLang="tr-TR" sz="1200" b="1" cap="none" dirty="0" smtClean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tr-TR" altLang="tr-TR" sz="1200" b="1" u="sng" dirty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KAYNAKÇA</a:t>
            </a:r>
            <a:br>
              <a:rPr lang="tr-TR" altLang="tr-TR" sz="1200" b="1" u="sng" dirty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tr-TR" altLang="tr-TR" sz="1200" b="1" dirty="0" smtClean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- </a:t>
            </a:r>
            <a:r>
              <a:rPr lang="tr-TR" sz="1200" dirty="0">
                <a:solidFill>
                  <a:srgbClr val="FF0000"/>
                </a:solidFill>
              </a:rPr>
              <a:t>Ahmet Yıldırım, “Mutasavvıfların Peygamber ve Sünnet Telakkileri ve Yansımaları”, </a:t>
            </a:r>
            <a:r>
              <a:rPr lang="tr-TR" sz="1200" i="1" dirty="0">
                <a:solidFill>
                  <a:srgbClr val="FF0000"/>
                </a:solidFill>
              </a:rPr>
              <a:t>III. Kutlu Doğum Sempozyumu</a:t>
            </a:r>
            <a:r>
              <a:rPr lang="tr-TR" sz="1200" dirty="0">
                <a:solidFill>
                  <a:srgbClr val="FF0000"/>
                </a:solidFill>
              </a:rPr>
              <a:t>, 2000, </a:t>
            </a:r>
            <a:r>
              <a:rPr lang="tr-TR" sz="1200" dirty="0" err="1">
                <a:solidFill>
                  <a:srgbClr val="FF0000"/>
                </a:solidFill>
              </a:rPr>
              <a:t>ss</a:t>
            </a:r>
            <a:r>
              <a:rPr lang="tr-TR" sz="1200" dirty="0">
                <a:solidFill>
                  <a:srgbClr val="FF0000"/>
                </a:solidFill>
              </a:rPr>
              <a:t>. 149-63</a:t>
            </a:r>
            <a:r>
              <a:rPr lang="tr-TR" sz="1200" dirty="0" smtClean="0">
                <a:solidFill>
                  <a:srgbClr val="FF0000"/>
                </a:solidFill>
              </a:rPr>
              <a:t>.</a:t>
            </a:r>
            <a:br>
              <a:rPr lang="tr-TR" sz="1200" dirty="0" smtClean="0">
                <a:solidFill>
                  <a:srgbClr val="FF0000"/>
                </a:solidFill>
              </a:rPr>
            </a:br>
            <a:r>
              <a:rPr lang="tr-TR" sz="1200" dirty="0" smtClean="0">
                <a:solidFill>
                  <a:srgbClr val="FF0000"/>
                </a:solidFill>
              </a:rPr>
              <a:t>- </a:t>
            </a:r>
            <a:r>
              <a:rPr lang="tr-TR" sz="1200" dirty="0">
                <a:solidFill>
                  <a:srgbClr val="FF0000"/>
                </a:solidFill>
              </a:rPr>
              <a:t>Nuran Döner, </a:t>
            </a:r>
            <a:r>
              <a:rPr lang="tr-TR" sz="1200" i="1" dirty="0" err="1">
                <a:solidFill>
                  <a:srgbClr val="FF0000"/>
                </a:solidFill>
              </a:rPr>
              <a:t>Sufilere</a:t>
            </a:r>
            <a:r>
              <a:rPr lang="tr-TR" sz="1200" i="1" dirty="0">
                <a:solidFill>
                  <a:srgbClr val="FF0000"/>
                </a:solidFill>
              </a:rPr>
              <a:t> Göre Hz. Peygamber</a:t>
            </a:r>
            <a:r>
              <a:rPr lang="tr-TR" sz="1200" dirty="0">
                <a:solidFill>
                  <a:srgbClr val="FF0000"/>
                </a:solidFill>
              </a:rPr>
              <a:t>, İst. 2014, İnsan Yay.</a:t>
            </a:r>
            <a:br>
              <a:rPr lang="tr-TR" sz="1200" dirty="0">
                <a:solidFill>
                  <a:srgbClr val="FF0000"/>
                </a:solidFill>
              </a:rPr>
            </a:br>
            <a:r>
              <a:rPr lang="tr-TR" altLang="tr-TR" sz="1200" b="1" cap="none" dirty="0" smtClean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/>
            </a:r>
            <a:br>
              <a:rPr lang="tr-TR" altLang="tr-TR" sz="1200" b="1" cap="none" dirty="0" smtClean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tr-TR" altLang="tr-TR" sz="1200" b="1" cap="none" dirty="0" smtClean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/>
            </a:r>
            <a:br>
              <a:rPr lang="tr-TR" altLang="tr-TR" sz="1200" b="1" cap="none" dirty="0" smtClean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tr-TR" altLang="tr-TR" sz="1200" b="1" cap="none" dirty="0" smtClean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/>
            </a:r>
            <a:br>
              <a:rPr lang="tr-TR" altLang="tr-TR" sz="1200" b="1" cap="none" dirty="0" smtClean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endParaRPr lang="tr-TR" sz="1200" i="1" dirty="0">
              <a:solidFill>
                <a:srgbClr val="FF0000"/>
              </a:solidFill>
            </a:endParaRP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154955" y="2769577"/>
            <a:ext cx="9879392" cy="2626881"/>
          </a:xfrm>
        </p:spPr>
        <p:txBody>
          <a:bodyPr>
            <a:norm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5754688" algn="r"/>
              </a:tabLst>
            </a:pPr>
            <a:endParaRPr lang="tr-TR" altLang="tr-TR" sz="2400" b="1" dirty="0" smtClean="0">
              <a:solidFill>
                <a:srgbClr val="FF0000"/>
              </a:solidFill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5754688" algn="r"/>
              </a:tabLst>
            </a:pPr>
            <a:r>
              <a:rPr lang="tr-TR" altLang="tr-TR" sz="2400" b="1" u="sng" dirty="0" smtClean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ANA BAŞLIKLAR</a:t>
            </a:r>
          </a:p>
          <a:p>
            <a:pPr marL="342900" indent="-342900" eaLnBrk="0" fontAlgn="base" hangingPunct="0">
              <a:spcBef>
                <a:spcPct val="0"/>
              </a:spcBef>
              <a:spcAft>
                <a:spcPct val="0"/>
              </a:spcAft>
              <a:buAutoNum type="arabicPeriod"/>
              <a:tabLst>
                <a:tab pos="5754688" algn="r"/>
              </a:tabLst>
            </a:pPr>
            <a:r>
              <a:rPr lang="tr-TR" b="1" dirty="0" err="1"/>
              <a:t>Sufilerin</a:t>
            </a:r>
            <a:r>
              <a:rPr lang="tr-TR" b="1" dirty="0"/>
              <a:t> Peygamber ve Sünnet Telakkileri </a:t>
            </a:r>
            <a:endParaRPr lang="tr-TR" b="1" dirty="0" smtClean="0"/>
          </a:p>
          <a:p>
            <a:pPr marL="342900" indent="-342900" eaLnBrk="0" fontAlgn="base" hangingPunct="0">
              <a:spcBef>
                <a:spcPct val="0"/>
              </a:spcBef>
              <a:spcAft>
                <a:spcPct val="0"/>
              </a:spcAft>
              <a:buAutoNum type="arabicPeriod"/>
              <a:tabLst>
                <a:tab pos="5754688" algn="r"/>
              </a:tabLst>
            </a:pPr>
            <a:r>
              <a:rPr lang="tr-TR" b="1" dirty="0"/>
              <a:t>Ebu </a:t>
            </a:r>
            <a:r>
              <a:rPr lang="tr-TR" b="1" dirty="0" err="1"/>
              <a:t>Talib</a:t>
            </a:r>
            <a:r>
              <a:rPr lang="tr-TR" b="1" dirty="0"/>
              <a:t> el-</a:t>
            </a:r>
            <a:r>
              <a:rPr lang="tr-TR" b="1" dirty="0" err="1"/>
              <a:t>Mekkî</a:t>
            </a:r>
            <a:r>
              <a:rPr lang="tr-TR" b="1" dirty="0"/>
              <a:t> (v. 386/996)</a:t>
            </a:r>
            <a:endParaRPr lang="tr-TR" altLang="tr-TR" sz="2400" b="1" dirty="0" smtClean="0">
              <a:solidFill>
                <a:srgbClr val="FF0000"/>
              </a:solidFill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910910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2800" b="1" dirty="0" err="1"/>
              <a:t>Sufilerin</a:t>
            </a:r>
            <a:r>
              <a:rPr lang="tr-TR" sz="2800" b="1" dirty="0"/>
              <a:t> Peygamber ve Sünnet Telakkileri </a:t>
            </a:r>
            <a:endParaRPr lang="tr-TR" sz="2800" b="1" u="sng" dirty="0">
              <a:solidFill>
                <a:srgbClr val="C0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65992" y="2286000"/>
            <a:ext cx="11254154" cy="4431323"/>
          </a:xfrm>
        </p:spPr>
        <p:txBody>
          <a:bodyPr>
            <a:normAutofit/>
          </a:bodyPr>
          <a:lstStyle/>
          <a:p>
            <a:pPr algn="just"/>
            <a:r>
              <a:rPr lang="tr-TR" dirty="0" err="1"/>
              <a:t>Sufiler</a:t>
            </a:r>
            <a:r>
              <a:rPr lang="tr-TR" dirty="0"/>
              <a:t> </a:t>
            </a:r>
            <a:r>
              <a:rPr lang="tr-TR" b="1" dirty="0"/>
              <a:t>gerek</a:t>
            </a:r>
            <a:r>
              <a:rPr lang="tr-TR" dirty="0"/>
              <a:t> </a:t>
            </a:r>
            <a:r>
              <a:rPr lang="tr-TR" b="1" dirty="0"/>
              <a:t>teorik gerekse pratik </a:t>
            </a:r>
            <a:r>
              <a:rPr lang="tr-TR" dirty="0"/>
              <a:t>açıdan Hz Peygamber’in </a:t>
            </a:r>
            <a:r>
              <a:rPr lang="tr-TR" b="1" dirty="0"/>
              <a:t>sünnetine</a:t>
            </a:r>
            <a:r>
              <a:rPr lang="tr-TR" dirty="0"/>
              <a:t> büyük </a:t>
            </a:r>
            <a:r>
              <a:rPr lang="tr-TR" b="1" dirty="0"/>
              <a:t>önem</a:t>
            </a:r>
            <a:r>
              <a:rPr lang="tr-TR" dirty="0"/>
              <a:t> vermişlerdir. Özellikle </a:t>
            </a:r>
            <a:r>
              <a:rPr lang="tr-TR" b="1" dirty="0"/>
              <a:t>adap</a:t>
            </a:r>
            <a:r>
              <a:rPr lang="tr-TR" dirty="0"/>
              <a:t> konuları başta olmak üzere sünnete bağlılıkları dikkat çekicidir. </a:t>
            </a:r>
            <a:endParaRPr lang="tr-TR" dirty="0" smtClean="0"/>
          </a:p>
          <a:p>
            <a:pPr algn="just"/>
            <a:r>
              <a:rPr lang="tr-TR" b="1" dirty="0" err="1"/>
              <a:t>Serrac</a:t>
            </a:r>
            <a:r>
              <a:rPr lang="tr-TR" dirty="0"/>
              <a:t> eserinde </a:t>
            </a:r>
            <a:r>
              <a:rPr lang="tr-TR" dirty="0" smtClean="0"/>
              <a:t>tamamen </a:t>
            </a:r>
            <a:r>
              <a:rPr lang="tr-TR" dirty="0" err="1" smtClean="0"/>
              <a:t>Kurân’dan</a:t>
            </a:r>
            <a:r>
              <a:rPr lang="tr-TR" dirty="0" smtClean="0"/>
              <a:t> </a:t>
            </a:r>
            <a:r>
              <a:rPr lang="tr-TR" dirty="0"/>
              <a:t>hareketle bir peygamber </a:t>
            </a:r>
            <a:r>
              <a:rPr lang="tr-TR" b="1" dirty="0"/>
              <a:t>tasavvuru</a:t>
            </a:r>
            <a:r>
              <a:rPr lang="tr-TR" dirty="0"/>
              <a:t> çizmektedir</a:t>
            </a:r>
            <a:r>
              <a:rPr lang="tr-TR" dirty="0" smtClean="0"/>
              <a:t>: </a:t>
            </a:r>
            <a:r>
              <a:rPr lang="tr-TR" b="1" dirty="0"/>
              <a:t>1-</a:t>
            </a:r>
            <a:r>
              <a:rPr lang="tr-TR" dirty="0"/>
              <a:t>Hz. Peygamber Allah tarafından bütün insanlığa peygamber olarak gönderilmiştir. </a:t>
            </a:r>
            <a:r>
              <a:rPr lang="tr-TR" b="1" dirty="0"/>
              <a:t>2-</a:t>
            </a:r>
            <a:r>
              <a:rPr lang="tr-TR" dirty="0"/>
              <a:t>İnsanları doğru yola sevk edendir. </a:t>
            </a:r>
            <a:r>
              <a:rPr lang="tr-TR" b="1" dirty="0"/>
              <a:t>3-</a:t>
            </a:r>
            <a:r>
              <a:rPr lang="tr-TR" dirty="0"/>
              <a:t>Konuştuğunda kendi </a:t>
            </a:r>
            <a:r>
              <a:rPr lang="tr-TR" dirty="0" err="1"/>
              <a:t>heva</a:t>
            </a:r>
            <a:r>
              <a:rPr lang="tr-TR" dirty="0"/>
              <a:t> ve hevesinden konuşmaz. </a:t>
            </a:r>
            <a:r>
              <a:rPr lang="tr-TR" b="1" dirty="0"/>
              <a:t>4-</a:t>
            </a:r>
            <a:r>
              <a:rPr lang="tr-TR" dirty="0"/>
              <a:t>Ayetleri okuyan ve </a:t>
            </a:r>
            <a:r>
              <a:rPr lang="tr-TR" dirty="0" err="1"/>
              <a:t>Kurân’ın</a:t>
            </a:r>
            <a:r>
              <a:rPr lang="tr-TR" dirty="0"/>
              <a:t> öğretendir. </a:t>
            </a:r>
            <a:r>
              <a:rPr lang="tr-TR" b="1" dirty="0" smtClean="0"/>
              <a:t>5-</a:t>
            </a:r>
            <a:r>
              <a:rPr lang="tr-TR" dirty="0" smtClean="0"/>
              <a:t>Kendisine </a:t>
            </a:r>
            <a:r>
              <a:rPr lang="tr-TR" dirty="0"/>
              <a:t>indirilenleri tebliğ edendir. </a:t>
            </a:r>
            <a:r>
              <a:rPr lang="tr-TR" b="1" dirty="0"/>
              <a:t>6-</a:t>
            </a:r>
            <a:r>
              <a:rPr lang="tr-TR" dirty="0"/>
              <a:t>Allah’ın kendisine itaati emrettiği kimsedir. </a:t>
            </a:r>
            <a:r>
              <a:rPr lang="tr-TR" b="1" dirty="0"/>
              <a:t>7-</a:t>
            </a:r>
            <a:r>
              <a:rPr lang="tr-TR" dirty="0"/>
              <a:t>Getirdiği alınan yasakladığından kaçınılan kimsedir. </a:t>
            </a:r>
            <a:r>
              <a:rPr lang="tr-TR" b="1" dirty="0"/>
              <a:t>8-</a:t>
            </a:r>
            <a:r>
              <a:rPr lang="tr-TR" dirty="0"/>
              <a:t>Kendisine tabi olanlara doğru yolu gösteren ve emrine karşı çıkanlara acıklı bir azap olacağını bildirendir. </a:t>
            </a:r>
            <a:r>
              <a:rPr lang="tr-TR" b="1" dirty="0"/>
              <a:t>9-</a:t>
            </a:r>
            <a:r>
              <a:rPr lang="tr-TR" dirty="0"/>
              <a:t>Allah’ın sevgisine mazhar olmak Hz. Peygamber’e tabi olmaktan geçer. O’ndan sahih bir yolla gelene tabi olmak </a:t>
            </a:r>
            <a:r>
              <a:rPr lang="tr-TR" b="1" dirty="0"/>
              <a:t>vaciptir</a:t>
            </a:r>
            <a:r>
              <a:rPr lang="tr-TR" dirty="0"/>
              <a:t>. O’na tabi olmak bütün insanlığın görevidir. </a:t>
            </a:r>
            <a:r>
              <a:rPr lang="tr-TR" b="1" dirty="0"/>
              <a:t>10-</a:t>
            </a:r>
            <a:r>
              <a:rPr lang="tr-TR" dirty="0"/>
              <a:t>Allah müminleri Hz. Peygamber’in yüce ahlakına çağırmaktadır.</a:t>
            </a:r>
          </a:p>
          <a:p>
            <a:pPr algn="just"/>
            <a:r>
              <a:rPr lang="tr-TR" dirty="0" err="1"/>
              <a:t>Serrac’a</a:t>
            </a:r>
            <a:r>
              <a:rPr lang="tr-TR" dirty="0"/>
              <a:t> göre Hz. Peygamber’e tabi olmamak </a:t>
            </a:r>
            <a:r>
              <a:rPr lang="tr-TR" b="1" dirty="0" err="1"/>
              <a:t>Kurân’a</a:t>
            </a:r>
            <a:r>
              <a:rPr lang="tr-TR" b="1" dirty="0"/>
              <a:t> tabi olmamaktır. </a:t>
            </a:r>
          </a:p>
          <a:p>
            <a:pPr algn="just"/>
            <a:r>
              <a:rPr lang="tr-TR" dirty="0" err="1"/>
              <a:t>Mekkî</a:t>
            </a:r>
            <a:r>
              <a:rPr lang="tr-TR" dirty="0"/>
              <a:t> ve </a:t>
            </a:r>
            <a:r>
              <a:rPr lang="tr-TR" dirty="0" err="1"/>
              <a:t>Serrac</a:t>
            </a:r>
            <a:r>
              <a:rPr lang="tr-TR" dirty="0"/>
              <a:t> </a:t>
            </a:r>
            <a:r>
              <a:rPr lang="tr-TR" dirty="0" err="1"/>
              <a:t>Resulullah’a</a:t>
            </a:r>
            <a:r>
              <a:rPr lang="tr-TR" dirty="0"/>
              <a:t> itaati </a:t>
            </a:r>
            <a:r>
              <a:rPr lang="tr-TR" b="1" dirty="0"/>
              <a:t>imanın şartlarından </a:t>
            </a:r>
            <a:r>
              <a:rPr lang="tr-TR" dirty="0"/>
              <a:t>saymışlardır. </a:t>
            </a:r>
            <a:endParaRPr lang="tr-TR" sz="1400" dirty="0"/>
          </a:p>
        </p:txBody>
      </p:sp>
    </p:spTree>
    <p:extLst>
      <p:ext uri="{BB962C8B-B14F-4D97-AF65-F5344CB8AC3E}">
        <p14:creationId xmlns:p14="http://schemas.microsoft.com/office/powerpoint/2010/main" val="38211652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2800" b="1" dirty="0" err="1"/>
              <a:t>Sufilerin</a:t>
            </a:r>
            <a:r>
              <a:rPr lang="tr-TR" sz="2800" b="1" dirty="0"/>
              <a:t> Peygamber ve Sünnet Telakkileri </a:t>
            </a:r>
            <a:endParaRPr lang="tr-TR" sz="2800" b="1" u="sng" dirty="0">
              <a:solidFill>
                <a:srgbClr val="C0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65992" y="2286000"/>
            <a:ext cx="11254154" cy="4431323"/>
          </a:xfrm>
        </p:spPr>
        <p:txBody>
          <a:bodyPr>
            <a:normAutofit/>
          </a:bodyPr>
          <a:lstStyle/>
          <a:p>
            <a:pPr algn="just"/>
            <a:r>
              <a:rPr lang="tr-TR" dirty="0"/>
              <a:t>İlk dönem </a:t>
            </a:r>
            <a:r>
              <a:rPr lang="tr-TR" dirty="0" err="1"/>
              <a:t>sufilerin</a:t>
            </a:r>
            <a:r>
              <a:rPr lang="tr-TR" dirty="0"/>
              <a:t> peygamber telakkileri </a:t>
            </a:r>
            <a:r>
              <a:rPr lang="tr-TR" b="1" dirty="0" err="1"/>
              <a:t>ehl</a:t>
            </a:r>
            <a:r>
              <a:rPr lang="tr-TR" b="1" dirty="0"/>
              <a:t>-i sünnetin </a:t>
            </a:r>
            <a:r>
              <a:rPr lang="tr-TR" dirty="0"/>
              <a:t>peygamber telakkisi ile neredeyse aynıdır. </a:t>
            </a:r>
            <a:endParaRPr lang="tr-TR" dirty="0" smtClean="0"/>
          </a:p>
          <a:p>
            <a:pPr algn="just"/>
            <a:r>
              <a:rPr lang="tr-TR" dirty="0"/>
              <a:t>İlk dönem </a:t>
            </a:r>
            <a:r>
              <a:rPr lang="tr-TR" dirty="0" err="1"/>
              <a:t>sufiler</a:t>
            </a:r>
            <a:r>
              <a:rPr lang="tr-TR" dirty="0"/>
              <a:t> Hz. Peygamber’in </a:t>
            </a:r>
            <a:r>
              <a:rPr lang="tr-TR" b="1" dirty="0"/>
              <a:t>yaşantı</a:t>
            </a:r>
            <a:r>
              <a:rPr lang="tr-TR" dirty="0"/>
              <a:t> yönüyle ilgilenmişlerdir. </a:t>
            </a:r>
            <a:endParaRPr lang="tr-TR" dirty="0" smtClean="0"/>
          </a:p>
          <a:p>
            <a:pPr algn="just"/>
            <a:r>
              <a:rPr lang="tr-TR" dirty="0"/>
              <a:t>İlk dönemlerden itibaren </a:t>
            </a:r>
            <a:r>
              <a:rPr lang="tr-TR" b="1" dirty="0"/>
              <a:t>nübüvvet-velayet</a:t>
            </a:r>
            <a:r>
              <a:rPr lang="tr-TR" dirty="0"/>
              <a:t> ayırımı yapmışlar ve nübüvvetin inkârının </a:t>
            </a:r>
            <a:r>
              <a:rPr lang="tr-TR" b="1" dirty="0"/>
              <a:t>küfrü</a:t>
            </a:r>
            <a:r>
              <a:rPr lang="tr-TR" dirty="0"/>
              <a:t> gerektirdiğini söylemişlerdir</a:t>
            </a:r>
            <a:r>
              <a:rPr lang="tr-TR" dirty="0" smtClean="0"/>
              <a:t>.</a:t>
            </a:r>
          </a:p>
          <a:p>
            <a:pPr algn="just"/>
            <a:r>
              <a:rPr lang="tr-TR" dirty="0" err="1"/>
              <a:t>Sufiler</a:t>
            </a:r>
            <a:r>
              <a:rPr lang="tr-TR" dirty="0"/>
              <a:t> kendinden bir öncekinin terbiyesi altında yetiştiği için </a:t>
            </a:r>
            <a:r>
              <a:rPr lang="tr-TR" b="1" dirty="0"/>
              <a:t>bu terbiyenin silsile halinde </a:t>
            </a:r>
            <a:r>
              <a:rPr lang="tr-TR" dirty="0"/>
              <a:t>Hz. Peygamber’e kadar varması gerektiğini söylemişlerdir. </a:t>
            </a:r>
            <a:r>
              <a:rPr lang="tr-TR" b="1" dirty="0" err="1"/>
              <a:t>İbn</a:t>
            </a:r>
            <a:r>
              <a:rPr lang="tr-TR" b="1" dirty="0"/>
              <a:t> Haldun’a göre şeyhte böyle bir silsile yoksa manevi terbiyenin gerçekleşmesi mümkün değildir. </a:t>
            </a:r>
            <a:endParaRPr lang="tr-TR" b="1" dirty="0" smtClean="0"/>
          </a:p>
          <a:p>
            <a:pPr algn="just"/>
            <a:r>
              <a:rPr lang="tr-TR" dirty="0"/>
              <a:t>Tasavvufî terbiyenin </a:t>
            </a:r>
            <a:r>
              <a:rPr lang="tr-TR" b="1" dirty="0" err="1"/>
              <a:t>Kurân’dan</a:t>
            </a:r>
            <a:r>
              <a:rPr lang="tr-TR" b="1" dirty="0"/>
              <a:t> sonraki kaynağı </a:t>
            </a:r>
            <a:r>
              <a:rPr lang="tr-TR" dirty="0"/>
              <a:t>Hz. Peygamber’in sözleri, tavsiyeleri ve yaşama şeklidir. Bundan dolayı </a:t>
            </a:r>
            <a:r>
              <a:rPr lang="tr-TR" b="1" dirty="0"/>
              <a:t>hadis ilmiyle </a:t>
            </a:r>
            <a:r>
              <a:rPr lang="tr-TR" dirty="0"/>
              <a:t>çok ciddi bir şekilde ilgilenmişlerdir. Bu manasıyla hadisler tasavvufun şekillenmesinde </a:t>
            </a:r>
            <a:r>
              <a:rPr lang="tr-TR" b="1" dirty="0"/>
              <a:t>ikinci</a:t>
            </a:r>
            <a:r>
              <a:rPr lang="tr-TR" dirty="0"/>
              <a:t> kaynak olmuşlardır. </a:t>
            </a:r>
            <a:r>
              <a:rPr lang="tr-TR" dirty="0" err="1"/>
              <a:t>Bişr</a:t>
            </a:r>
            <a:r>
              <a:rPr lang="tr-TR" dirty="0"/>
              <a:t> b. Hafi </a:t>
            </a:r>
            <a:r>
              <a:rPr lang="tr-TR" b="1" dirty="0"/>
              <a:t>“sünnet İslam’dır, İslâm da sünnettir</a:t>
            </a:r>
            <a:r>
              <a:rPr lang="tr-TR" dirty="0"/>
              <a:t>” demektedir. </a:t>
            </a:r>
            <a:endParaRPr lang="tr-TR" sz="1400" dirty="0"/>
          </a:p>
        </p:txBody>
      </p:sp>
    </p:spTree>
    <p:extLst>
      <p:ext uri="{BB962C8B-B14F-4D97-AF65-F5344CB8AC3E}">
        <p14:creationId xmlns:p14="http://schemas.microsoft.com/office/powerpoint/2010/main" val="21852430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2800" b="1" dirty="0" err="1"/>
              <a:t>Sufilerin</a:t>
            </a:r>
            <a:r>
              <a:rPr lang="tr-TR" sz="2800" b="1" dirty="0"/>
              <a:t> Peygamber ve Sünnet Telakkileri </a:t>
            </a:r>
            <a:endParaRPr lang="tr-TR" sz="2800" b="1" u="sng" dirty="0">
              <a:solidFill>
                <a:srgbClr val="C0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65992" y="2286000"/>
            <a:ext cx="11254154" cy="4431323"/>
          </a:xfrm>
        </p:spPr>
        <p:txBody>
          <a:bodyPr>
            <a:normAutofit/>
          </a:bodyPr>
          <a:lstStyle/>
          <a:p>
            <a:pPr algn="just"/>
            <a:r>
              <a:rPr lang="tr-TR" b="1" dirty="0" err="1"/>
              <a:t>Mekki’ye</a:t>
            </a:r>
            <a:r>
              <a:rPr lang="tr-TR" dirty="0"/>
              <a:t> göre Hz. Peygamber’i sevmenin alametlerinden biri de O’na </a:t>
            </a:r>
            <a:r>
              <a:rPr lang="tr-TR" b="1" dirty="0"/>
              <a:t>zahiren ve </a:t>
            </a:r>
            <a:r>
              <a:rPr lang="tr-TR" b="1" dirty="0" err="1"/>
              <a:t>batınen</a:t>
            </a:r>
            <a:r>
              <a:rPr lang="tr-TR" b="1" dirty="0"/>
              <a:t> </a:t>
            </a:r>
            <a:r>
              <a:rPr lang="tr-TR" dirty="0"/>
              <a:t>uymaktır. Zahiren sünnetine uymak </a:t>
            </a:r>
            <a:r>
              <a:rPr lang="tr-TR" dirty="0" err="1"/>
              <a:t>batınen</a:t>
            </a:r>
            <a:r>
              <a:rPr lang="tr-TR" dirty="0"/>
              <a:t> de rıza, şükür, hayâ gibi durumlarda kalbi sadece Allah’a has kılmaktır. </a:t>
            </a:r>
            <a:endParaRPr lang="tr-TR" dirty="0" smtClean="0"/>
          </a:p>
          <a:p>
            <a:pPr algn="just"/>
            <a:r>
              <a:rPr lang="tr-TR" b="1" dirty="0" err="1"/>
              <a:t>Sufiler</a:t>
            </a:r>
            <a:r>
              <a:rPr lang="tr-TR" b="1" dirty="0"/>
              <a:t> hadis ile sünneti eş anlamlı kabul etmişlerdir. </a:t>
            </a:r>
            <a:r>
              <a:rPr lang="tr-TR" dirty="0"/>
              <a:t>Sünnete bağlılıkları bunu kanıtlamaktadır. </a:t>
            </a:r>
            <a:r>
              <a:rPr lang="tr-TR" dirty="0" err="1"/>
              <a:t>Sufi</a:t>
            </a:r>
            <a:r>
              <a:rPr lang="tr-TR" dirty="0"/>
              <a:t> olabilmek için </a:t>
            </a:r>
            <a:r>
              <a:rPr lang="tr-TR" b="1" dirty="0"/>
              <a:t>sünnete bağlılığı </a:t>
            </a:r>
            <a:r>
              <a:rPr lang="tr-TR" dirty="0"/>
              <a:t>şart koşmuşlardır. </a:t>
            </a:r>
            <a:endParaRPr lang="tr-TR" dirty="0" smtClean="0"/>
          </a:p>
          <a:p>
            <a:pPr algn="just"/>
            <a:r>
              <a:rPr lang="tr-TR" dirty="0" err="1"/>
              <a:t>Sehl</a:t>
            </a:r>
            <a:r>
              <a:rPr lang="tr-TR" dirty="0"/>
              <a:t> b. </a:t>
            </a:r>
            <a:r>
              <a:rPr lang="tr-TR" dirty="0" err="1"/>
              <a:t>Abdillah</a:t>
            </a:r>
            <a:r>
              <a:rPr lang="tr-TR" dirty="0"/>
              <a:t> </a:t>
            </a:r>
            <a:r>
              <a:rPr lang="tr-TR" b="1" dirty="0"/>
              <a:t>et-</a:t>
            </a:r>
            <a:r>
              <a:rPr lang="tr-TR" b="1" dirty="0" err="1"/>
              <a:t>Tüsterî’ye</a:t>
            </a:r>
            <a:r>
              <a:rPr lang="tr-TR" dirty="0"/>
              <a:t> </a:t>
            </a:r>
            <a:r>
              <a:rPr lang="tr-TR" dirty="0" err="1"/>
              <a:t>sufilerin</a:t>
            </a:r>
            <a:r>
              <a:rPr lang="tr-TR" dirty="0"/>
              <a:t> </a:t>
            </a:r>
            <a:r>
              <a:rPr lang="tr-TR" b="1" dirty="0"/>
              <a:t>altı esası </a:t>
            </a:r>
            <a:r>
              <a:rPr lang="tr-TR" dirty="0"/>
              <a:t>vardır: </a:t>
            </a:r>
            <a:r>
              <a:rPr lang="tr-TR" b="1" dirty="0"/>
              <a:t>1-</a:t>
            </a:r>
            <a:r>
              <a:rPr lang="tr-TR" dirty="0"/>
              <a:t>Allah’ın kitabına sarılmak, </a:t>
            </a:r>
            <a:r>
              <a:rPr lang="tr-TR" dirty="0" err="1"/>
              <a:t>Rasulullah’ın</a:t>
            </a:r>
            <a:r>
              <a:rPr lang="tr-TR" dirty="0"/>
              <a:t> sünnetine uymak </a:t>
            </a:r>
            <a:r>
              <a:rPr lang="tr-TR" b="1" dirty="0"/>
              <a:t>2-</a:t>
            </a:r>
            <a:r>
              <a:rPr lang="tr-TR" dirty="0"/>
              <a:t>Helal yemek </a:t>
            </a:r>
            <a:r>
              <a:rPr lang="tr-TR" b="1" dirty="0"/>
              <a:t>3-</a:t>
            </a:r>
            <a:r>
              <a:rPr lang="tr-TR" dirty="0"/>
              <a:t>İnsanlara eziyet etmemek </a:t>
            </a:r>
            <a:r>
              <a:rPr lang="tr-TR" b="1" dirty="0"/>
              <a:t>4-</a:t>
            </a:r>
            <a:r>
              <a:rPr lang="tr-TR" dirty="0"/>
              <a:t>Günahlardan kaçınmak </a:t>
            </a:r>
            <a:r>
              <a:rPr lang="tr-TR" b="1" dirty="0"/>
              <a:t>5-</a:t>
            </a:r>
            <a:r>
              <a:rPr lang="tr-TR" dirty="0"/>
              <a:t>Tevbe etmek </a:t>
            </a:r>
            <a:r>
              <a:rPr lang="tr-TR" b="1" dirty="0"/>
              <a:t>6-</a:t>
            </a:r>
            <a:r>
              <a:rPr lang="tr-TR" dirty="0"/>
              <a:t>Üzerine düşen hakları yerine getirmektir. </a:t>
            </a:r>
            <a:r>
              <a:rPr lang="tr-TR" dirty="0" err="1"/>
              <a:t>Sehl</a:t>
            </a:r>
            <a:r>
              <a:rPr lang="tr-TR" dirty="0"/>
              <a:t> “kim dünya ve ahireti istiyorsa </a:t>
            </a:r>
            <a:r>
              <a:rPr lang="tr-TR" b="1" dirty="0"/>
              <a:t>hadis yazsın. </a:t>
            </a:r>
            <a:r>
              <a:rPr lang="tr-TR" dirty="0"/>
              <a:t>Çünkü bunda dünya ve ahiret menfaati vardır” demektedir. </a:t>
            </a:r>
            <a:endParaRPr lang="tr-TR" dirty="0" smtClean="0"/>
          </a:p>
          <a:p>
            <a:pPr algn="just"/>
            <a:r>
              <a:rPr lang="tr-TR" b="1" dirty="0" err="1"/>
              <a:t>Cüneyd</a:t>
            </a:r>
            <a:r>
              <a:rPr lang="tr-TR" dirty="0"/>
              <a:t>: “Bu ilmimiz </a:t>
            </a:r>
            <a:r>
              <a:rPr lang="tr-TR" b="1" dirty="0"/>
              <a:t>kitap ve sünnetle </a:t>
            </a:r>
            <a:r>
              <a:rPr lang="tr-TR" dirty="0"/>
              <a:t>kayıtlanmıştır. Kuran okumayan, hadis yazmayan ve fıkıh öğrenmeyen kimseye </a:t>
            </a:r>
            <a:r>
              <a:rPr lang="tr-TR" b="1" dirty="0"/>
              <a:t>uyulmaz</a:t>
            </a:r>
            <a:r>
              <a:rPr lang="tr-TR" dirty="0"/>
              <a:t>” demektedir. </a:t>
            </a:r>
            <a:endParaRPr lang="tr-TR" dirty="0" smtClean="0"/>
          </a:p>
          <a:p>
            <a:pPr algn="just"/>
            <a:r>
              <a:rPr lang="tr-TR" b="1" dirty="0"/>
              <a:t>Muhasibi</a:t>
            </a:r>
            <a:r>
              <a:rPr lang="tr-TR" dirty="0"/>
              <a:t> “Kalbine bir hatır gelen kimse hemen </a:t>
            </a:r>
            <a:r>
              <a:rPr lang="tr-TR" b="1" dirty="0"/>
              <a:t>kitap ve sünnette </a:t>
            </a:r>
            <a:r>
              <a:rPr lang="tr-TR" dirty="0"/>
              <a:t>bunların doğru olup olmadığına dair bir delil arasın.”</a:t>
            </a:r>
            <a:endParaRPr lang="tr-TR" sz="1400" dirty="0"/>
          </a:p>
        </p:txBody>
      </p:sp>
    </p:spTree>
    <p:extLst>
      <p:ext uri="{BB962C8B-B14F-4D97-AF65-F5344CB8AC3E}">
        <p14:creationId xmlns:p14="http://schemas.microsoft.com/office/powerpoint/2010/main" val="21853868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2800" b="1" dirty="0" err="1"/>
              <a:t>Sufilerin</a:t>
            </a:r>
            <a:r>
              <a:rPr lang="tr-TR" sz="2800" b="1" dirty="0"/>
              <a:t> Peygamber ve Sünnet Telakkileri </a:t>
            </a:r>
            <a:endParaRPr lang="tr-TR" sz="2800" b="1" u="sng" dirty="0">
              <a:solidFill>
                <a:srgbClr val="C0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65992" y="2286000"/>
            <a:ext cx="11254154" cy="4431323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tr-TR" dirty="0" err="1"/>
              <a:t>Sufilere</a:t>
            </a:r>
            <a:r>
              <a:rPr lang="tr-TR" dirty="0"/>
              <a:t> göre Kitap ve sünnete tabi olmak, nefsin </a:t>
            </a:r>
            <a:r>
              <a:rPr lang="tr-TR" b="1" dirty="0" err="1"/>
              <a:t>hevasından</a:t>
            </a:r>
            <a:r>
              <a:rPr lang="tr-TR" dirty="0"/>
              <a:t>, halkın </a:t>
            </a:r>
            <a:r>
              <a:rPr lang="tr-TR" b="1" dirty="0"/>
              <a:t>fitnesinden</a:t>
            </a:r>
            <a:r>
              <a:rPr lang="tr-TR" dirty="0"/>
              <a:t> ve dünya </a:t>
            </a:r>
            <a:r>
              <a:rPr lang="tr-TR" b="1" dirty="0"/>
              <a:t>meşguliyetinden</a:t>
            </a:r>
            <a:r>
              <a:rPr lang="tr-TR" dirty="0"/>
              <a:t> uzaklaşmak </a:t>
            </a:r>
            <a:r>
              <a:rPr lang="tr-TR" b="1" dirty="0"/>
              <a:t>sahabe</a:t>
            </a:r>
            <a:r>
              <a:rPr lang="tr-TR" dirty="0"/>
              <a:t> yoludur. </a:t>
            </a:r>
            <a:endParaRPr lang="tr-TR" dirty="0" smtClean="0"/>
          </a:p>
          <a:p>
            <a:pPr algn="just"/>
            <a:r>
              <a:rPr lang="tr-TR" dirty="0" err="1"/>
              <a:t>Sühreverdi’ye</a:t>
            </a:r>
            <a:r>
              <a:rPr lang="tr-TR" dirty="0"/>
              <a:t> göre </a:t>
            </a:r>
            <a:r>
              <a:rPr lang="tr-TR" b="1" dirty="0"/>
              <a:t>sahabe</a:t>
            </a:r>
            <a:r>
              <a:rPr lang="tr-TR" dirty="0"/>
              <a:t> Hz. Peygamber’e </a:t>
            </a:r>
            <a:r>
              <a:rPr lang="tr-TR" b="1" dirty="0"/>
              <a:t>kayıtsız şartsız </a:t>
            </a:r>
            <a:r>
              <a:rPr lang="tr-TR" b="1" dirty="0" smtClean="0"/>
              <a:t>uydukları için </a:t>
            </a:r>
            <a:r>
              <a:rPr lang="tr-TR" dirty="0"/>
              <a:t>insanların en önünde olmuşlardır. </a:t>
            </a:r>
            <a:endParaRPr lang="tr-TR" dirty="0" smtClean="0"/>
          </a:p>
          <a:p>
            <a:pPr algn="just"/>
            <a:r>
              <a:rPr lang="tr-TR" dirty="0"/>
              <a:t>Sünnete </a:t>
            </a:r>
            <a:r>
              <a:rPr lang="tr-TR" b="1" dirty="0"/>
              <a:t>uygun az amelin </a:t>
            </a:r>
            <a:r>
              <a:rPr lang="tr-TR" dirty="0"/>
              <a:t>sünnete </a:t>
            </a:r>
            <a:r>
              <a:rPr lang="tr-TR" b="1" dirty="0"/>
              <a:t>uymayan çok amelden </a:t>
            </a:r>
            <a:r>
              <a:rPr lang="tr-TR" dirty="0"/>
              <a:t>çok daha fazla faziletli olduğunu söylemişlerdir. Sünnete uymayan hiçbir amel, </a:t>
            </a:r>
            <a:r>
              <a:rPr lang="tr-TR" dirty="0" err="1"/>
              <a:t>vecd</a:t>
            </a:r>
            <a:r>
              <a:rPr lang="tr-TR" dirty="0"/>
              <a:t>, manevî hallerin </a:t>
            </a:r>
            <a:r>
              <a:rPr lang="tr-TR" b="1" dirty="0"/>
              <a:t>sahih olmadığını </a:t>
            </a:r>
            <a:r>
              <a:rPr lang="tr-TR" dirty="0"/>
              <a:t>söylemişlerdir. Bu şekilde düşünmeleri başlangıçtan itibaren </a:t>
            </a:r>
            <a:r>
              <a:rPr lang="tr-TR" dirty="0" err="1"/>
              <a:t>sufileri</a:t>
            </a:r>
            <a:r>
              <a:rPr lang="tr-TR" dirty="0"/>
              <a:t> </a:t>
            </a:r>
            <a:r>
              <a:rPr lang="tr-TR" b="1" dirty="0"/>
              <a:t>hadis ilmiyle yoğun bir şekilde </a:t>
            </a:r>
            <a:r>
              <a:rPr lang="tr-TR" dirty="0"/>
              <a:t>ilgilenmelerine sebep olmuştur. Fakat muhaddislerin gösterdikleri </a:t>
            </a:r>
            <a:r>
              <a:rPr lang="tr-TR" b="1" dirty="0"/>
              <a:t>titizliği</a:t>
            </a:r>
            <a:r>
              <a:rPr lang="tr-TR" dirty="0"/>
              <a:t> göstermemişlerdir. </a:t>
            </a:r>
            <a:r>
              <a:rPr lang="tr-TR" b="1" dirty="0" err="1"/>
              <a:t>Sened</a:t>
            </a:r>
            <a:r>
              <a:rPr lang="tr-TR" dirty="0"/>
              <a:t> üzerinde çok durmamışlar, hadisleri </a:t>
            </a:r>
            <a:r>
              <a:rPr lang="tr-TR" b="1" dirty="0"/>
              <a:t>mana ile </a:t>
            </a:r>
            <a:r>
              <a:rPr lang="tr-TR" dirty="0"/>
              <a:t>rivayet etmişler, bir rivayet </a:t>
            </a:r>
            <a:r>
              <a:rPr lang="tr-TR" b="1" dirty="0"/>
              <a:t>tasavvufi bir eserde varsa </a:t>
            </a:r>
            <a:r>
              <a:rPr lang="tr-TR" dirty="0"/>
              <a:t>senedin zikredilmesini önemsememişlerdir. Genelde sünnete uymak teşvik edilmiş fakat bunu sağlam delillere dayandırma gayretine pek girmemişlerdir. Bundan dolayı </a:t>
            </a:r>
            <a:r>
              <a:rPr lang="tr-TR" b="1" dirty="0"/>
              <a:t>güven duyulan </a:t>
            </a:r>
            <a:r>
              <a:rPr lang="tr-TR" b="1" dirty="0" err="1"/>
              <a:t>sufilerin</a:t>
            </a:r>
            <a:r>
              <a:rPr lang="tr-TR" b="1" dirty="0"/>
              <a:t> sözleri </a:t>
            </a:r>
            <a:r>
              <a:rPr lang="tr-TR" dirty="0"/>
              <a:t>bazen hadis diye nakledilmiştir. </a:t>
            </a:r>
            <a:endParaRPr lang="tr-TR" dirty="0" smtClean="0"/>
          </a:p>
          <a:p>
            <a:pPr algn="just"/>
            <a:r>
              <a:rPr lang="tr-TR" dirty="0" err="1"/>
              <a:t>Sufiler</a:t>
            </a:r>
            <a:r>
              <a:rPr lang="tr-TR" dirty="0"/>
              <a:t> Hz. Peygamber’i herhangi bir </a:t>
            </a:r>
            <a:r>
              <a:rPr lang="tr-TR" b="1" dirty="0"/>
              <a:t>yoruma</a:t>
            </a:r>
            <a:r>
              <a:rPr lang="tr-TR" dirty="0"/>
              <a:t> tabi tutmadan </a:t>
            </a:r>
            <a:r>
              <a:rPr lang="tr-TR" b="1" dirty="0" err="1"/>
              <a:t>harfiyyen</a:t>
            </a:r>
            <a:r>
              <a:rPr lang="tr-TR" b="1" dirty="0"/>
              <a:t> taklit </a:t>
            </a:r>
            <a:r>
              <a:rPr lang="tr-TR" dirty="0"/>
              <a:t>yoluna gitmişlerdir. </a:t>
            </a:r>
            <a:endParaRPr lang="tr-TR" dirty="0" smtClean="0"/>
          </a:p>
          <a:p>
            <a:pPr algn="just"/>
            <a:r>
              <a:rPr lang="tr-TR" dirty="0"/>
              <a:t>İlk dönem </a:t>
            </a:r>
            <a:r>
              <a:rPr lang="tr-TR" dirty="0" err="1"/>
              <a:t>sufilerin</a:t>
            </a:r>
            <a:r>
              <a:rPr lang="tr-TR" dirty="0"/>
              <a:t> peygamber ve sünnet telakkileri </a:t>
            </a:r>
            <a:r>
              <a:rPr lang="tr-TR" b="1" dirty="0"/>
              <a:t>anlaşılır</a:t>
            </a:r>
            <a:r>
              <a:rPr lang="tr-TR" dirty="0"/>
              <a:t>, </a:t>
            </a:r>
            <a:r>
              <a:rPr lang="tr-TR" b="1" dirty="0"/>
              <a:t>pratiğe dayalı</a:t>
            </a:r>
            <a:r>
              <a:rPr lang="tr-TR" dirty="0"/>
              <a:t>, </a:t>
            </a:r>
            <a:r>
              <a:rPr lang="tr-TR" b="1" dirty="0"/>
              <a:t>zorlamalardan</a:t>
            </a:r>
            <a:r>
              <a:rPr lang="tr-TR" dirty="0"/>
              <a:t> uzak ve </a:t>
            </a:r>
            <a:r>
              <a:rPr lang="tr-TR" b="1" dirty="0"/>
              <a:t>nasların</a:t>
            </a:r>
            <a:r>
              <a:rPr lang="tr-TR" dirty="0"/>
              <a:t> öngördüğü çizgiye yakın olmuştur. Daha sonraki dönemlerde bu durum </a:t>
            </a:r>
            <a:r>
              <a:rPr lang="tr-TR" b="1" dirty="0"/>
              <a:t>tersine</a:t>
            </a:r>
            <a:r>
              <a:rPr lang="tr-TR" dirty="0"/>
              <a:t> dönmüştür. </a:t>
            </a:r>
            <a:endParaRPr lang="tr-TR" sz="1400" dirty="0"/>
          </a:p>
        </p:txBody>
      </p:sp>
    </p:spTree>
    <p:extLst>
      <p:ext uri="{BB962C8B-B14F-4D97-AF65-F5344CB8AC3E}">
        <p14:creationId xmlns:p14="http://schemas.microsoft.com/office/powerpoint/2010/main" val="18346099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3200" b="1" dirty="0"/>
              <a:t>Ebu </a:t>
            </a:r>
            <a:r>
              <a:rPr lang="tr-TR" sz="3200" b="1" dirty="0" err="1"/>
              <a:t>Talib</a:t>
            </a:r>
            <a:r>
              <a:rPr lang="tr-TR" sz="3200" b="1" dirty="0"/>
              <a:t> el-</a:t>
            </a:r>
            <a:r>
              <a:rPr lang="tr-TR" sz="3200" b="1" dirty="0" err="1"/>
              <a:t>Mekkî</a:t>
            </a:r>
            <a:r>
              <a:rPr lang="tr-TR" sz="3200" b="1" dirty="0"/>
              <a:t> (v. 386/996</a:t>
            </a:r>
            <a:r>
              <a:rPr lang="tr-TR" sz="3200" b="1" dirty="0" smtClean="0"/>
              <a:t>)</a:t>
            </a:r>
            <a:endParaRPr lang="tr-TR" sz="3200" b="1" u="sng" dirty="0">
              <a:solidFill>
                <a:srgbClr val="C0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65992" y="2286000"/>
            <a:ext cx="11254154" cy="4431323"/>
          </a:xfrm>
        </p:spPr>
        <p:txBody>
          <a:bodyPr>
            <a:normAutofit/>
          </a:bodyPr>
          <a:lstStyle/>
          <a:p>
            <a:pPr algn="just"/>
            <a:r>
              <a:rPr lang="tr-TR" dirty="0"/>
              <a:t>Yaşadığı asır IV. Asır olup Abbasi yönetiminin dağılmaya başladığı bir </a:t>
            </a:r>
            <a:r>
              <a:rPr lang="tr-TR" b="1" dirty="0"/>
              <a:t>kaos</a:t>
            </a:r>
            <a:r>
              <a:rPr lang="tr-TR" dirty="0"/>
              <a:t> dönemidir. Bu dönemde Müslümanlar arasında çatışmalara </a:t>
            </a:r>
            <a:r>
              <a:rPr lang="tr-TR" b="1" dirty="0"/>
              <a:t>çıkmış ve kan </a:t>
            </a:r>
            <a:r>
              <a:rPr lang="tr-TR" dirty="0"/>
              <a:t>dökülmüştür. Yöneticiler </a:t>
            </a:r>
            <a:r>
              <a:rPr lang="tr-TR" b="1" dirty="0"/>
              <a:t>zevk ve israf </a:t>
            </a:r>
            <a:r>
              <a:rPr lang="tr-TR" dirty="0"/>
              <a:t>içinde yaşarken halk perişan haldeydi. Fakat bu istikrarsızlığa rağmen felsefi ve kültürel hareketler açısından canlı olmuştur. </a:t>
            </a:r>
            <a:endParaRPr lang="tr-TR" dirty="0" smtClean="0"/>
          </a:p>
          <a:p>
            <a:pPr algn="just"/>
            <a:r>
              <a:rPr lang="tr-TR" dirty="0"/>
              <a:t>Bu dönemin önemli şahsiyetlerinden biri de </a:t>
            </a:r>
            <a:r>
              <a:rPr lang="tr-TR" b="1" dirty="0" err="1"/>
              <a:t>Mekki’dir</a:t>
            </a:r>
            <a:r>
              <a:rPr lang="tr-TR" dirty="0"/>
              <a:t>. Kaynaklarda </a:t>
            </a:r>
            <a:r>
              <a:rPr lang="tr-TR" dirty="0" err="1"/>
              <a:t>salih</a:t>
            </a:r>
            <a:r>
              <a:rPr lang="tr-TR" dirty="0"/>
              <a:t>, ibadet düşkünü olduğu anlatılan </a:t>
            </a:r>
            <a:r>
              <a:rPr lang="tr-TR" dirty="0" err="1"/>
              <a:t>Mekkî</a:t>
            </a:r>
            <a:r>
              <a:rPr lang="tr-TR" dirty="0"/>
              <a:t> “</a:t>
            </a:r>
            <a:r>
              <a:rPr lang="tr-TR" b="1" dirty="0" err="1"/>
              <a:t>zahid</a:t>
            </a:r>
            <a:r>
              <a:rPr lang="tr-TR" b="1" dirty="0"/>
              <a:t>, </a:t>
            </a:r>
            <a:r>
              <a:rPr lang="tr-TR" b="1" dirty="0" err="1"/>
              <a:t>sufi</a:t>
            </a:r>
            <a:r>
              <a:rPr lang="tr-TR" b="1" dirty="0"/>
              <a:t>, </a:t>
            </a:r>
            <a:r>
              <a:rPr lang="tr-TR" b="1" dirty="0" err="1"/>
              <a:t>müzekkir</a:t>
            </a:r>
            <a:r>
              <a:rPr lang="tr-TR" b="1" dirty="0"/>
              <a:t>, vaiz, </a:t>
            </a:r>
            <a:r>
              <a:rPr lang="tr-TR" b="1" dirty="0" err="1"/>
              <a:t>üstaz</a:t>
            </a:r>
            <a:r>
              <a:rPr lang="tr-TR" dirty="0"/>
              <a:t>” gibi sıfatlarla anılmıştır. Aslen İran’ın </a:t>
            </a:r>
            <a:r>
              <a:rPr lang="tr-TR" b="1" dirty="0"/>
              <a:t>Cebel</a:t>
            </a:r>
            <a:r>
              <a:rPr lang="tr-TR" dirty="0"/>
              <a:t> bölgesinden olup uzun süre Mekke’de kaldığı için </a:t>
            </a:r>
            <a:r>
              <a:rPr lang="tr-TR" b="1" dirty="0" err="1"/>
              <a:t>Mekkî</a:t>
            </a:r>
            <a:r>
              <a:rPr lang="tr-TR" dirty="0"/>
              <a:t> denilmiştir. Öğrenimine </a:t>
            </a:r>
            <a:r>
              <a:rPr lang="tr-TR" b="1" dirty="0"/>
              <a:t>Mekke’de</a:t>
            </a:r>
            <a:r>
              <a:rPr lang="tr-TR" dirty="0"/>
              <a:t> Hadisle başlamıştır. </a:t>
            </a:r>
            <a:endParaRPr lang="tr-TR" dirty="0" smtClean="0"/>
          </a:p>
          <a:p>
            <a:pPr algn="just"/>
            <a:r>
              <a:rPr lang="tr-TR" dirty="0"/>
              <a:t>Fikirlerini Basra’da bulunan </a:t>
            </a:r>
            <a:r>
              <a:rPr lang="tr-TR" b="1" dirty="0" err="1"/>
              <a:t>Ebu’l-Hasen</a:t>
            </a:r>
            <a:r>
              <a:rPr lang="tr-TR" b="1" dirty="0"/>
              <a:t> b. Salim </a:t>
            </a:r>
            <a:r>
              <a:rPr lang="tr-TR" dirty="0"/>
              <a:t>isimli bir </a:t>
            </a:r>
            <a:r>
              <a:rPr lang="tr-TR" dirty="0" err="1"/>
              <a:t>sufi</a:t>
            </a:r>
            <a:r>
              <a:rPr lang="tr-TR" dirty="0"/>
              <a:t> vasıtasıyla </a:t>
            </a:r>
            <a:r>
              <a:rPr lang="tr-TR" b="1" dirty="0" err="1"/>
              <a:t>Tüsteri’den</a:t>
            </a:r>
            <a:r>
              <a:rPr lang="tr-TR" dirty="0"/>
              <a:t> almıştır. İnsanların ilgi odağı olduğu için </a:t>
            </a:r>
            <a:r>
              <a:rPr lang="tr-TR" b="1" dirty="0"/>
              <a:t>Bağdat’a</a:t>
            </a:r>
            <a:r>
              <a:rPr lang="tr-TR" dirty="0"/>
              <a:t> döndükten sonra kendisi için </a:t>
            </a:r>
            <a:r>
              <a:rPr lang="tr-TR" b="1" dirty="0"/>
              <a:t>vaaz meclisleri </a:t>
            </a:r>
            <a:r>
              <a:rPr lang="tr-TR" dirty="0"/>
              <a:t>tertiplenmiştir. Bir vaazında </a:t>
            </a:r>
            <a:r>
              <a:rPr lang="tr-TR" b="1" dirty="0" err="1"/>
              <a:t>şatah</a:t>
            </a:r>
            <a:r>
              <a:rPr lang="tr-TR" b="1" dirty="0"/>
              <a:t> türü </a:t>
            </a:r>
            <a:r>
              <a:rPr lang="tr-TR" dirty="0"/>
              <a:t>ifadeler kullanınca bir daha Bağdat camilerinde vaaz verememiştir. Bağdat’ta vefat etmiştir. </a:t>
            </a:r>
            <a:endParaRPr lang="tr-TR" dirty="0" smtClean="0"/>
          </a:p>
          <a:p>
            <a:pPr algn="just"/>
            <a:r>
              <a:rPr lang="tr-TR" dirty="0"/>
              <a:t>Günümüze ulaşan tek eseri </a:t>
            </a:r>
            <a:r>
              <a:rPr lang="tr-TR" b="1" i="1" dirty="0" err="1"/>
              <a:t>Kutü’l-Kulûb</a:t>
            </a:r>
            <a:r>
              <a:rPr lang="tr-TR" i="1" dirty="0"/>
              <a:t> fi </a:t>
            </a:r>
            <a:r>
              <a:rPr lang="tr-TR" i="1" dirty="0" err="1"/>
              <a:t>Muameleti’l-Mahbûb</a:t>
            </a:r>
            <a:r>
              <a:rPr lang="tr-TR" i="1" dirty="0"/>
              <a:t> ve Vasfi </a:t>
            </a:r>
            <a:r>
              <a:rPr lang="tr-TR" i="1" dirty="0" err="1"/>
              <a:t>Tarîki’l-Mürîd</a:t>
            </a:r>
            <a:r>
              <a:rPr lang="tr-TR" i="1" dirty="0"/>
              <a:t> ilâ </a:t>
            </a:r>
            <a:r>
              <a:rPr lang="tr-TR" i="1" dirty="0" err="1"/>
              <a:t>Makâmi’t-Tevhîd</a:t>
            </a:r>
            <a:r>
              <a:rPr lang="tr-TR" dirty="0" err="1"/>
              <a:t>’dir</a:t>
            </a:r>
            <a:r>
              <a:rPr lang="tr-TR" dirty="0"/>
              <a:t>.</a:t>
            </a:r>
            <a:endParaRPr lang="tr-TR" sz="1400" dirty="0"/>
          </a:p>
        </p:txBody>
      </p:sp>
    </p:spTree>
    <p:extLst>
      <p:ext uri="{BB962C8B-B14F-4D97-AF65-F5344CB8AC3E}">
        <p14:creationId xmlns:p14="http://schemas.microsoft.com/office/powerpoint/2010/main" val="247521071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3200" b="1" dirty="0"/>
              <a:t>Ebu </a:t>
            </a:r>
            <a:r>
              <a:rPr lang="tr-TR" sz="3200" b="1" dirty="0" err="1"/>
              <a:t>Talib</a:t>
            </a:r>
            <a:r>
              <a:rPr lang="tr-TR" sz="3200" b="1" dirty="0"/>
              <a:t> el-</a:t>
            </a:r>
            <a:r>
              <a:rPr lang="tr-TR" sz="3200" b="1" dirty="0" err="1"/>
              <a:t>Mekkî</a:t>
            </a:r>
            <a:r>
              <a:rPr lang="tr-TR" sz="3200" b="1" dirty="0"/>
              <a:t> (v. 386/996</a:t>
            </a:r>
            <a:r>
              <a:rPr lang="tr-TR" sz="3200" b="1" dirty="0" smtClean="0"/>
              <a:t>)</a:t>
            </a:r>
            <a:endParaRPr lang="tr-TR" sz="3200" b="1" u="sng" dirty="0">
              <a:solidFill>
                <a:srgbClr val="C0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65992" y="2286000"/>
            <a:ext cx="11254154" cy="4431323"/>
          </a:xfrm>
        </p:spPr>
        <p:txBody>
          <a:bodyPr>
            <a:normAutofit lnSpcReduction="10000"/>
          </a:bodyPr>
          <a:lstStyle/>
          <a:p>
            <a:pPr algn="just"/>
            <a:r>
              <a:rPr lang="tr-TR" dirty="0"/>
              <a:t>Eserini niçin telif ettiğine dair bir bilgi vermemekle dönemin </a:t>
            </a:r>
            <a:r>
              <a:rPr lang="tr-TR" b="1" dirty="0"/>
              <a:t>genel manzarası bize bazı ipucular </a:t>
            </a:r>
            <a:r>
              <a:rPr lang="tr-TR" dirty="0"/>
              <a:t>vermektedir. Dolaysıyla eserin temel yazılma sebebi </a:t>
            </a:r>
            <a:r>
              <a:rPr lang="tr-TR" b="1" dirty="0"/>
              <a:t>Tasavvufun Kuran ve Sünnete uygun </a:t>
            </a:r>
            <a:r>
              <a:rPr lang="tr-TR" dirty="0"/>
              <a:t>olduğunu ispata yöneliktir. Zaten </a:t>
            </a:r>
            <a:r>
              <a:rPr lang="tr-TR" b="1" dirty="0"/>
              <a:t>bu dönemde yazılan tasavvufi eserlerin temel karakteristik </a:t>
            </a:r>
            <a:r>
              <a:rPr lang="tr-TR" dirty="0"/>
              <a:t>özelliğidir bu durum. Bundan dolayı </a:t>
            </a:r>
            <a:r>
              <a:rPr lang="tr-TR" dirty="0" err="1"/>
              <a:t>Mekki</a:t>
            </a:r>
            <a:r>
              <a:rPr lang="tr-TR" dirty="0"/>
              <a:t> eserinde </a:t>
            </a:r>
            <a:r>
              <a:rPr lang="tr-TR" b="1" dirty="0"/>
              <a:t>çok fazla ayet ve hadis </a:t>
            </a:r>
            <a:r>
              <a:rPr lang="tr-TR" dirty="0"/>
              <a:t>kullanmaktadır. </a:t>
            </a:r>
            <a:r>
              <a:rPr lang="tr-TR" dirty="0" err="1"/>
              <a:t>Sufilerin</a:t>
            </a:r>
            <a:r>
              <a:rPr lang="tr-TR" dirty="0"/>
              <a:t> isimlerinin vererek nakillerde bulunur. Tasavvufi meseleler tamamen </a:t>
            </a:r>
            <a:r>
              <a:rPr lang="tr-TR" b="1" dirty="0"/>
              <a:t>ayet ve hadisler </a:t>
            </a:r>
            <a:r>
              <a:rPr lang="tr-TR" dirty="0"/>
              <a:t>ışığında işlenmiştir. Bir </a:t>
            </a:r>
            <a:r>
              <a:rPr lang="tr-TR" b="1" dirty="0"/>
              <a:t>hadis mecmuası izlenimi </a:t>
            </a:r>
            <a:r>
              <a:rPr lang="tr-TR" dirty="0"/>
              <a:t>vermektedir. İtikatta </a:t>
            </a:r>
            <a:r>
              <a:rPr lang="tr-TR" b="1" dirty="0"/>
              <a:t>selefi</a:t>
            </a:r>
            <a:r>
              <a:rPr lang="tr-TR" dirty="0"/>
              <a:t> bir çizgide olduğu için </a:t>
            </a:r>
            <a:r>
              <a:rPr lang="tr-TR" b="1" dirty="0"/>
              <a:t>bidatlere</a:t>
            </a:r>
            <a:r>
              <a:rPr lang="tr-TR" dirty="0"/>
              <a:t> karşı çok sert eleştiriler yapmıştır. Bu eser </a:t>
            </a:r>
            <a:r>
              <a:rPr lang="tr-TR" b="1" dirty="0"/>
              <a:t>Tasavvufun ilmî ve amelî meselelerini </a:t>
            </a:r>
            <a:r>
              <a:rPr lang="tr-TR" dirty="0"/>
              <a:t>konu edinen </a:t>
            </a:r>
            <a:r>
              <a:rPr lang="tr-TR" b="1" dirty="0"/>
              <a:t>temel</a:t>
            </a:r>
            <a:r>
              <a:rPr lang="tr-TR" dirty="0"/>
              <a:t> kaynaklardan biridir. </a:t>
            </a:r>
            <a:r>
              <a:rPr lang="tr-TR" b="1" dirty="0"/>
              <a:t>Gazali, Geylani gibi </a:t>
            </a:r>
            <a:r>
              <a:rPr lang="tr-TR" b="1" dirty="0" err="1"/>
              <a:t>sufileri</a:t>
            </a:r>
            <a:r>
              <a:rPr lang="tr-TR" b="1" dirty="0"/>
              <a:t> </a:t>
            </a:r>
            <a:r>
              <a:rPr lang="tr-TR" dirty="0"/>
              <a:t>etkilemiştir. Eserinde</a:t>
            </a:r>
            <a:r>
              <a:rPr lang="tr-TR" b="1" dirty="0"/>
              <a:t> zayıf ve mevzu hadisler </a:t>
            </a:r>
            <a:r>
              <a:rPr lang="tr-TR" dirty="0"/>
              <a:t>bulunmakla beraber bunlar </a:t>
            </a:r>
            <a:r>
              <a:rPr lang="tr-TR" b="1" dirty="0"/>
              <a:t>ahkâm ve itikada </a:t>
            </a:r>
            <a:r>
              <a:rPr lang="tr-TR" dirty="0"/>
              <a:t>dair değildir. </a:t>
            </a:r>
            <a:endParaRPr lang="tr-TR" dirty="0" smtClean="0"/>
          </a:p>
          <a:p>
            <a:pPr algn="just"/>
            <a:r>
              <a:rPr lang="tr-TR" dirty="0"/>
              <a:t>Eserde geçen hadislerin % 45.7’si </a:t>
            </a:r>
            <a:r>
              <a:rPr lang="tr-TR" b="1" dirty="0" err="1"/>
              <a:t>merdûd</a:t>
            </a:r>
            <a:r>
              <a:rPr lang="tr-TR" dirty="0"/>
              <a:t>; % 42’si ise </a:t>
            </a:r>
            <a:r>
              <a:rPr lang="tr-TR" b="1" dirty="0" err="1"/>
              <a:t>makbûl</a:t>
            </a:r>
            <a:r>
              <a:rPr lang="tr-TR" dirty="0"/>
              <a:t> hadistir. Böyle bir sonuç da </a:t>
            </a:r>
            <a:r>
              <a:rPr lang="tr-TR" b="1" dirty="0"/>
              <a:t>normaldir</a:t>
            </a:r>
            <a:r>
              <a:rPr lang="tr-TR" dirty="0"/>
              <a:t>. Çünkü </a:t>
            </a:r>
            <a:r>
              <a:rPr lang="tr-TR" dirty="0" err="1"/>
              <a:t>Ebû</a:t>
            </a:r>
            <a:r>
              <a:rPr lang="tr-TR" dirty="0"/>
              <a:t> </a:t>
            </a:r>
            <a:r>
              <a:rPr lang="tr-TR" dirty="0" err="1"/>
              <a:t>Tâlib</a:t>
            </a:r>
            <a:r>
              <a:rPr lang="tr-TR" dirty="0"/>
              <a:t> el-</a:t>
            </a:r>
            <a:r>
              <a:rPr lang="tr-TR" dirty="0" err="1"/>
              <a:t>Mekkî</a:t>
            </a:r>
            <a:r>
              <a:rPr lang="tr-TR" dirty="0"/>
              <a:t>; </a:t>
            </a:r>
            <a:r>
              <a:rPr lang="tr-TR" dirty="0" err="1"/>
              <a:t>Buhârî</a:t>
            </a:r>
            <a:r>
              <a:rPr lang="tr-TR" dirty="0"/>
              <a:t>, Müslim vb. Hadis otoriteleri gibi bu ilimle meşguliyeti </a:t>
            </a:r>
            <a:r>
              <a:rPr lang="tr-TR" b="1" dirty="0"/>
              <a:t>meslek</a:t>
            </a:r>
            <a:r>
              <a:rPr lang="tr-TR" dirty="0"/>
              <a:t> haline getirmemiştir. Ayrıca o, </a:t>
            </a:r>
            <a:r>
              <a:rPr lang="tr-TR" dirty="0" err="1"/>
              <a:t>Kûtü’l-kulûb’ta</a:t>
            </a:r>
            <a:r>
              <a:rPr lang="tr-TR" dirty="0"/>
              <a:t>, sahih hadis </a:t>
            </a:r>
            <a:r>
              <a:rPr lang="tr-TR" dirty="0" err="1"/>
              <a:t>mecmûalarının</a:t>
            </a:r>
            <a:r>
              <a:rPr lang="tr-TR" dirty="0"/>
              <a:t> üstlenmiş olduğu misyonu, yani sadece sahih Hadisleri derlemeyi de hedeflememiştir. </a:t>
            </a:r>
            <a:r>
              <a:rPr lang="tr-TR" b="1" dirty="0"/>
              <a:t>Bilindiği gibi, müellif önemli bir </a:t>
            </a:r>
            <a:r>
              <a:rPr lang="tr-TR" b="1" dirty="0" err="1"/>
              <a:t>sûfî</a:t>
            </a:r>
            <a:r>
              <a:rPr lang="tr-TR" b="1" dirty="0"/>
              <a:t>; eser de Tasavvuf Tarihi’nin temel kaynaklarından ve bu işe </a:t>
            </a:r>
            <a:r>
              <a:rPr lang="tr-TR" b="1" dirty="0" err="1"/>
              <a:t>sülûk</a:t>
            </a:r>
            <a:r>
              <a:rPr lang="tr-TR" b="1" dirty="0"/>
              <a:t> edenlerin el </a:t>
            </a:r>
            <a:r>
              <a:rPr lang="tr-TR" b="1" dirty="0" smtClean="0"/>
              <a:t>kitaplarındandır</a:t>
            </a:r>
            <a:r>
              <a:rPr lang="tr-TR" b="1" dirty="0"/>
              <a:t>. </a:t>
            </a:r>
            <a:r>
              <a:rPr lang="tr-TR" dirty="0"/>
              <a:t>Böyle olunca </a:t>
            </a:r>
            <a:r>
              <a:rPr lang="tr-TR" dirty="0" smtClean="0"/>
              <a:t>da delil </a:t>
            </a:r>
            <a:r>
              <a:rPr lang="tr-TR" dirty="0"/>
              <a:t>olarak </a:t>
            </a:r>
            <a:r>
              <a:rPr lang="tr-TR" dirty="0" err="1"/>
              <a:t>istifâde</a:t>
            </a:r>
            <a:r>
              <a:rPr lang="tr-TR" dirty="0"/>
              <a:t> edilen hadisler, ahkâmdan </a:t>
            </a:r>
            <a:r>
              <a:rPr lang="tr-TR" dirty="0" err="1"/>
              <a:t>ziyâde</a:t>
            </a:r>
            <a:r>
              <a:rPr lang="tr-TR" dirty="0"/>
              <a:t> müridin </a:t>
            </a:r>
            <a:r>
              <a:rPr lang="tr-TR" dirty="0" err="1"/>
              <a:t>irfân</a:t>
            </a:r>
            <a:r>
              <a:rPr lang="tr-TR" dirty="0"/>
              <a:t> hayatıyla; teknik tabiriyle ‚</a:t>
            </a:r>
            <a:r>
              <a:rPr lang="tr-TR" b="1" dirty="0" err="1"/>
              <a:t>Fadâil</a:t>
            </a:r>
            <a:r>
              <a:rPr lang="tr-TR" b="1" dirty="0"/>
              <a:t>-i </a:t>
            </a:r>
            <a:r>
              <a:rPr lang="tr-TR" b="1" dirty="0" err="1"/>
              <a:t>A’mâl</a:t>
            </a:r>
            <a:r>
              <a:rPr lang="tr-TR" b="1" dirty="0"/>
              <a:t>‛ </a:t>
            </a:r>
            <a:r>
              <a:rPr lang="tr-TR" dirty="0"/>
              <a:t>boyutu ile alâkalıdır. (Bilal Saklan)</a:t>
            </a:r>
            <a:endParaRPr lang="tr-TR" sz="1400" dirty="0"/>
          </a:p>
        </p:txBody>
      </p:sp>
    </p:spTree>
    <p:extLst>
      <p:ext uri="{BB962C8B-B14F-4D97-AF65-F5344CB8AC3E}">
        <p14:creationId xmlns:p14="http://schemas.microsoft.com/office/powerpoint/2010/main" val="276278088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b="1" u="sng" dirty="0">
              <a:solidFill>
                <a:srgbClr val="C0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65992" y="2286000"/>
            <a:ext cx="11254154" cy="4431323"/>
          </a:xfrm>
        </p:spPr>
        <p:txBody>
          <a:bodyPr>
            <a:normAutofit/>
          </a:bodyPr>
          <a:lstStyle/>
          <a:p>
            <a:pPr algn="just"/>
            <a:endParaRPr lang="tr-TR" sz="1400" dirty="0"/>
          </a:p>
        </p:txBody>
      </p:sp>
    </p:spTree>
    <p:extLst>
      <p:ext uri="{BB962C8B-B14F-4D97-AF65-F5344CB8AC3E}">
        <p14:creationId xmlns:p14="http://schemas.microsoft.com/office/powerpoint/2010/main" val="95226181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İyon Toplantı Odası">
  <a:themeElements>
    <a:clrScheme name="İyon Toplantı Odası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İyon Toplantı Odası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İyon Toplantı Odası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8502691-933B-45FE-8764-BA278511EF2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1332</TotalTime>
  <Words>1044</Words>
  <Application>Microsoft Office PowerPoint</Application>
  <PresentationFormat>Geniş ekran</PresentationFormat>
  <Paragraphs>41</Paragraphs>
  <Slides>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5" baseType="lpstr">
      <vt:lpstr>Arial</vt:lpstr>
      <vt:lpstr>Calibri</vt:lpstr>
      <vt:lpstr>Century Gothic</vt:lpstr>
      <vt:lpstr>Times New Roman</vt:lpstr>
      <vt:lpstr>Wingdings 3</vt:lpstr>
      <vt:lpstr>İyon Toplantı Odası</vt:lpstr>
      <vt:lpstr>TASAVVUF II  VII. YARIYIL GÜZ DÖNEMİ</vt:lpstr>
      <vt:lpstr>6. HAFTA  - - KAYNAKÇA - Ahmet Yıldırım, “Mutasavvıfların Peygamber ve Sünnet Telakkileri ve Yansımaları”, III. Kutlu Doğum Sempozyumu, 2000, ss. 149-63. - Nuran Döner, Sufilere Göre Hz. Peygamber, İst. 2014, İnsan Yay.    </vt:lpstr>
      <vt:lpstr>Sufilerin Peygamber ve Sünnet Telakkileri </vt:lpstr>
      <vt:lpstr>Sufilerin Peygamber ve Sünnet Telakkileri </vt:lpstr>
      <vt:lpstr>Sufilerin Peygamber ve Sünnet Telakkileri </vt:lpstr>
      <vt:lpstr>Sufilerin Peygamber ve Sünnet Telakkileri </vt:lpstr>
      <vt:lpstr>Ebu Talib el-Mekkî (v. 386/996)</vt:lpstr>
      <vt:lpstr>Ebu Talib el-Mekkî (v. 386/996)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- BİRİNCİ BÖLÜM - TASAVVUF VE TARİKATIN MAHİYETİNE DAİR SORULAR</dc:title>
  <dc:creator>ahmetcahit</dc:creator>
  <cp:lastModifiedBy>Microsoft</cp:lastModifiedBy>
  <cp:revision>123</cp:revision>
  <cp:lastPrinted>2019-02-25T11:11:47Z</cp:lastPrinted>
  <dcterms:created xsi:type="dcterms:W3CDTF">2017-02-20T05:50:03Z</dcterms:created>
  <dcterms:modified xsi:type="dcterms:W3CDTF">2020-11-19T07:20:00Z</dcterms:modified>
</cp:coreProperties>
</file>