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81" r:id="rId5"/>
    <p:sldId id="280" r:id="rId6"/>
    <p:sldId id="279" r:id="rId7"/>
    <p:sldId id="278" r:id="rId8"/>
    <p:sldId id="277" r:id="rId9"/>
    <p:sldId id="273" r:id="rId10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19.11.2020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/>
              <a:t>TASAVVUF II </a:t>
            </a:r>
            <a:br>
              <a:rPr lang="tr-TR" sz="4400" b="1" dirty="0"/>
            </a:br>
            <a:r>
              <a:rPr lang="tr-TR" sz="4400" b="1" dirty="0"/>
              <a:t>VII. </a:t>
            </a:r>
            <a:r>
              <a:rPr lang="tr-TR" sz="4400" b="1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cap="none" dirty="0" smtClean="0">
                <a:solidFill>
                  <a:srgbClr val="FF0000"/>
                </a:solidFill>
              </a:rPr>
              <a:t>- </a:t>
            </a:r>
            <a: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sz="1200" dirty="0">
                <a:solidFill>
                  <a:srgbClr val="FF0000"/>
                </a:solidFill>
              </a:rPr>
              <a:t>Ahmet Yıldırım, “Mutasavvıfların Peygamber ve Sünnet Telakkileri ve Yansımaları”, </a:t>
            </a:r>
            <a:r>
              <a:rPr lang="tr-TR" sz="1200" i="1" dirty="0">
                <a:solidFill>
                  <a:srgbClr val="FF0000"/>
                </a:solidFill>
              </a:rPr>
              <a:t>III. Kutlu Doğum Sempozyumu</a:t>
            </a:r>
            <a:r>
              <a:rPr lang="tr-TR" sz="1200" dirty="0">
                <a:solidFill>
                  <a:srgbClr val="FF0000"/>
                </a:solidFill>
              </a:rPr>
              <a:t>, 2000, </a:t>
            </a:r>
            <a:r>
              <a:rPr lang="tr-TR" sz="1200" dirty="0" err="1">
                <a:solidFill>
                  <a:srgbClr val="FF0000"/>
                </a:solidFill>
              </a:rPr>
              <a:t>ss</a:t>
            </a:r>
            <a:r>
              <a:rPr lang="tr-TR" sz="1200" dirty="0">
                <a:solidFill>
                  <a:srgbClr val="FF0000"/>
                </a:solidFill>
              </a:rPr>
              <a:t>. 149-63</a:t>
            </a:r>
            <a:r>
              <a:rPr lang="tr-TR" sz="1200" dirty="0" smtClean="0">
                <a:solidFill>
                  <a:srgbClr val="FF0000"/>
                </a:solidFill>
              </a:rPr>
              <a:t>.</a:t>
            </a:r>
            <a:br>
              <a:rPr lang="tr-TR" sz="1200" dirty="0" smtClean="0">
                <a:solidFill>
                  <a:srgbClr val="FF0000"/>
                </a:solidFill>
              </a:rPr>
            </a:br>
            <a:r>
              <a:rPr lang="tr-TR" sz="1200" dirty="0" smtClean="0">
                <a:solidFill>
                  <a:srgbClr val="FF0000"/>
                </a:solidFill>
              </a:rPr>
              <a:t>- </a:t>
            </a:r>
            <a:r>
              <a:rPr lang="tr-TR" sz="1200" dirty="0">
                <a:solidFill>
                  <a:srgbClr val="FF0000"/>
                </a:solidFill>
              </a:rPr>
              <a:t>Nuran Döner, </a:t>
            </a:r>
            <a:r>
              <a:rPr lang="tr-TR" sz="1200" i="1" dirty="0" err="1">
                <a:solidFill>
                  <a:srgbClr val="FF0000"/>
                </a:solidFill>
              </a:rPr>
              <a:t>Sufilere</a:t>
            </a:r>
            <a:r>
              <a:rPr lang="tr-TR" sz="1200" i="1" dirty="0">
                <a:solidFill>
                  <a:srgbClr val="FF0000"/>
                </a:solidFill>
              </a:rPr>
              <a:t> Göre Hz. Peygamber</a:t>
            </a:r>
            <a:r>
              <a:rPr lang="tr-TR" sz="1200" dirty="0">
                <a:solidFill>
                  <a:srgbClr val="FF0000"/>
                </a:solidFill>
              </a:rPr>
              <a:t>, İst. 2014, İnsan Yay.</a:t>
            </a:r>
            <a:br>
              <a:rPr lang="tr-TR" sz="1200" dirty="0">
                <a:solidFill>
                  <a:srgbClr val="FF0000"/>
                </a:solidFill>
              </a:rPr>
            </a:br>
            <a: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2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b="1" dirty="0" err="1"/>
              <a:t>Sufilerin</a:t>
            </a:r>
            <a:r>
              <a:rPr lang="tr-TR" b="1" dirty="0"/>
              <a:t> Peygamber ve Sünnet Telakkileri </a:t>
            </a:r>
            <a:endParaRPr lang="tr-TR" b="1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b="1" dirty="0"/>
              <a:t>Ebu </a:t>
            </a:r>
            <a:r>
              <a:rPr lang="tr-TR" b="1" dirty="0" err="1"/>
              <a:t>Talib</a:t>
            </a:r>
            <a:r>
              <a:rPr lang="tr-TR" b="1" dirty="0"/>
              <a:t> el-</a:t>
            </a:r>
            <a:r>
              <a:rPr lang="tr-TR" b="1" dirty="0" err="1"/>
              <a:t>Mekkî</a:t>
            </a:r>
            <a:r>
              <a:rPr lang="tr-TR" b="1" dirty="0"/>
              <a:t> (v. 386/996)</a:t>
            </a: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err="1"/>
              <a:t>Sufilerin</a:t>
            </a:r>
            <a:r>
              <a:rPr lang="tr-TR" sz="2800" b="1" dirty="0"/>
              <a:t> Peygamber ve Sünnet Telakkileri </a:t>
            </a:r>
            <a:endParaRPr lang="tr-TR" sz="28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Sufiler</a:t>
            </a:r>
            <a:r>
              <a:rPr lang="tr-TR" dirty="0"/>
              <a:t> </a:t>
            </a:r>
            <a:r>
              <a:rPr lang="tr-TR" b="1" dirty="0"/>
              <a:t>gerek</a:t>
            </a:r>
            <a:r>
              <a:rPr lang="tr-TR" dirty="0"/>
              <a:t> </a:t>
            </a:r>
            <a:r>
              <a:rPr lang="tr-TR" b="1" dirty="0"/>
              <a:t>teorik gerekse pratik </a:t>
            </a:r>
            <a:r>
              <a:rPr lang="tr-TR" dirty="0"/>
              <a:t>açıdan Hz Peygamber’in </a:t>
            </a:r>
            <a:r>
              <a:rPr lang="tr-TR" b="1" dirty="0"/>
              <a:t>sünnetine</a:t>
            </a:r>
            <a:r>
              <a:rPr lang="tr-TR" dirty="0"/>
              <a:t> büyük </a:t>
            </a:r>
            <a:r>
              <a:rPr lang="tr-TR" b="1" dirty="0"/>
              <a:t>önem</a:t>
            </a:r>
            <a:r>
              <a:rPr lang="tr-TR" dirty="0"/>
              <a:t> vermişlerdir. Özellikle </a:t>
            </a:r>
            <a:r>
              <a:rPr lang="tr-TR" b="1" dirty="0"/>
              <a:t>adap</a:t>
            </a:r>
            <a:r>
              <a:rPr lang="tr-TR" dirty="0"/>
              <a:t> konuları başta olmak üzere sünnete bağlılıkları dikkat çekicidir. </a:t>
            </a:r>
            <a:endParaRPr lang="tr-TR" dirty="0" smtClean="0"/>
          </a:p>
          <a:p>
            <a:pPr algn="just"/>
            <a:r>
              <a:rPr lang="tr-TR" b="1" dirty="0" err="1"/>
              <a:t>Serrac</a:t>
            </a:r>
            <a:r>
              <a:rPr lang="tr-TR" dirty="0"/>
              <a:t> eserinde </a:t>
            </a:r>
            <a:r>
              <a:rPr lang="tr-TR" dirty="0" smtClean="0"/>
              <a:t>tamamen </a:t>
            </a:r>
            <a:r>
              <a:rPr lang="tr-TR" dirty="0" err="1" smtClean="0"/>
              <a:t>Kurân’dan</a:t>
            </a:r>
            <a:r>
              <a:rPr lang="tr-TR" dirty="0" smtClean="0"/>
              <a:t> </a:t>
            </a:r>
            <a:r>
              <a:rPr lang="tr-TR" dirty="0"/>
              <a:t>hareketle bir peygamber </a:t>
            </a:r>
            <a:r>
              <a:rPr lang="tr-TR" b="1" dirty="0"/>
              <a:t>tasavvuru</a:t>
            </a:r>
            <a:r>
              <a:rPr lang="tr-TR" dirty="0"/>
              <a:t> çizmektedir</a:t>
            </a:r>
            <a:r>
              <a:rPr lang="tr-TR" dirty="0" smtClean="0"/>
              <a:t>: </a:t>
            </a:r>
            <a:r>
              <a:rPr lang="tr-TR" b="1" dirty="0"/>
              <a:t>1-</a:t>
            </a:r>
            <a:r>
              <a:rPr lang="tr-TR" dirty="0"/>
              <a:t>Hz. Peygamber Allah tarafından bütün insanlığa peygamber olarak gönderilmiştir. </a:t>
            </a:r>
            <a:r>
              <a:rPr lang="tr-TR" b="1" dirty="0"/>
              <a:t>2-</a:t>
            </a:r>
            <a:r>
              <a:rPr lang="tr-TR" dirty="0"/>
              <a:t>İnsanları doğru yola sevk edendir. </a:t>
            </a:r>
            <a:r>
              <a:rPr lang="tr-TR" b="1" dirty="0"/>
              <a:t>3-</a:t>
            </a:r>
            <a:r>
              <a:rPr lang="tr-TR" dirty="0"/>
              <a:t>Konuştuğunda kendi </a:t>
            </a:r>
            <a:r>
              <a:rPr lang="tr-TR" dirty="0" err="1"/>
              <a:t>heva</a:t>
            </a:r>
            <a:r>
              <a:rPr lang="tr-TR" dirty="0"/>
              <a:t> ve hevesinden konuşmaz. </a:t>
            </a:r>
            <a:r>
              <a:rPr lang="tr-TR" b="1" dirty="0"/>
              <a:t>4-</a:t>
            </a:r>
            <a:r>
              <a:rPr lang="tr-TR" dirty="0"/>
              <a:t>Ayetleri okuyan ve </a:t>
            </a:r>
            <a:r>
              <a:rPr lang="tr-TR" dirty="0" err="1"/>
              <a:t>Kurân’ın</a:t>
            </a:r>
            <a:r>
              <a:rPr lang="tr-TR" dirty="0"/>
              <a:t> öğretendir. </a:t>
            </a:r>
            <a:r>
              <a:rPr lang="tr-TR" b="1" dirty="0" smtClean="0"/>
              <a:t>5-</a:t>
            </a:r>
            <a:r>
              <a:rPr lang="tr-TR" dirty="0" smtClean="0"/>
              <a:t>Kendisine </a:t>
            </a:r>
            <a:r>
              <a:rPr lang="tr-TR" dirty="0"/>
              <a:t>indirilenleri tebliğ edendir. </a:t>
            </a:r>
            <a:r>
              <a:rPr lang="tr-TR" b="1" dirty="0"/>
              <a:t>6-</a:t>
            </a:r>
            <a:r>
              <a:rPr lang="tr-TR" dirty="0"/>
              <a:t>Allah’ın kendisine itaati emrettiği kimsedir. </a:t>
            </a:r>
            <a:r>
              <a:rPr lang="tr-TR" b="1" dirty="0"/>
              <a:t>7-</a:t>
            </a:r>
            <a:r>
              <a:rPr lang="tr-TR" dirty="0"/>
              <a:t>Getirdiği alınan yasakladığından kaçınılan kimsedir. </a:t>
            </a:r>
            <a:r>
              <a:rPr lang="tr-TR" b="1" dirty="0"/>
              <a:t>8-</a:t>
            </a:r>
            <a:r>
              <a:rPr lang="tr-TR" dirty="0"/>
              <a:t>Kendisine tabi olanlara doğru yolu gösteren ve emrine karşı çıkanlara acıklı bir azap olacağını bildirendir. </a:t>
            </a:r>
            <a:r>
              <a:rPr lang="tr-TR" b="1" dirty="0"/>
              <a:t>9-</a:t>
            </a:r>
            <a:r>
              <a:rPr lang="tr-TR" dirty="0"/>
              <a:t>Allah’ın sevgisine mazhar olmak Hz. Peygamber’e tabi olmaktan geçer. O’ndan sahih bir yolla gelene tabi olmak </a:t>
            </a:r>
            <a:r>
              <a:rPr lang="tr-TR" b="1" dirty="0"/>
              <a:t>vaciptir</a:t>
            </a:r>
            <a:r>
              <a:rPr lang="tr-TR" dirty="0"/>
              <a:t>. O’na tabi olmak bütün insanlığın görevidir. </a:t>
            </a:r>
            <a:r>
              <a:rPr lang="tr-TR" b="1" dirty="0"/>
              <a:t>10-</a:t>
            </a:r>
            <a:r>
              <a:rPr lang="tr-TR" dirty="0"/>
              <a:t>Allah müminleri Hz. Peygamber’in yüce ahlakına çağırmaktadır.</a:t>
            </a:r>
          </a:p>
          <a:p>
            <a:pPr algn="just"/>
            <a:r>
              <a:rPr lang="tr-TR" dirty="0" err="1"/>
              <a:t>Serrac’a</a:t>
            </a:r>
            <a:r>
              <a:rPr lang="tr-TR" dirty="0"/>
              <a:t> göre Hz. Peygamber’e tabi olmamak </a:t>
            </a:r>
            <a:r>
              <a:rPr lang="tr-TR" b="1" dirty="0" err="1"/>
              <a:t>Kurân’a</a:t>
            </a:r>
            <a:r>
              <a:rPr lang="tr-TR" b="1" dirty="0"/>
              <a:t> tabi olmamaktır. </a:t>
            </a:r>
          </a:p>
          <a:p>
            <a:pPr algn="just"/>
            <a:r>
              <a:rPr lang="tr-TR" dirty="0" err="1"/>
              <a:t>Mekkî</a:t>
            </a:r>
            <a:r>
              <a:rPr lang="tr-TR" dirty="0"/>
              <a:t> ve </a:t>
            </a:r>
            <a:r>
              <a:rPr lang="tr-TR" dirty="0" err="1"/>
              <a:t>Serrac</a:t>
            </a:r>
            <a:r>
              <a:rPr lang="tr-TR" dirty="0"/>
              <a:t> </a:t>
            </a:r>
            <a:r>
              <a:rPr lang="tr-TR" dirty="0" err="1"/>
              <a:t>Resulullah’a</a:t>
            </a:r>
            <a:r>
              <a:rPr lang="tr-TR" dirty="0"/>
              <a:t> itaati </a:t>
            </a:r>
            <a:r>
              <a:rPr lang="tr-TR" b="1" dirty="0"/>
              <a:t>imanın şartlarından </a:t>
            </a:r>
            <a:r>
              <a:rPr lang="tr-TR" dirty="0"/>
              <a:t>saymışlardır.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err="1"/>
              <a:t>Sufilerin</a:t>
            </a:r>
            <a:r>
              <a:rPr lang="tr-TR" sz="2800" b="1" dirty="0"/>
              <a:t> Peygamber ve Sünnet Telakkileri </a:t>
            </a:r>
            <a:endParaRPr lang="tr-TR" sz="28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İlk dönem </a:t>
            </a:r>
            <a:r>
              <a:rPr lang="tr-TR" dirty="0" err="1"/>
              <a:t>sufilerin</a:t>
            </a:r>
            <a:r>
              <a:rPr lang="tr-TR" dirty="0"/>
              <a:t> peygamber telakkileri </a:t>
            </a:r>
            <a:r>
              <a:rPr lang="tr-TR" b="1" dirty="0" err="1"/>
              <a:t>ehl</a:t>
            </a:r>
            <a:r>
              <a:rPr lang="tr-TR" b="1" dirty="0"/>
              <a:t>-i sünnetin </a:t>
            </a:r>
            <a:r>
              <a:rPr lang="tr-TR" dirty="0"/>
              <a:t>peygamber telakkisi ile neredeyse aynıdır. </a:t>
            </a:r>
            <a:endParaRPr lang="tr-TR" dirty="0" smtClean="0"/>
          </a:p>
          <a:p>
            <a:pPr algn="just"/>
            <a:r>
              <a:rPr lang="tr-TR" dirty="0"/>
              <a:t>İlk dönem </a:t>
            </a:r>
            <a:r>
              <a:rPr lang="tr-TR" dirty="0" err="1"/>
              <a:t>sufiler</a:t>
            </a:r>
            <a:r>
              <a:rPr lang="tr-TR" dirty="0"/>
              <a:t> Hz. Peygamber’in </a:t>
            </a:r>
            <a:r>
              <a:rPr lang="tr-TR" b="1" dirty="0"/>
              <a:t>yaşantı</a:t>
            </a:r>
            <a:r>
              <a:rPr lang="tr-TR" dirty="0"/>
              <a:t> yönüyle ilgilenmişlerdir. </a:t>
            </a:r>
            <a:endParaRPr lang="tr-TR" dirty="0" smtClean="0"/>
          </a:p>
          <a:p>
            <a:pPr algn="just"/>
            <a:r>
              <a:rPr lang="tr-TR" dirty="0"/>
              <a:t>İlk dönemlerden itibaren </a:t>
            </a:r>
            <a:r>
              <a:rPr lang="tr-TR" b="1" dirty="0"/>
              <a:t>nübüvvet-velayet</a:t>
            </a:r>
            <a:r>
              <a:rPr lang="tr-TR" dirty="0"/>
              <a:t> ayırımı yapmışlar ve nübüvvetin inkârının </a:t>
            </a:r>
            <a:r>
              <a:rPr lang="tr-TR" b="1" dirty="0"/>
              <a:t>küfrü</a:t>
            </a:r>
            <a:r>
              <a:rPr lang="tr-TR" dirty="0"/>
              <a:t> gerektirdiğini söylemişlerdir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/>
              <a:t>Sufiler</a:t>
            </a:r>
            <a:r>
              <a:rPr lang="tr-TR" dirty="0"/>
              <a:t> kendinden bir öncekinin terbiyesi altında yetiştiği için </a:t>
            </a:r>
            <a:r>
              <a:rPr lang="tr-TR" b="1" dirty="0"/>
              <a:t>bu terbiyenin silsile halinde </a:t>
            </a:r>
            <a:r>
              <a:rPr lang="tr-TR" dirty="0"/>
              <a:t>Hz. Peygamber’e kadar varması gerektiğini söylemişlerdir. </a:t>
            </a:r>
            <a:r>
              <a:rPr lang="tr-TR" b="1" dirty="0" err="1"/>
              <a:t>İbn</a:t>
            </a:r>
            <a:r>
              <a:rPr lang="tr-TR" b="1" dirty="0"/>
              <a:t> Haldun’a göre şeyhte böyle bir silsile yoksa manevi terbiyenin gerçekleşmesi mümkün değildir. </a:t>
            </a:r>
            <a:endParaRPr lang="tr-TR" b="1" dirty="0" smtClean="0"/>
          </a:p>
          <a:p>
            <a:pPr algn="just"/>
            <a:r>
              <a:rPr lang="tr-TR" dirty="0"/>
              <a:t>Tasavvufî terbiyenin </a:t>
            </a:r>
            <a:r>
              <a:rPr lang="tr-TR" b="1" dirty="0" err="1"/>
              <a:t>Kurân’dan</a:t>
            </a:r>
            <a:r>
              <a:rPr lang="tr-TR" b="1" dirty="0"/>
              <a:t> sonraki kaynağı </a:t>
            </a:r>
            <a:r>
              <a:rPr lang="tr-TR" dirty="0"/>
              <a:t>Hz. Peygamber’in sözleri, tavsiyeleri ve yaşama şeklidir. Bundan dolayı </a:t>
            </a:r>
            <a:r>
              <a:rPr lang="tr-TR" b="1" dirty="0"/>
              <a:t>hadis ilmiyle </a:t>
            </a:r>
            <a:r>
              <a:rPr lang="tr-TR" dirty="0"/>
              <a:t>çok ciddi bir şekilde ilgilenmişlerdir. Bu manasıyla hadisler tasavvufun şekillenmesinde </a:t>
            </a:r>
            <a:r>
              <a:rPr lang="tr-TR" b="1" dirty="0"/>
              <a:t>ikinci</a:t>
            </a:r>
            <a:r>
              <a:rPr lang="tr-TR" dirty="0"/>
              <a:t> kaynak olmuşlardır. </a:t>
            </a:r>
            <a:r>
              <a:rPr lang="tr-TR" dirty="0" err="1"/>
              <a:t>Bişr</a:t>
            </a:r>
            <a:r>
              <a:rPr lang="tr-TR" dirty="0"/>
              <a:t> b. Hafi </a:t>
            </a:r>
            <a:r>
              <a:rPr lang="tr-TR" b="1" dirty="0"/>
              <a:t>“sünnet İslam’dır, İslâm da sünnettir</a:t>
            </a:r>
            <a:r>
              <a:rPr lang="tr-TR" dirty="0"/>
              <a:t>” demektedir.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err="1"/>
              <a:t>Sufilerin</a:t>
            </a:r>
            <a:r>
              <a:rPr lang="tr-TR" sz="2800" b="1" dirty="0"/>
              <a:t> Peygamber ve Sünnet Telakkileri </a:t>
            </a:r>
            <a:endParaRPr lang="tr-TR" sz="28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/>
              <a:t>Mekki’ye</a:t>
            </a:r>
            <a:r>
              <a:rPr lang="tr-TR" dirty="0"/>
              <a:t> göre Hz. Peygamber’i sevmenin alametlerinden biri de O’na </a:t>
            </a:r>
            <a:r>
              <a:rPr lang="tr-TR" b="1" dirty="0"/>
              <a:t>zahiren ve </a:t>
            </a:r>
            <a:r>
              <a:rPr lang="tr-TR" b="1" dirty="0" err="1"/>
              <a:t>batınen</a:t>
            </a:r>
            <a:r>
              <a:rPr lang="tr-TR" b="1" dirty="0"/>
              <a:t> </a:t>
            </a:r>
            <a:r>
              <a:rPr lang="tr-TR" dirty="0"/>
              <a:t>uymaktır. Zahiren sünnetine uymak </a:t>
            </a:r>
            <a:r>
              <a:rPr lang="tr-TR" dirty="0" err="1"/>
              <a:t>batınen</a:t>
            </a:r>
            <a:r>
              <a:rPr lang="tr-TR" dirty="0"/>
              <a:t> de rıza, şükür, hayâ gibi durumlarda kalbi sadece Allah’a has kılmaktır. </a:t>
            </a:r>
            <a:endParaRPr lang="tr-TR" dirty="0" smtClean="0"/>
          </a:p>
          <a:p>
            <a:pPr algn="just"/>
            <a:r>
              <a:rPr lang="tr-TR" b="1" dirty="0" err="1"/>
              <a:t>Sufiler</a:t>
            </a:r>
            <a:r>
              <a:rPr lang="tr-TR" b="1" dirty="0"/>
              <a:t> hadis ile sünneti eş anlamlı kabul etmişlerdir. </a:t>
            </a:r>
            <a:r>
              <a:rPr lang="tr-TR" dirty="0"/>
              <a:t>Sünnete bağlılıkları bunu kanıtlamaktadır. </a:t>
            </a:r>
            <a:r>
              <a:rPr lang="tr-TR" dirty="0" err="1"/>
              <a:t>Sufi</a:t>
            </a:r>
            <a:r>
              <a:rPr lang="tr-TR" dirty="0"/>
              <a:t> olabilmek için </a:t>
            </a:r>
            <a:r>
              <a:rPr lang="tr-TR" b="1" dirty="0"/>
              <a:t>sünnete bağlılığı </a:t>
            </a:r>
            <a:r>
              <a:rPr lang="tr-TR" dirty="0"/>
              <a:t>şart koşmuşlardır. </a:t>
            </a:r>
            <a:endParaRPr lang="tr-TR" dirty="0" smtClean="0"/>
          </a:p>
          <a:p>
            <a:pPr algn="just"/>
            <a:r>
              <a:rPr lang="tr-TR" dirty="0" err="1"/>
              <a:t>Sehl</a:t>
            </a:r>
            <a:r>
              <a:rPr lang="tr-TR" dirty="0"/>
              <a:t> b. </a:t>
            </a:r>
            <a:r>
              <a:rPr lang="tr-TR" dirty="0" err="1"/>
              <a:t>Abdillah</a:t>
            </a:r>
            <a:r>
              <a:rPr lang="tr-TR" dirty="0"/>
              <a:t> </a:t>
            </a:r>
            <a:r>
              <a:rPr lang="tr-TR" b="1" dirty="0"/>
              <a:t>et-</a:t>
            </a:r>
            <a:r>
              <a:rPr lang="tr-TR" b="1" dirty="0" err="1"/>
              <a:t>Tüsterî’ye</a:t>
            </a:r>
            <a:r>
              <a:rPr lang="tr-TR" dirty="0"/>
              <a:t> </a:t>
            </a:r>
            <a:r>
              <a:rPr lang="tr-TR" dirty="0" err="1"/>
              <a:t>sufilerin</a:t>
            </a:r>
            <a:r>
              <a:rPr lang="tr-TR" dirty="0"/>
              <a:t> </a:t>
            </a:r>
            <a:r>
              <a:rPr lang="tr-TR" b="1" dirty="0"/>
              <a:t>altı esası </a:t>
            </a:r>
            <a:r>
              <a:rPr lang="tr-TR" dirty="0"/>
              <a:t>vardır: </a:t>
            </a:r>
            <a:r>
              <a:rPr lang="tr-TR" b="1" dirty="0"/>
              <a:t>1-</a:t>
            </a:r>
            <a:r>
              <a:rPr lang="tr-TR" dirty="0"/>
              <a:t>Allah’ın kitabına sarılmak, </a:t>
            </a:r>
            <a:r>
              <a:rPr lang="tr-TR" dirty="0" err="1"/>
              <a:t>Rasulullah’ın</a:t>
            </a:r>
            <a:r>
              <a:rPr lang="tr-TR" dirty="0"/>
              <a:t> sünnetine uymak </a:t>
            </a:r>
            <a:r>
              <a:rPr lang="tr-TR" b="1" dirty="0"/>
              <a:t>2-</a:t>
            </a:r>
            <a:r>
              <a:rPr lang="tr-TR" dirty="0"/>
              <a:t>Helal yemek </a:t>
            </a:r>
            <a:r>
              <a:rPr lang="tr-TR" b="1" dirty="0"/>
              <a:t>3-</a:t>
            </a:r>
            <a:r>
              <a:rPr lang="tr-TR" dirty="0"/>
              <a:t>İnsanlara eziyet etmemek </a:t>
            </a:r>
            <a:r>
              <a:rPr lang="tr-TR" b="1" dirty="0"/>
              <a:t>4-</a:t>
            </a:r>
            <a:r>
              <a:rPr lang="tr-TR" dirty="0"/>
              <a:t>Günahlardan kaçınmak </a:t>
            </a:r>
            <a:r>
              <a:rPr lang="tr-TR" b="1" dirty="0"/>
              <a:t>5-</a:t>
            </a:r>
            <a:r>
              <a:rPr lang="tr-TR" dirty="0"/>
              <a:t>Tevbe etmek </a:t>
            </a:r>
            <a:r>
              <a:rPr lang="tr-TR" b="1" dirty="0"/>
              <a:t>6-</a:t>
            </a:r>
            <a:r>
              <a:rPr lang="tr-TR" dirty="0"/>
              <a:t>Üzerine düşen hakları yerine getirmektir. </a:t>
            </a:r>
            <a:r>
              <a:rPr lang="tr-TR" dirty="0" err="1"/>
              <a:t>Sehl</a:t>
            </a:r>
            <a:r>
              <a:rPr lang="tr-TR" dirty="0"/>
              <a:t> “kim dünya ve ahireti istiyorsa </a:t>
            </a:r>
            <a:r>
              <a:rPr lang="tr-TR" b="1" dirty="0"/>
              <a:t>hadis yazsın. </a:t>
            </a:r>
            <a:r>
              <a:rPr lang="tr-TR" dirty="0"/>
              <a:t>Çünkü bunda dünya ve ahiret menfaati vardır” demektedir. </a:t>
            </a:r>
            <a:endParaRPr lang="tr-TR" dirty="0" smtClean="0"/>
          </a:p>
          <a:p>
            <a:pPr algn="just"/>
            <a:r>
              <a:rPr lang="tr-TR" b="1" dirty="0" err="1"/>
              <a:t>Cüneyd</a:t>
            </a:r>
            <a:r>
              <a:rPr lang="tr-TR" dirty="0"/>
              <a:t>: “Bu ilmimiz </a:t>
            </a:r>
            <a:r>
              <a:rPr lang="tr-TR" b="1" dirty="0"/>
              <a:t>kitap ve sünnetle </a:t>
            </a:r>
            <a:r>
              <a:rPr lang="tr-TR" dirty="0"/>
              <a:t>kayıtlanmıştır. Kuran okumayan, hadis yazmayan ve fıkıh öğrenmeyen kimseye </a:t>
            </a:r>
            <a:r>
              <a:rPr lang="tr-TR" b="1" dirty="0"/>
              <a:t>uyulmaz</a:t>
            </a:r>
            <a:r>
              <a:rPr lang="tr-TR" dirty="0"/>
              <a:t>” demektedir. </a:t>
            </a:r>
            <a:endParaRPr lang="tr-TR" dirty="0" smtClean="0"/>
          </a:p>
          <a:p>
            <a:pPr algn="just"/>
            <a:r>
              <a:rPr lang="tr-TR" b="1" dirty="0"/>
              <a:t>Muhasibi</a:t>
            </a:r>
            <a:r>
              <a:rPr lang="tr-TR" dirty="0"/>
              <a:t> “Kalbine bir hatır gelen kimse hemen </a:t>
            </a:r>
            <a:r>
              <a:rPr lang="tr-TR" b="1" dirty="0"/>
              <a:t>kitap ve sünnette </a:t>
            </a:r>
            <a:r>
              <a:rPr lang="tr-TR" dirty="0"/>
              <a:t>bunların doğru olup olmadığına dair bir delil arasın.”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err="1"/>
              <a:t>Sufilerin</a:t>
            </a:r>
            <a:r>
              <a:rPr lang="tr-TR" sz="2800" b="1" dirty="0"/>
              <a:t> Peygamber ve Sünnet Telakkileri </a:t>
            </a:r>
            <a:endParaRPr lang="tr-TR" sz="28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err="1"/>
              <a:t>Sufilere</a:t>
            </a:r>
            <a:r>
              <a:rPr lang="tr-TR" dirty="0"/>
              <a:t> göre Kitap ve sünnete tabi olmak, nefsin </a:t>
            </a:r>
            <a:r>
              <a:rPr lang="tr-TR" b="1" dirty="0" err="1"/>
              <a:t>hevasından</a:t>
            </a:r>
            <a:r>
              <a:rPr lang="tr-TR" dirty="0"/>
              <a:t>, halkın </a:t>
            </a:r>
            <a:r>
              <a:rPr lang="tr-TR" b="1" dirty="0"/>
              <a:t>fitnesinden</a:t>
            </a:r>
            <a:r>
              <a:rPr lang="tr-TR" dirty="0"/>
              <a:t> ve dünya </a:t>
            </a:r>
            <a:r>
              <a:rPr lang="tr-TR" b="1" dirty="0"/>
              <a:t>meşguliyetinden</a:t>
            </a:r>
            <a:r>
              <a:rPr lang="tr-TR" dirty="0"/>
              <a:t> uzaklaşmak </a:t>
            </a:r>
            <a:r>
              <a:rPr lang="tr-TR" b="1" dirty="0"/>
              <a:t>sahabe</a:t>
            </a:r>
            <a:r>
              <a:rPr lang="tr-TR" dirty="0"/>
              <a:t> yoludur. </a:t>
            </a:r>
            <a:endParaRPr lang="tr-TR" dirty="0" smtClean="0"/>
          </a:p>
          <a:p>
            <a:pPr algn="just"/>
            <a:r>
              <a:rPr lang="tr-TR" dirty="0" err="1"/>
              <a:t>Sühreverdi’ye</a:t>
            </a:r>
            <a:r>
              <a:rPr lang="tr-TR" dirty="0"/>
              <a:t> göre </a:t>
            </a:r>
            <a:r>
              <a:rPr lang="tr-TR" b="1" dirty="0"/>
              <a:t>sahabe</a:t>
            </a:r>
            <a:r>
              <a:rPr lang="tr-TR" dirty="0"/>
              <a:t> Hz. Peygamber’e </a:t>
            </a:r>
            <a:r>
              <a:rPr lang="tr-TR" b="1" dirty="0"/>
              <a:t>kayıtsız şartsız </a:t>
            </a:r>
            <a:r>
              <a:rPr lang="tr-TR" b="1" dirty="0" smtClean="0"/>
              <a:t>uydukları için </a:t>
            </a:r>
            <a:r>
              <a:rPr lang="tr-TR" dirty="0"/>
              <a:t>insanların en önünde olmuşlardır. </a:t>
            </a:r>
            <a:endParaRPr lang="tr-TR" dirty="0" smtClean="0"/>
          </a:p>
          <a:p>
            <a:pPr algn="just"/>
            <a:r>
              <a:rPr lang="tr-TR" dirty="0"/>
              <a:t>Sünnete </a:t>
            </a:r>
            <a:r>
              <a:rPr lang="tr-TR" b="1" dirty="0"/>
              <a:t>uygun az amelin </a:t>
            </a:r>
            <a:r>
              <a:rPr lang="tr-TR" dirty="0"/>
              <a:t>sünnete </a:t>
            </a:r>
            <a:r>
              <a:rPr lang="tr-TR" b="1" dirty="0"/>
              <a:t>uymayan çok amelden </a:t>
            </a:r>
            <a:r>
              <a:rPr lang="tr-TR" dirty="0"/>
              <a:t>çok daha fazla faziletli olduğunu söylemişlerdir. Sünnete uymayan hiçbir amel, </a:t>
            </a:r>
            <a:r>
              <a:rPr lang="tr-TR" dirty="0" err="1"/>
              <a:t>vecd</a:t>
            </a:r>
            <a:r>
              <a:rPr lang="tr-TR" dirty="0"/>
              <a:t>, manevî hallerin </a:t>
            </a:r>
            <a:r>
              <a:rPr lang="tr-TR" b="1" dirty="0"/>
              <a:t>sahih olmadığını </a:t>
            </a:r>
            <a:r>
              <a:rPr lang="tr-TR" dirty="0"/>
              <a:t>söylemişlerdir. Bu şekilde düşünmeleri başlangıçtan itibaren </a:t>
            </a:r>
            <a:r>
              <a:rPr lang="tr-TR" dirty="0" err="1"/>
              <a:t>sufileri</a:t>
            </a:r>
            <a:r>
              <a:rPr lang="tr-TR" dirty="0"/>
              <a:t> </a:t>
            </a:r>
            <a:r>
              <a:rPr lang="tr-TR" b="1" dirty="0"/>
              <a:t>hadis ilmiyle yoğun bir şekilde </a:t>
            </a:r>
            <a:r>
              <a:rPr lang="tr-TR" dirty="0"/>
              <a:t>ilgilenmelerine sebep olmuştur. Fakat muhaddislerin gösterdikleri </a:t>
            </a:r>
            <a:r>
              <a:rPr lang="tr-TR" b="1" dirty="0"/>
              <a:t>titizliği</a:t>
            </a:r>
            <a:r>
              <a:rPr lang="tr-TR" dirty="0"/>
              <a:t> göstermemişlerdir. </a:t>
            </a:r>
            <a:r>
              <a:rPr lang="tr-TR" b="1" dirty="0" err="1"/>
              <a:t>Sened</a:t>
            </a:r>
            <a:r>
              <a:rPr lang="tr-TR" dirty="0"/>
              <a:t> üzerinde çok durmamışlar, hadisleri </a:t>
            </a:r>
            <a:r>
              <a:rPr lang="tr-TR" b="1" dirty="0"/>
              <a:t>mana ile </a:t>
            </a:r>
            <a:r>
              <a:rPr lang="tr-TR" dirty="0"/>
              <a:t>rivayet etmişler, bir rivayet </a:t>
            </a:r>
            <a:r>
              <a:rPr lang="tr-TR" b="1" dirty="0"/>
              <a:t>tasavvufi bir eserde varsa </a:t>
            </a:r>
            <a:r>
              <a:rPr lang="tr-TR" dirty="0"/>
              <a:t>senedin zikredilmesini önemsememişlerdir. Genelde sünnete uymak teşvik edilmiş fakat bunu sağlam delillere dayandırma gayretine pek girmemişlerdir. Bundan dolayı </a:t>
            </a:r>
            <a:r>
              <a:rPr lang="tr-TR" b="1" dirty="0"/>
              <a:t>güven duyulan </a:t>
            </a:r>
            <a:r>
              <a:rPr lang="tr-TR" b="1" dirty="0" err="1"/>
              <a:t>sufilerin</a:t>
            </a:r>
            <a:r>
              <a:rPr lang="tr-TR" b="1" dirty="0"/>
              <a:t> sözleri </a:t>
            </a:r>
            <a:r>
              <a:rPr lang="tr-TR" dirty="0"/>
              <a:t>bazen hadis diye nakledilmiştir. </a:t>
            </a:r>
            <a:endParaRPr lang="tr-TR" dirty="0" smtClean="0"/>
          </a:p>
          <a:p>
            <a:pPr algn="just"/>
            <a:r>
              <a:rPr lang="tr-TR" dirty="0" err="1"/>
              <a:t>Sufiler</a:t>
            </a:r>
            <a:r>
              <a:rPr lang="tr-TR" dirty="0"/>
              <a:t> Hz. Peygamber’i herhangi bir </a:t>
            </a:r>
            <a:r>
              <a:rPr lang="tr-TR" b="1" dirty="0"/>
              <a:t>yoruma</a:t>
            </a:r>
            <a:r>
              <a:rPr lang="tr-TR" dirty="0"/>
              <a:t> tabi tutmadan </a:t>
            </a:r>
            <a:r>
              <a:rPr lang="tr-TR" b="1" dirty="0" err="1"/>
              <a:t>harfiyyen</a:t>
            </a:r>
            <a:r>
              <a:rPr lang="tr-TR" b="1" dirty="0"/>
              <a:t> taklit </a:t>
            </a:r>
            <a:r>
              <a:rPr lang="tr-TR" dirty="0"/>
              <a:t>yoluna gitmişlerdir. </a:t>
            </a:r>
            <a:endParaRPr lang="tr-TR" dirty="0" smtClean="0"/>
          </a:p>
          <a:p>
            <a:pPr algn="just"/>
            <a:r>
              <a:rPr lang="tr-TR" dirty="0"/>
              <a:t>İlk dönem </a:t>
            </a:r>
            <a:r>
              <a:rPr lang="tr-TR" dirty="0" err="1"/>
              <a:t>sufilerin</a:t>
            </a:r>
            <a:r>
              <a:rPr lang="tr-TR" dirty="0"/>
              <a:t> peygamber ve sünnet telakkileri </a:t>
            </a:r>
            <a:r>
              <a:rPr lang="tr-TR" b="1" dirty="0"/>
              <a:t>anlaşılır</a:t>
            </a:r>
            <a:r>
              <a:rPr lang="tr-TR" dirty="0"/>
              <a:t>, </a:t>
            </a:r>
            <a:r>
              <a:rPr lang="tr-TR" b="1" dirty="0"/>
              <a:t>pratiğe dayalı</a:t>
            </a:r>
            <a:r>
              <a:rPr lang="tr-TR" dirty="0"/>
              <a:t>, </a:t>
            </a:r>
            <a:r>
              <a:rPr lang="tr-TR" b="1" dirty="0"/>
              <a:t>zorlamalardan</a:t>
            </a:r>
            <a:r>
              <a:rPr lang="tr-TR" dirty="0"/>
              <a:t> uzak ve </a:t>
            </a:r>
            <a:r>
              <a:rPr lang="tr-TR" b="1" dirty="0"/>
              <a:t>nasların</a:t>
            </a:r>
            <a:r>
              <a:rPr lang="tr-TR" dirty="0"/>
              <a:t> öngördüğü çizgiye yakın olmuştur. Daha sonraki dönemlerde bu durum </a:t>
            </a:r>
            <a:r>
              <a:rPr lang="tr-TR" b="1" dirty="0"/>
              <a:t>tersine</a:t>
            </a:r>
            <a:r>
              <a:rPr lang="tr-TR" dirty="0"/>
              <a:t> dönmüştür.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/>
              <a:t>Ebu </a:t>
            </a:r>
            <a:r>
              <a:rPr lang="tr-TR" sz="3200" b="1" dirty="0" err="1"/>
              <a:t>Talib</a:t>
            </a:r>
            <a:r>
              <a:rPr lang="tr-TR" sz="3200" b="1" dirty="0"/>
              <a:t> el-</a:t>
            </a:r>
            <a:r>
              <a:rPr lang="tr-TR" sz="3200" b="1" dirty="0" err="1"/>
              <a:t>Mekkî</a:t>
            </a:r>
            <a:r>
              <a:rPr lang="tr-TR" sz="3200" b="1" dirty="0"/>
              <a:t> (v. 386/996</a:t>
            </a:r>
            <a:r>
              <a:rPr lang="tr-TR" sz="3200" b="1" dirty="0" smtClean="0"/>
              <a:t>)</a:t>
            </a:r>
            <a:endParaRPr lang="tr-TR" sz="32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Yaşadığı asır IV. Asır olup Abbasi yönetiminin dağılmaya başladığı bir </a:t>
            </a:r>
            <a:r>
              <a:rPr lang="tr-TR" b="1" dirty="0"/>
              <a:t>kaos</a:t>
            </a:r>
            <a:r>
              <a:rPr lang="tr-TR" dirty="0"/>
              <a:t> dönemidir. Bu dönemde Müslümanlar arasında çatışmalara </a:t>
            </a:r>
            <a:r>
              <a:rPr lang="tr-TR" b="1" dirty="0"/>
              <a:t>çıkmış ve kan </a:t>
            </a:r>
            <a:r>
              <a:rPr lang="tr-TR" dirty="0"/>
              <a:t>dökülmüştür. Yöneticiler </a:t>
            </a:r>
            <a:r>
              <a:rPr lang="tr-TR" b="1" dirty="0"/>
              <a:t>zevk ve israf </a:t>
            </a:r>
            <a:r>
              <a:rPr lang="tr-TR" dirty="0"/>
              <a:t>içinde yaşarken halk perişan haldeydi. Fakat bu istikrarsızlığa rağmen felsefi ve kültürel hareketler açısından canlı olmuştur. </a:t>
            </a:r>
            <a:endParaRPr lang="tr-TR" dirty="0" smtClean="0"/>
          </a:p>
          <a:p>
            <a:pPr algn="just"/>
            <a:r>
              <a:rPr lang="tr-TR" dirty="0"/>
              <a:t>Bu dönemin önemli şahsiyetlerinden biri de </a:t>
            </a:r>
            <a:r>
              <a:rPr lang="tr-TR" b="1" dirty="0" err="1"/>
              <a:t>Mekki’dir</a:t>
            </a:r>
            <a:r>
              <a:rPr lang="tr-TR" dirty="0"/>
              <a:t>. Kaynaklarda </a:t>
            </a:r>
            <a:r>
              <a:rPr lang="tr-TR" dirty="0" err="1"/>
              <a:t>salih</a:t>
            </a:r>
            <a:r>
              <a:rPr lang="tr-TR" dirty="0"/>
              <a:t>, ibadet düşkünü olduğu anlatılan </a:t>
            </a:r>
            <a:r>
              <a:rPr lang="tr-TR" dirty="0" err="1"/>
              <a:t>Mekkî</a:t>
            </a:r>
            <a:r>
              <a:rPr lang="tr-TR" dirty="0"/>
              <a:t> “</a:t>
            </a:r>
            <a:r>
              <a:rPr lang="tr-TR" b="1" dirty="0" err="1"/>
              <a:t>zahid</a:t>
            </a:r>
            <a:r>
              <a:rPr lang="tr-TR" b="1" dirty="0"/>
              <a:t>, </a:t>
            </a:r>
            <a:r>
              <a:rPr lang="tr-TR" b="1" dirty="0" err="1"/>
              <a:t>sufi</a:t>
            </a:r>
            <a:r>
              <a:rPr lang="tr-TR" b="1" dirty="0"/>
              <a:t>, </a:t>
            </a:r>
            <a:r>
              <a:rPr lang="tr-TR" b="1" dirty="0" err="1"/>
              <a:t>müzekkir</a:t>
            </a:r>
            <a:r>
              <a:rPr lang="tr-TR" b="1" dirty="0"/>
              <a:t>, vaiz, </a:t>
            </a:r>
            <a:r>
              <a:rPr lang="tr-TR" b="1" dirty="0" err="1"/>
              <a:t>üstaz</a:t>
            </a:r>
            <a:r>
              <a:rPr lang="tr-TR" dirty="0"/>
              <a:t>” gibi sıfatlarla anılmıştır. Aslen İran’ın </a:t>
            </a:r>
            <a:r>
              <a:rPr lang="tr-TR" b="1" dirty="0"/>
              <a:t>Cebel</a:t>
            </a:r>
            <a:r>
              <a:rPr lang="tr-TR" dirty="0"/>
              <a:t> bölgesinden olup uzun süre Mekke’de kaldığı için </a:t>
            </a:r>
            <a:r>
              <a:rPr lang="tr-TR" b="1" dirty="0" err="1"/>
              <a:t>Mekkî</a:t>
            </a:r>
            <a:r>
              <a:rPr lang="tr-TR" dirty="0"/>
              <a:t> denilmiştir. Öğrenimine </a:t>
            </a:r>
            <a:r>
              <a:rPr lang="tr-TR" b="1" dirty="0"/>
              <a:t>Mekke’de</a:t>
            </a:r>
            <a:r>
              <a:rPr lang="tr-TR" dirty="0"/>
              <a:t> Hadisle başlamıştır. </a:t>
            </a:r>
            <a:endParaRPr lang="tr-TR" dirty="0" smtClean="0"/>
          </a:p>
          <a:p>
            <a:pPr algn="just"/>
            <a:r>
              <a:rPr lang="tr-TR" dirty="0"/>
              <a:t>Fikirlerini Basra’da bulunan </a:t>
            </a:r>
            <a:r>
              <a:rPr lang="tr-TR" b="1" dirty="0" err="1"/>
              <a:t>Ebu’l-Hasen</a:t>
            </a:r>
            <a:r>
              <a:rPr lang="tr-TR" b="1" dirty="0"/>
              <a:t> b. Salim </a:t>
            </a:r>
            <a:r>
              <a:rPr lang="tr-TR" dirty="0"/>
              <a:t>isimli bir </a:t>
            </a:r>
            <a:r>
              <a:rPr lang="tr-TR" dirty="0" err="1"/>
              <a:t>sufi</a:t>
            </a:r>
            <a:r>
              <a:rPr lang="tr-TR" dirty="0"/>
              <a:t> vasıtasıyla </a:t>
            </a:r>
            <a:r>
              <a:rPr lang="tr-TR" b="1" dirty="0" err="1"/>
              <a:t>Tüsteri’den</a:t>
            </a:r>
            <a:r>
              <a:rPr lang="tr-TR" dirty="0"/>
              <a:t> almıştır. İnsanların ilgi odağı olduğu için </a:t>
            </a:r>
            <a:r>
              <a:rPr lang="tr-TR" b="1" dirty="0"/>
              <a:t>Bağdat’a</a:t>
            </a:r>
            <a:r>
              <a:rPr lang="tr-TR" dirty="0"/>
              <a:t> döndükten sonra kendisi için </a:t>
            </a:r>
            <a:r>
              <a:rPr lang="tr-TR" b="1" dirty="0"/>
              <a:t>vaaz meclisleri </a:t>
            </a:r>
            <a:r>
              <a:rPr lang="tr-TR" dirty="0"/>
              <a:t>tertiplenmiştir. Bir vaazında </a:t>
            </a:r>
            <a:r>
              <a:rPr lang="tr-TR" b="1" dirty="0" err="1"/>
              <a:t>şatah</a:t>
            </a:r>
            <a:r>
              <a:rPr lang="tr-TR" b="1" dirty="0"/>
              <a:t> türü </a:t>
            </a:r>
            <a:r>
              <a:rPr lang="tr-TR" dirty="0"/>
              <a:t>ifadeler kullanınca bir daha Bağdat camilerinde vaaz verememiştir. Bağdat’ta vefat etmiştir. </a:t>
            </a:r>
            <a:endParaRPr lang="tr-TR" dirty="0" smtClean="0"/>
          </a:p>
          <a:p>
            <a:pPr algn="just"/>
            <a:r>
              <a:rPr lang="tr-TR" dirty="0"/>
              <a:t>Günümüze ulaşan tek eseri </a:t>
            </a:r>
            <a:r>
              <a:rPr lang="tr-TR" b="1" i="1" dirty="0" err="1"/>
              <a:t>Kutü’l-Kulûb</a:t>
            </a:r>
            <a:r>
              <a:rPr lang="tr-TR" i="1" dirty="0"/>
              <a:t> fi </a:t>
            </a:r>
            <a:r>
              <a:rPr lang="tr-TR" i="1" dirty="0" err="1"/>
              <a:t>Muameleti’l-Mahbûb</a:t>
            </a:r>
            <a:r>
              <a:rPr lang="tr-TR" i="1" dirty="0"/>
              <a:t> ve Vasfi </a:t>
            </a:r>
            <a:r>
              <a:rPr lang="tr-TR" i="1" dirty="0" err="1"/>
              <a:t>Tarîki’l-Mürîd</a:t>
            </a:r>
            <a:r>
              <a:rPr lang="tr-TR" i="1" dirty="0"/>
              <a:t> ilâ </a:t>
            </a:r>
            <a:r>
              <a:rPr lang="tr-TR" i="1" dirty="0" err="1"/>
              <a:t>Makâmi’t-Tevhîd</a:t>
            </a:r>
            <a:r>
              <a:rPr lang="tr-TR" dirty="0" err="1"/>
              <a:t>’dir</a:t>
            </a:r>
            <a:r>
              <a:rPr lang="tr-TR" dirty="0"/>
              <a:t>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/>
              <a:t>Ebu </a:t>
            </a:r>
            <a:r>
              <a:rPr lang="tr-TR" sz="3200" b="1" dirty="0" err="1"/>
              <a:t>Talib</a:t>
            </a:r>
            <a:r>
              <a:rPr lang="tr-TR" sz="3200" b="1" dirty="0"/>
              <a:t> el-</a:t>
            </a:r>
            <a:r>
              <a:rPr lang="tr-TR" sz="3200" b="1" dirty="0" err="1"/>
              <a:t>Mekkî</a:t>
            </a:r>
            <a:r>
              <a:rPr lang="tr-TR" sz="3200" b="1" dirty="0"/>
              <a:t> (v. 386/996</a:t>
            </a:r>
            <a:r>
              <a:rPr lang="tr-TR" sz="3200" b="1" dirty="0" smtClean="0"/>
              <a:t>)</a:t>
            </a:r>
            <a:endParaRPr lang="tr-TR" sz="32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Eserini niçin telif ettiğine dair bir bilgi vermemekle dönemin </a:t>
            </a:r>
            <a:r>
              <a:rPr lang="tr-TR" b="1" dirty="0"/>
              <a:t>genel manzarası bize bazı ipucular </a:t>
            </a:r>
            <a:r>
              <a:rPr lang="tr-TR" dirty="0"/>
              <a:t>vermektedir. Dolaysıyla eserin temel yazılma sebebi </a:t>
            </a:r>
            <a:r>
              <a:rPr lang="tr-TR" b="1" dirty="0"/>
              <a:t>Tasavvufun Kuran ve Sünnete uygun </a:t>
            </a:r>
            <a:r>
              <a:rPr lang="tr-TR" dirty="0"/>
              <a:t>olduğunu ispata yöneliktir. Zaten </a:t>
            </a:r>
            <a:r>
              <a:rPr lang="tr-TR" b="1" dirty="0"/>
              <a:t>bu dönemde yazılan tasavvufi eserlerin temel karakteristik </a:t>
            </a:r>
            <a:r>
              <a:rPr lang="tr-TR" dirty="0"/>
              <a:t>özelliğidir bu durum. Bundan dolayı </a:t>
            </a:r>
            <a:r>
              <a:rPr lang="tr-TR" dirty="0" err="1"/>
              <a:t>Mekki</a:t>
            </a:r>
            <a:r>
              <a:rPr lang="tr-TR" dirty="0"/>
              <a:t> eserinde </a:t>
            </a:r>
            <a:r>
              <a:rPr lang="tr-TR" b="1" dirty="0"/>
              <a:t>çok fazla ayet ve hadis </a:t>
            </a:r>
            <a:r>
              <a:rPr lang="tr-TR" dirty="0"/>
              <a:t>kullanmaktadır. </a:t>
            </a:r>
            <a:r>
              <a:rPr lang="tr-TR" dirty="0" err="1"/>
              <a:t>Sufilerin</a:t>
            </a:r>
            <a:r>
              <a:rPr lang="tr-TR" dirty="0"/>
              <a:t> isimlerinin vererek nakillerde bulunur. Tasavvufi meseleler tamamen </a:t>
            </a:r>
            <a:r>
              <a:rPr lang="tr-TR" b="1" dirty="0"/>
              <a:t>ayet ve hadisler </a:t>
            </a:r>
            <a:r>
              <a:rPr lang="tr-TR" dirty="0"/>
              <a:t>ışığında işlenmiştir. Bir </a:t>
            </a:r>
            <a:r>
              <a:rPr lang="tr-TR" b="1" dirty="0"/>
              <a:t>hadis mecmuası izlenimi </a:t>
            </a:r>
            <a:r>
              <a:rPr lang="tr-TR" dirty="0"/>
              <a:t>vermektedir. İtikatta </a:t>
            </a:r>
            <a:r>
              <a:rPr lang="tr-TR" b="1" dirty="0"/>
              <a:t>selefi</a:t>
            </a:r>
            <a:r>
              <a:rPr lang="tr-TR" dirty="0"/>
              <a:t> bir çizgide olduğu için </a:t>
            </a:r>
            <a:r>
              <a:rPr lang="tr-TR" b="1" dirty="0"/>
              <a:t>bidatlere</a:t>
            </a:r>
            <a:r>
              <a:rPr lang="tr-TR" dirty="0"/>
              <a:t> karşı çok sert eleştiriler yapmıştır. Bu eser </a:t>
            </a:r>
            <a:r>
              <a:rPr lang="tr-TR" b="1" dirty="0"/>
              <a:t>Tasavvufun ilmî ve amelî meselelerini </a:t>
            </a:r>
            <a:r>
              <a:rPr lang="tr-TR" dirty="0"/>
              <a:t>konu edinen </a:t>
            </a:r>
            <a:r>
              <a:rPr lang="tr-TR" b="1" dirty="0"/>
              <a:t>temel</a:t>
            </a:r>
            <a:r>
              <a:rPr lang="tr-TR" dirty="0"/>
              <a:t> kaynaklardan biridir. </a:t>
            </a:r>
            <a:r>
              <a:rPr lang="tr-TR" b="1" dirty="0"/>
              <a:t>Gazali, Geylani gibi </a:t>
            </a:r>
            <a:r>
              <a:rPr lang="tr-TR" b="1" dirty="0" err="1"/>
              <a:t>sufileri</a:t>
            </a:r>
            <a:r>
              <a:rPr lang="tr-TR" b="1" dirty="0"/>
              <a:t> </a:t>
            </a:r>
            <a:r>
              <a:rPr lang="tr-TR" dirty="0"/>
              <a:t>etkilemiştir. Eserinde</a:t>
            </a:r>
            <a:r>
              <a:rPr lang="tr-TR" b="1" dirty="0"/>
              <a:t> zayıf ve mevzu hadisler </a:t>
            </a:r>
            <a:r>
              <a:rPr lang="tr-TR" dirty="0"/>
              <a:t>bulunmakla beraber bunlar </a:t>
            </a:r>
            <a:r>
              <a:rPr lang="tr-TR" b="1" dirty="0"/>
              <a:t>ahkâm ve itikada </a:t>
            </a:r>
            <a:r>
              <a:rPr lang="tr-TR" dirty="0"/>
              <a:t>dair değildir. </a:t>
            </a:r>
            <a:endParaRPr lang="tr-TR" dirty="0" smtClean="0"/>
          </a:p>
          <a:p>
            <a:pPr algn="just"/>
            <a:r>
              <a:rPr lang="tr-TR" dirty="0"/>
              <a:t>Eserde geçen hadislerin % 45.7’si </a:t>
            </a:r>
            <a:r>
              <a:rPr lang="tr-TR" b="1" dirty="0" err="1"/>
              <a:t>merdûd</a:t>
            </a:r>
            <a:r>
              <a:rPr lang="tr-TR" dirty="0"/>
              <a:t>; % 42’si ise </a:t>
            </a:r>
            <a:r>
              <a:rPr lang="tr-TR" b="1" dirty="0" err="1"/>
              <a:t>makbûl</a:t>
            </a:r>
            <a:r>
              <a:rPr lang="tr-TR" dirty="0"/>
              <a:t> hadistir. Böyle bir sonuç da </a:t>
            </a:r>
            <a:r>
              <a:rPr lang="tr-TR" b="1" dirty="0"/>
              <a:t>normaldir</a:t>
            </a:r>
            <a:r>
              <a:rPr lang="tr-TR" dirty="0"/>
              <a:t>. Çünkü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Tâlib</a:t>
            </a:r>
            <a:r>
              <a:rPr lang="tr-TR" dirty="0"/>
              <a:t> el-</a:t>
            </a:r>
            <a:r>
              <a:rPr lang="tr-TR" dirty="0" err="1"/>
              <a:t>Mekkî</a:t>
            </a:r>
            <a:r>
              <a:rPr lang="tr-TR" dirty="0"/>
              <a:t>; </a:t>
            </a:r>
            <a:r>
              <a:rPr lang="tr-TR" dirty="0" err="1"/>
              <a:t>Buhârî</a:t>
            </a:r>
            <a:r>
              <a:rPr lang="tr-TR" dirty="0"/>
              <a:t>, Müslim vb. Hadis otoriteleri gibi bu ilimle meşguliyeti </a:t>
            </a:r>
            <a:r>
              <a:rPr lang="tr-TR" b="1" dirty="0"/>
              <a:t>meslek</a:t>
            </a:r>
            <a:r>
              <a:rPr lang="tr-TR" dirty="0"/>
              <a:t> haline getirmemiştir. Ayrıca o, </a:t>
            </a:r>
            <a:r>
              <a:rPr lang="tr-TR" dirty="0" err="1"/>
              <a:t>Kûtü’l-kulûb’ta</a:t>
            </a:r>
            <a:r>
              <a:rPr lang="tr-TR" dirty="0"/>
              <a:t>, sahih hadis </a:t>
            </a:r>
            <a:r>
              <a:rPr lang="tr-TR" dirty="0" err="1"/>
              <a:t>mecmûalarının</a:t>
            </a:r>
            <a:r>
              <a:rPr lang="tr-TR" dirty="0"/>
              <a:t> üstlenmiş olduğu misyonu, yani sadece sahih Hadisleri derlemeyi de hedeflememiştir. </a:t>
            </a:r>
            <a:r>
              <a:rPr lang="tr-TR" b="1" dirty="0"/>
              <a:t>Bilindiği gibi, müellif önemli bir </a:t>
            </a:r>
            <a:r>
              <a:rPr lang="tr-TR" b="1" dirty="0" err="1"/>
              <a:t>sûfî</a:t>
            </a:r>
            <a:r>
              <a:rPr lang="tr-TR" b="1" dirty="0"/>
              <a:t>; eser de Tasavvuf Tarihi’nin temel kaynaklarından ve bu işe </a:t>
            </a:r>
            <a:r>
              <a:rPr lang="tr-TR" b="1" dirty="0" err="1"/>
              <a:t>sülûk</a:t>
            </a:r>
            <a:r>
              <a:rPr lang="tr-TR" b="1" dirty="0"/>
              <a:t> edenlerin el </a:t>
            </a:r>
            <a:r>
              <a:rPr lang="tr-TR" b="1" dirty="0" smtClean="0"/>
              <a:t>kitaplarındandır</a:t>
            </a:r>
            <a:r>
              <a:rPr lang="tr-TR" b="1" dirty="0"/>
              <a:t>. </a:t>
            </a:r>
            <a:r>
              <a:rPr lang="tr-TR" dirty="0"/>
              <a:t>Böyle olunca </a:t>
            </a:r>
            <a:r>
              <a:rPr lang="tr-TR" dirty="0" smtClean="0"/>
              <a:t>da delil </a:t>
            </a:r>
            <a:r>
              <a:rPr lang="tr-TR" dirty="0"/>
              <a:t>olarak </a:t>
            </a:r>
            <a:r>
              <a:rPr lang="tr-TR" dirty="0" err="1"/>
              <a:t>istifâde</a:t>
            </a:r>
            <a:r>
              <a:rPr lang="tr-TR" dirty="0"/>
              <a:t> edilen hadisler, ahkâmdan </a:t>
            </a:r>
            <a:r>
              <a:rPr lang="tr-TR" dirty="0" err="1"/>
              <a:t>ziyâde</a:t>
            </a:r>
            <a:r>
              <a:rPr lang="tr-TR" dirty="0"/>
              <a:t> müridin </a:t>
            </a:r>
            <a:r>
              <a:rPr lang="tr-TR" dirty="0" err="1"/>
              <a:t>irfân</a:t>
            </a:r>
            <a:r>
              <a:rPr lang="tr-TR" dirty="0"/>
              <a:t> hayatıyla; teknik tabiriyle ‚</a:t>
            </a:r>
            <a:r>
              <a:rPr lang="tr-TR" b="1" dirty="0" err="1"/>
              <a:t>Fadâil</a:t>
            </a:r>
            <a:r>
              <a:rPr lang="tr-TR" b="1" dirty="0"/>
              <a:t>-i </a:t>
            </a:r>
            <a:r>
              <a:rPr lang="tr-TR" b="1" dirty="0" err="1"/>
              <a:t>A’mâl</a:t>
            </a:r>
            <a:r>
              <a:rPr lang="tr-TR" b="1" dirty="0"/>
              <a:t>‛ </a:t>
            </a:r>
            <a:r>
              <a:rPr lang="tr-TR" dirty="0"/>
              <a:t>boyutu ile alâkalıdır. (Bilal Saklan)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95226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1332</TotalTime>
  <Words>1044</Words>
  <Application>Microsoft Office PowerPoint</Application>
  <PresentationFormat>Geniş ekran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II  VII. YARIYIL GÜZ DÖNEMİ</vt:lpstr>
      <vt:lpstr>6. HAFTA  - - KAYNAKÇA - Ahmet Yıldırım, “Mutasavvıfların Peygamber ve Sünnet Telakkileri ve Yansımaları”, III. Kutlu Doğum Sempozyumu, 2000, ss. 149-63. - Nuran Döner, Sufilere Göre Hz. Peygamber, İst. 2014, İnsan Yay.    </vt:lpstr>
      <vt:lpstr>Sufilerin Peygamber ve Sünnet Telakkileri </vt:lpstr>
      <vt:lpstr>Sufilerin Peygamber ve Sünnet Telakkileri </vt:lpstr>
      <vt:lpstr>Sufilerin Peygamber ve Sünnet Telakkileri </vt:lpstr>
      <vt:lpstr>Sufilerin Peygamber ve Sünnet Telakkileri </vt:lpstr>
      <vt:lpstr>Ebu Talib el-Mekkî (v. 386/996)</vt:lpstr>
      <vt:lpstr>Ebu Talib el-Mekkî (v. 386/996)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Microsoft</cp:lastModifiedBy>
  <cp:revision>123</cp:revision>
  <cp:lastPrinted>2019-02-25T11:11:47Z</cp:lastPrinted>
  <dcterms:created xsi:type="dcterms:W3CDTF">2017-02-20T05:50:03Z</dcterms:created>
  <dcterms:modified xsi:type="dcterms:W3CDTF">2020-11-19T07:20:00Z</dcterms:modified>
</cp:coreProperties>
</file>