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326" r:id="rId3"/>
    <p:sldId id="332" r:id="rId4"/>
    <p:sldId id="330" r:id="rId5"/>
    <p:sldId id="334" r:id="rId6"/>
    <p:sldId id="329" r:id="rId7"/>
    <p:sldId id="328" r:id="rId8"/>
    <p:sldId id="335" r:id="rId9"/>
    <p:sldId id="336" r:id="rId10"/>
    <p:sldId id="337" r:id="rId11"/>
    <p:sldId id="338" r:id="rId12"/>
    <p:sldId id="341" r:id="rId13"/>
    <p:sldId id="325"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19.11.2019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sz="2400" dirty="0" smtClean="0">
                <a:latin typeface="Calibri" panose="020F0502020204030204" pitchFamily="34" charset="0"/>
              </a:rPr>
              <a:t>Doç. Dr. Tarık Soydan</a:t>
            </a:r>
          </a:p>
          <a:p>
            <a:r>
              <a:rPr lang="tr-TR" sz="2400" dirty="0" smtClean="0">
                <a:latin typeface="Calibri" panose="020F0502020204030204" pitchFamily="34" charset="0"/>
              </a:rPr>
              <a:t>Ankara Üniversitesi Eğitim Bilimleri Fakültesi Eğitim Yönetimi Anabilim Dalı</a:t>
            </a:r>
          </a:p>
        </p:txBody>
      </p:sp>
      <p:sp>
        <p:nvSpPr>
          <p:cNvPr id="2" name="1 Başlık"/>
          <p:cNvSpPr>
            <a:spLocks noGrp="1"/>
          </p:cNvSpPr>
          <p:nvPr>
            <p:ph type="ctrTitle"/>
          </p:nvPr>
        </p:nvSpPr>
        <p:spPr/>
        <p:txBody>
          <a:bodyPr>
            <a:normAutofit fontScale="90000"/>
          </a:bodyPr>
          <a:lstStyle/>
          <a:p>
            <a:r>
              <a:rPr lang="tr-TR" sz="2400" b="1" dirty="0" smtClean="0">
                <a:latin typeface="Calibri" panose="020F0502020204030204" pitchFamily="34" charset="0"/>
              </a:rPr>
              <a:t/>
            </a:r>
            <a:br>
              <a:rPr lang="tr-TR" sz="2400" b="1" dirty="0" smtClean="0">
                <a:latin typeface="Calibri" panose="020F0502020204030204" pitchFamily="34" charset="0"/>
              </a:rPr>
            </a:br>
            <a:r>
              <a:rPr lang="tr-TR" sz="2400" b="1" dirty="0" smtClean="0">
                <a:latin typeface="Calibri" panose="020F0502020204030204" pitchFamily="34" charset="0"/>
              </a:rPr>
              <a:t>Ekonomi ve Girişimcilik Dersi Notları– </a:t>
            </a:r>
            <a:r>
              <a:rPr lang="tr-TR" sz="2400" b="1">
                <a:latin typeface="Calibri" panose="020F0502020204030204" pitchFamily="34" charset="0"/>
              </a:rPr>
              <a:t>3</a:t>
            </a:r>
            <a:r>
              <a:rPr lang="tr-TR" sz="2400" b="1" smtClean="0">
                <a:latin typeface="Calibri" panose="020F0502020204030204" pitchFamily="34" charset="0"/>
              </a:rPr>
              <a:t> </a:t>
            </a:r>
            <a:r>
              <a:rPr lang="tr-TR" sz="2400" b="1" dirty="0" smtClean="0">
                <a:latin typeface="Calibri" panose="020F0502020204030204" pitchFamily="34" charset="0"/>
              </a:rPr>
              <a:t/>
            </a:r>
            <a:br>
              <a:rPr lang="tr-TR" sz="2400" b="1" dirty="0" smtClean="0">
                <a:latin typeface="Calibri" panose="020F0502020204030204" pitchFamily="34" charset="0"/>
              </a:rPr>
            </a:br>
            <a:r>
              <a:rPr lang="tr-TR" sz="2400" b="1" dirty="0" smtClean="0">
                <a:latin typeface="Calibri" panose="020F0502020204030204" pitchFamily="34" charset="0"/>
              </a:rPr>
              <a:t/>
            </a:r>
            <a:br>
              <a:rPr lang="tr-TR" sz="2400" b="1" dirty="0" smtClean="0">
                <a:latin typeface="Calibri" panose="020F0502020204030204" pitchFamily="34" charset="0"/>
              </a:rPr>
            </a:br>
            <a:endParaRPr lang="tr-TR" sz="2400" b="1" dirty="0">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err="1" smtClean="0">
                <a:solidFill>
                  <a:srgbClr val="7030A0"/>
                </a:solidFill>
              </a:rPr>
              <a:t>TÜİK’in</a:t>
            </a:r>
            <a:r>
              <a:rPr lang="tr-TR" dirty="0" smtClean="0">
                <a:solidFill>
                  <a:srgbClr val="7030A0"/>
                </a:solidFill>
              </a:rPr>
              <a:t> açıkladığı kişi başına düşen milli gelir rakamı gündelik hayatta ne anlatır?</a:t>
            </a:r>
          </a:p>
          <a:p>
            <a:r>
              <a:rPr lang="tr-TR" dirty="0">
                <a:solidFill>
                  <a:srgbClr val="FF0000"/>
                </a:solidFill>
              </a:rPr>
              <a:t>Güncel Türkiye nüfusu: </a:t>
            </a:r>
            <a:r>
              <a:rPr lang="tr-TR" dirty="0"/>
              <a:t>31 Aralık 2018 tarihi itibarıyla </a:t>
            </a:r>
            <a:r>
              <a:rPr lang="tr-TR" u="sng" dirty="0"/>
              <a:t>82 milyon 3 bin 882 kişi</a:t>
            </a:r>
            <a:r>
              <a:rPr lang="tr-TR" dirty="0"/>
              <a:t> (TÜİK</a:t>
            </a:r>
            <a:r>
              <a:rPr lang="tr-TR" dirty="0" smtClean="0"/>
              <a:t>).</a:t>
            </a:r>
          </a:p>
          <a:p>
            <a:r>
              <a:rPr lang="tr-TR" dirty="0" smtClean="0"/>
              <a:t>Kişi </a:t>
            </a:r>
            <a:r>
              <a:rPr lang="tr-TR" dirty="0"/>
              <a:t>başına düşen ortalama gelir </a:t>
            </a:r>
            <a:r>
              <a:rPr lang="tr-TR" dirty="0" smtClean="0"/>
              <a:t> </a:t>
            </a:r>
            <a:r>
              <a:rPr lang="tr-TR" u="sng" dirty="0"/>
              <a:t>45 bin 463 </a:t>
            </a:r>
            <a:r>
              <a:rPr lang="tr-TR" u="sng" dirty="0" smtClean="0"/>
              <a:t>lira</a:t>
            </a:r>
            <a:r>
              <a:rPr lang="tr-TR" dirty="0"/>
              <a:t> </a:t>
            </a:r>
            <a:r>
              <a:rPr lang="tr-TR" dirty="0" smtClean="0"/>
              <a:t>ya da ABD </a:t>
            </a:r>
            <a:r>
              <a:rPr lang="tr-TR" dirty="0"/>
              <a:t>doları cinsinden </a:t>
            </a:r>
            <a:r>
              <a:rPr lang="tr-TR" u="sng" dirty="0" smtClean="0"/>
              <a:t>9 </a:t>
            </a:r>
            <a:r>
              <a:rPr lang="tr-TR" u="sng" dirty="0"/>
              <a:t>bin 632 </a:t>
            </a:r>
            <a:r>
              <a:rPr lang="tr-TR" dirty="0" smtClean="0"/>
              <a:t>dolar.</a:t>
            </a:r>
          </a:p>
          <a:p>
            <a:r>
              <a:rPr lang="tr-TR" u="sng" dirty="0" smtClean="0"/>
              <a:t>Ebeveynleri asgari ücretle çalışan 5 kişilik bir aile açısından:</a:t>
            </a:r>
            <a:endParaRPr lang="tr-TR" u="sng" dirty="0"/>
          </a:p>
          <a:p>
            <a:pPr marL="0" indent="0">
              <a:buNone/>
            </a:pPr>
            <a:r>
              <a:rPr lang="tr-TR" dirty="0" smtClean="0"/>
              <a:t>2020 x 2 =4040</a:t>
            </a:r>
          </a:p>
          <a:p>
            <a:pPr marL="0" indent="0">
              <a:buNone/>
            </a:pPr>
            <a:r>
              <a:rPr lang="tr-TR" dirty="0" smtClean="0"/>
              <a:t>4040 x 12 =48480</a:t>
            </a:r>
          </a:p>
          <a:p>
            <a:pPr marL="0" indent="0">
              <a:buNone/>
            </a:pPr>
            <a:r>
              <a:rPr lang="tr-TR" dirty="0" smtClean="0"/>
              <a:t>48480/5= 9696 lira. Güncel dolar kuru ile: 1700 dolar.</a:t>
            </a:r>
          </a:p>
          <a:p>
            <a:endParaRPr lang="tr-TR" dirty="0"/>
          </a:p>
          <a:p>
            <a:endParaRPr lang="tr-TR" dirty="0"/>
          </a:p>
        </p:txBody>
      </p:sp>
    </p:spTree>
    <p:extLst>
      <p:ext uri="{BB962C8B-B14F-4D97-AF65-F5344CB8AC3E}">
        <p14:creationId xmlns:p14="http://schemas.microsoft.com/office/powerpoint/2010/main" val="2283671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u="sng" dirty="0" smtClean="0"/>
          </a:p>
          <a:p>
            <a:r>
              <a:rPr lang="tr-TR" u="sng" dirty="0" smtClean="0"/>
              <a:t>Ebeveynleri öğretmen olarak görev yapan </a:t>
            </a:r>
            <a:r>
              <a:rPr lang="tr-TR" u="sng" dirty="0"/>
              <a:t>5 kişilik bir aile açısından:</a:t>
            </a:r>
          </a:p>
          <a:p>
            <a:pPr marL="0" indent="0">
              <a:buNone/>
            </a:pPr>
            <a:r>
              <a:rPr lang="tr-TR" dirty="0" smtClean="0"/>
              <a:t>4900 </a:t>
            </a:r>
            <a:r>
              <a:rPr lang="tr-TR" dirty="0"/>
              <a:t>x 2 </a:t>
            </a:r>
            <a:r>
              <a:rPr lang="tr-TR" dirty="0" smtClean="0"/>
              <a:t>=9800</a:t>
            </a:r>
            <a:endParaRPr lang="tr-TR" dirty="0"/>
          </a:p>
          <a:p>
            <a:pPr marL="0" indent="0">
              <a:buNone/>
            </a:pPr>
            <a:r>
              <a:rPr lang="tr-TR" dirty="0" smtClean="0"/>
              <a:t>9800 </a:t>
            </a:r>
            <a:r>
              <a:rPr lang="tr-TR" dirty="0"/>
              <a:t>x 12 </a:t>
            </a:r>
            <a:r>
              <a:rPr lang="tr-TR" dirty="0" smtClean="0"/>
              <a:t>=</a:t>
            </a:r>
            <a:r>
              <a:rPr lang="tr-TR" dirty="0"/>
              <a:t>117600</a:t>
            </a:r>
          </a:p>
          <a:p>
            <a:pPr marL="0" indent="0">
              <a:buNone/>
            </a:pPr>
            <a:r>
              <a:rPr lang="tr-TR" dirty="0" smtClean="0"/>
              <a:t>117600/5</a:t>
            </a:r>
            <a:r>
              <a:rPr lang="tr-TR" dirty="0"/>
              <a:t>= 23520</a:t>
            </a:r>
            <a:r>
              <a:rPr lang="tr-TR" dirty="0" smtClean="0"/>
              <a:t> </a:t>
            </a:r>
            <a:r>
              <a:rPr lang="tr-TR" dirty="0"/>
              <a:t>lira. Güncel dolar kuru ile: </a:t>
            </a:r>
            <a:r>
              <a:rPr lang="tr-TR" dirty="0" smtClean="0"/>
              <a:t>4125 </a:t>
            </a:r>
            <a:r>
              <a:rPr lang="tr-TR" dirty="0"/>
              <a:t>dolar.</a:t>
            </a:r>
          </a:p>
          <a:p>
            <a:endParaRPr lang="tr-TR" dirty="0"/>
          </a:p>
        </p:txBody>
      </p:sp>
    </p:spTree>
    <p:extLst>
      <p:ext uri="{BB962C8B-B14F-4D97-AF65-F5344CB8AC3E}">
        <p14:creationId xmlns:p14="http://schemas.microsoft.com/office/powerpoint/2010/main" val="2066375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1800" b="1" dirty="0" smtClean="0">
                <a:solidFill>
                  <a:srgbClr val="FF0000"/>
                </a:solidFill>
                <a:latin typeface="+mn-lt"/>
              </a:rPr>
              <a:t/>
            </a:r>
            <a:br>
              <a:rPr lang="tr-TR" sz="1800" b="1" dirty="0" smtClean="0">
                <a:solidFill>
                  <a:srgbClr val="FF0000"/>
                </a:solidFill>
                <a:latin typeface="+mn-lt"/>
              </a:rPr>
            </a:br>
            <a:r>
              <a:rPr lang="tr-TR" sz="1600" b="1" dirty="0" smtClean="0">
                <a:solidFill>
                  <a:srgbClr val="FF0000"/>
                </a:solidFill>
                <a:latin typeface="+mn-lt"/>
              </a:rPr>
              <a:t>Uluslararası </a:t>
            </a:r>
            <a:r>
              <a:rPr lang="tr-TR" sz="1600" b="1" dirty="0">
                <a:solidFill>
                  <a:srgbClr val="FF0000"/>
                </a:solidFill>
                <a:latin typeface="+mn-lt"/>
              </a:rPr>
              <a:t>Para Fonu’nu (IMF) yayınladığı, ülkelerin Gayrisafi Yurt İçi Hasılaları (GSYİH) baz alınarak oluşturulan sıralama (Dünya Ülkelerinin Ekonomik </a:t>
            </a:r>
            <a:r>
              <a:rPr lang="tr-TR" sz="1600" b="1" dirty="0" smtClean="0">
                <a:solidFill>
                  <a:srgbClr val="FF0000"/>
                </a:solidFill>
                <a:latin typeface="+mn-lt"/>
              </a:rPr>
              <a:t>Büyüklüğü- milyar dolar):</a:t>
            </a:r>
            <a:r>
              <a:rPr lang="tr-TR" sz="1600" b="1" dirty="0">
                <a:solidFill>
                  <a:srgbClr val="FF0000"/>
                </a:solidFill>
                <a:latin typeface="+mn-lt"/>
              </a:rPr>
              <a:t/>
            </a:r>
            <a:br>
              <a:rPr lang="tr-TR" sz="1600" b="1" dirty="0">
                <a:solidFill>
                  <a:srgbClr val="FF0000"/>
                </a:solidFill>
                <a:latin typeface="+mn-lt"/>
              </a:rPr>
            </a:br>
            <a:endParaRPr lang="tr-TR" sz="1600" dirty="0">
              <a:latin typeface="+mn-lt"/>
            </a:endParaRPr>
          </a:p>
        </p:txBody>
      </p:sp>
      <p:pic>
        <p:nvPicPr>
          <p:cNvPr id="9218" name="Picture 2" descr="https://media-cdn.t24.com.tr/media/library/2019/04/1555000583520-ekran-resmi-2019-04-11-19.37"/>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914400" y="1608903"/>
            <a:ext cx="7772400" cy="42497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4078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smtClean="0">
                <a:solidFill>
                  <a:srgbClr val="FF0000"/>
                </a:solidFill>
              </a:rPr>
              <a:t>Bazı Makro-Ekonomik Kavramlar</a:t>
            </a:r>
            <a:endParaRPr lang="tr-TR" sz="2400" b="1" dirty="0">
              <a:solidFill>
                <a:srgbClr val="FF0000"/>
              </a:solidFill>
            </a:endParaRPr>
          </a:p>
        </p:txBody>
      </p:sp>
      <p:sp>
        <p:nvSpPr>
          <p:cNvPr id="3" name="İçerik Yer Tutucusu 2"/>
          <p:cNvSpPr>
            <a:spLocks noGrp="1"/>
          </p:cNvSpPr>
          <p:nvPr>
            <p:ph sz="quarter" idx="1"/>
          </p:nvPr>
        </p:nvSpPr>
        <p:spPr/>
        <p:txBody>
          <a:bodyPr>
            <a:normAutofit/>
          </a:bodyPr>
          <a:lstStyle/>
          <a:p>
            <a:pPr marL="0" indent="0">
              <a:buNone/>
            </a:pPr>
            <a:endParaRPr lang="tr-TR" dirty="0" smtClean="0">
              <a:solidFill>
                <a:srgbClr val="FF0000"/>
              </a:solidFill>
            </a:endParaRPr>
          </a:p>
          <a:p>
            <a:r>
              <a:rPr lang="tr-TR" dirty="0" smtClean="0">
                <a:solidFill>
                  <a:srgbClr val="FF0000"/>
                </a:solidFill>
              </a:rPr>
              <a:t>Enflasyon: </a:t>
            </a:r>
            <a:r>
              <a:rPr lang="tr-TR" dirty="0" smtClean="0"/>
              <a:t>Bir ülkede fiyatlar genel düzeyindeki süreklilik taşıyan artışlar. Genellikle aylık ve yıllık olarak ölçülür ve ifade edilir.</a:t>
            </a:r>
          </a:p>
          <a:p>
            <a:r>
              <a:rPr lang="tr-TR" dirty="0" smtClean="0">
                <a:solidFill>
                  <a:srgbClr val="FF0000"/>
                </a:solidFill>
              </a:rPr>
              <a:t>Deflasyon:</a:t>
            </a:r>
            <a:r>
              <a:rPr lang="tr-TR" dirty="0" smtClean="0"/>
              <a:t> </a:t>
            </a:r>
            <a:r>
              <a:rPr lang="tr-TR" dirty="0"/>
              <a:t>Bir ülkede fiyatlar genel düzeyindeki süreklilik taşıyan </a:t>
            </a:r>
            <a:r>
              <a:rPr lang="tr-TR" dirty="0" smtClean="0"/>
              <a:t>düşüşler. </a:t>
            </a:r>
          </a:p>
          <a:p>
            <a:endParaRPr lang="tr-TR" dirty="0"/>
          </a:p>
          <a:p>
            <a:pPr algn="just"/>
            <a:r>
              <a:rPr lang="tr-TR" dirty="0" smtClean="0">
                <a:solidFill>
                  <a:srgbClr val="7030A0"/>
                </a:solidFill>
              </a:rPr>
              <a:t>Enflasyonun ekonomiye ve toplumun farklı kesimlerine yönelik etkileri nelerdir?</a:t>
            </a:r>
          </a:p>
          <a:p>
            <a:pPr marL="0" indent="0">
              <a:buNone/>
            </a:pPr>
            <a:endParaRPr lang="tr-TR" dirty="0" smtClean="0"/>
          </a:p>
        </p:txBody>
      </p:sp>
    </p:spTree>
    <p:extLst>
      <p:ext uri="{BB962C8B-B14F-4D97-AF65-F5344CB8AC3E}">
        <p14:creationId xmlns:p14="http://schemas.microsoft.com/office/powerpoint/2010/main" val="367957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77500" lnSpcReduction="20000"/>
          </a:bodyPr>
          <a:lstStyle/>
          <a:p>
            <a:pPr algn="just"/>
            <a:r>
              <a:rPr lang="tr-TR" dirty="0">
                <a:solidFill>
                  <a:srgbClr val="FF0000"/>
                </a:solidFill>
              </a:rPr>
              <a:t>Tüketici Fiyatları Endeksi (TÜFE</a:t>
            </a:r>
            <a:r>
              <a:rPr lang="tr-TR" dirty="0" smtClean="0">
                <a:solidFill>
                  <a:srgbClr val="FF0000"/>
                </a:solidFill>
              </a:rPr>
              <a:t>): </a:t>
            </a:r>
            <a:r>
              <a:rPr lang="tr-TR" dirty="0" smtClean="0"/>
              <a:t>Bireyler </a:t>
            </a:r>
            <a:r>
              <a:rPr lang="tr-TR" dirty="0"/>
              <a:t>veya hane halkı tarafından tüketilen veya kullanılan </a:t>
            </a:r>
            <a:r>
              <a:rPr lang="tr-TR" u="sng" dirty="0"/>
              <a:t>nihai tüketim ürünlerin veya hizmetleri</a:t>
            </a:r>
            <a:r>
              <a:rPr lang="tr-TR" dirty="0"/>
              <a:t>n fiyatlarında </a:t>
            </a:r>
            <a:r>
              <a:rPr lang="tr-TR" dirty="0" smtClean="0"/>
              <a:t>belirli </a:t>
            </a:r>
            <a:r>
              <a:rPr lang="tr-TR" dirty="0"/>
              <a:t>bir dönem içinde oluşan değişimi ölçen bir endekstir. TÜFE ürün sepetinde en çok yapılan kişisel harcamalar kapsamında bulunan gıda ve alkollü ve alkolsüz içecekler, tütün mamulleri, giyim ve ayakkabı, konut, su, elektrik, gaz ve diğer yakıtlar, mobilya, ev aletleri, sağlık, ulaştırma, haberleşme, kültür, eğitim, kültür, eğlence, otel ve restoran ürün ve hizmetler yer alır. Sepette yer alan mal ve hizmetlerin endeks hesaplamasındaki ağırlıkları farklıdır. Sepet kapsamı ve ağırlıklar her yılın sonunda güncellenir. Sepet içinde yer alan ürünlerin fiyatları her ayın 25’ine internet üzerinden araştırma yapılarak belirlenir. </a:t>
            </a:r>
            <a:endParaRPr lang="tr-TR" dirty="0">
              <a:solidFill>
                <a:srgbClr val="FF0000"/>
              </a:solidFill>
            </a:endParaRPr>
          </a:p>
          <a:p>
            <a:pPr marL="0" indent="0" algn="just">
              <a:buNone/>
            </a:pPr>
            <a:endParaRPr lang="tr-TR" dirty="0" smtClean="0">
              <a:solidFill>
                <a:srgbClr val="FF0000"/>
              </a:solidFill>
            </a:endParaRPr>
          </a:p>
          <a:p>
            <a:pPr algn="just"/>
            <a:r>
              <a:rPr lang="tr-TR" dirty="0" smtClean="0">
                <a:solidFill>
                  <a:srgbClr val="FF0000"/>
                </a:solidFill>
              </a:rPr>
              <a:t>Üretici </a:t>
            </a:r>
            <a:r>
              <a:rPr lang="tr-TR" dirty="0">
                <a:solidFill>
                  <a:srgbClr val="FF0000"/>
                </a:solidFill>
              </a:rPr>
              <a:t>Fiyatları Endeksi (ÜFE): </a:t>
            </a:r>
            <a:r>
              <a:rPr lang="tr-TR" dirty="0"/>
              <a:t>Ülke içinde üretilen mal ve hizmetlerin üretici satış fiyatlarında belirli bir zaman aralığı içinde oluşan değişimi ölçen bir endekstir. ÜFE endeksi, üretim maliyetlerindeki değişimi ölçer ve üretici maliyetlerindeki dalgalanmaların üretici fiyatlarına nasıl yansıdığını gösterir, ÜFE endeksindeki artış üretim maliyetlerinde artışa ve maliyet enflasyonuna işaret eder. </a:t>
            </a:r>
          </a:p>
          <a:p>
            <a:endParaRPr lang="tr-TR" dirty="0"/>
          </a:p>
        </p:txBody>
      </p:sp>
    </p:spTree>
    <p:extLst>
      <p:ext uri="{BB962C8B-B14F-4D97-AF65-F5344CB8AC3E}">
        <p14:creationId xmlns:p14="http://schemas.microsoft.com/office/powerpoint/2010/main" val="2863723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solidFill>
                  <a:srgbClr val="FF0000"/>
                </a:solidFill>
              </a:rPr>
              <a:t>Güncel enflasyon rakamları açıklandı:</a:t>
            </a:r>
          </a:p>
          <a:p>
            <a:r>
              <a:rPr lang="tr-TR" i="1" dirty="0"/>
              <a:t>Tüketici fiyat endeksi (TÜFE) </a:t>
            </a:r>
            <a:r>
              <a:rPr lang="tr-TR" dirty="0"/>
              <a:t>aylık %0,99 </a:t>
            </a:r>
            <a:r>
              <a:rPr lang="tr-TR" dirty="0" smtClean="0"/>
              <a:t>arttı.</a:t>
            </a:r>
            <a:endParaRPr lang="tr-TR" dirty="0"/>
          </a:p>
          <a:p>
            <a:r>
              <a:rPr lang="tr-TR" dirty="0"/>
              <a:t>TÜFE'de (2003=100) 2019 yılı Eylül ayında bir önceki aya göre %0,99, </a:t>
            </a:r>
            <a:endParaRPr lang="tr-TR" dirty="0" smtClean="0"/>
          </a:p>
          <a:p>
            <a:r>
              <a:rPr lang="tr-TR" dirty="0" smtClean="0"/>
              <a:t>bir </a:t>
            </a:r>
            <a:r>
              <a:rPr lang="tr-TR" dirty="0"/>
              <a:t>önceki yılın aynı ayına göre %9,26 ve </a:t>
            </a:r>
            <a:endParaRPr lang="tr-TR" dirty="0" smtClean="0"/>
          </a:p>
          <a:p>
            <a:r>
              <a:rPr lang="tr-TR" dirty="0" smtClean="0"/>
              <a:t>on </a:t>
            </a:r>
            <a:r>
              <a:rPr lang="tr-TR" dirty="0"/>
              <a:t>iki aylık ortalamalara göre %18,27 artış gerçekleşti.</a:t>
            </a:r>
          </a:p>
          <a:p>
            <a:endParaRPr lang="tr-TR" dirty="0"/>
          </a:p>
        </p:txBody>
      </p:sp>
    </p:spTree>
    <p:extLst>
      <p:ext uri="{BB962C8B-B14F-4D97-AF65-F5344CB8AC3E}">
        <p14:creationId xmlns:p14="http://schemas.microsoft.com/office/powerpoint/2010/main" val="1760652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Türkiye’de 2018 ve 2019 yıllarında enflasyonun seyri</a:t>
            </a:r>
            <a:endParaRPr lang="tr-TR" sz="2400" dirty="0">
              <a:solidFill>
                <a:srgbClr val="FF0000"/>
              </a:solidFill>
            </a:endParaRPr>
          </a:p>
        </p:txBody>
      </p:sp>
      <p:pic>
        <p:nvPicPr>
          <p:cNvPr id="1026" name="Picture 2" descr="https://i.sozcu.com.tr/wp-content/uploads/2019/10/03/30857_img_1_12_03.10.2019219315514.jp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085975" y="2276872"/>
            <a:ext cx="5429250" cy="255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1417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2050" name="Picture 2" descr="https://i.sozcu.com.tr/wp-content/uploads/2019/10/03/3ekimenflasyongraf.jp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914400" y="2039417"/>
            <a:ext cx="7772400" cy="3388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1800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smtClean="0">
                <a:solidFill>
                  <a:srgbClr val="FF0000"/>
                </a:solidFill>
              </a:rPr>
              <a:t>Gayri Safi Milli Hasıla (GSMH)</a:t>
            </a:r>
            <a:r>
              <a:rPr lang="tr-TR" dirty="0" smtClean="0"/>
              <a:t>: Bir ülkede bir yılda üretilen tüm mal ve hizmetlerin parasal karşılığının toplamı. </a:t>
            </a:r>
          </a:p>
          <a:p>
            <a:r>
              <a:rPr lang="tr-TR" dirty="0" smtClean="0"/>
              <a:t>Aslında işin ayrıntısına inilecek olursa; </a:t>
            </a:r>
            <a:r>
              <a:rPr lang="tr-TR" dirty="0"/>
              <a:t>b</a:t>
            </a:r>
            <a:r>
              <a:rPr lang="tr-TR" dirty="0" smtClean="0"/>
              <a:t>ir </a:t>
            </a:r>
            <a:r>
              <a:rPr lang="tr-TR" dirty="0"/>
              <a:t>“ülke vatandaşları” tarafından bir yılda gerek o ülkede gerekse diğer ülkelerde üretilen nihai malların piyasa değerine gayri safi milli hasıla denir. </a:t>
            </a:r>
            <a:endParaRPr lang="tr-TR" dirty="0" smtClean="0"/>
          </a:p>
          <a:p>
            <a:pPr algn="just"/>
            <a:r>
              <a:rPr lang="tr-TR" dirty="0" smtClean="0"/>
              <a:t>Bu anlamda </a:t>
            </a:r>
            <a:r>
              <a:rPr lang="tr-TR" dirty="0" err="1" smtClean="0"/>
              <a:t>GSMH’nın</a:t>
            </a:r>
            <a:r>
              <a:rPr lang="tr-TR" dirty="0" smtClean="0"/>
              <a:t> </a:t>
            </a:r>
            <a:r>
              <a:rPr lang="tr-TR" dirty="0" smtClean="0">
                <a:solidFill>
                  <a:srgbClr val="FF0000"/>
                </a:solidFill>
              </a:rPr>
              <a:t>Milli </a:t>
            </a:r>
            <a:r>
              <a:rPr lang="tr-TR" dirty="0" err="1" smtClean="0">
                <a:solidFill>
                  <a:srgbClr val="FF0000"/>
                </a:solidFill>
              </a:rPr>
              <a:t>Gelir</a:t>
            </a:r>
            <a:r>
              <a:rPr lang="tr-TR" dirty="0" err="1" smtClean="0"/>
              <a:t>’e</a:t>
            </a:r>
            <a:r>
              <a:rPr lang="tr-TR" dirty="0" smtClean="0"/>
              <a:t> denk olduğu söylenebilir.</a:t>
            </a:r>
            <a:r>
              <a:rPr lang="tr-TR" dirty="0"/>
              <a:t> Bilimsel anlamda </a:t>
            </a:r>
            <a:r>
              <a:rPr lang="tr-TR" dirty="0" smtClean="0"/>
              <a:t>Milli </a:t>
            </a:r>
            <a:r>
              <a:rPr lang="tr-TR" dirty="0"/>
              <a:t>G</a:t>
            </a:r>
            <a:r>
              <a:rPr lang="tr-TR" dirty="0" smtClean="0"/>
              <a:t>elir </a:t>
            </a:r>
            <a:r>
              <a:rPr lang="tr-TR" dirty="0"/>
              <a:t>bir ülkede belli bir dönemde üretilen mal ve hizmetlerin net parasal değeridir</a:t>
            </a:r>
            <a:r>
              <a:rPr lang="tr-TR" dirty="0" smtClean="0"/>
              <a:t>.</a:t>
            </a:r>
          </a:p>
          <a:p>
            <a:pPr marL="0" indent="0" algn="just">
              <a:buNone/>
            </a:pPr>
            <a:endParaRPr lang="tr-TR" dirty="0" smtClean="0"/>
          </a:p>
        </p:txBody>
      </p:sp>
    </p:spTree>
    <p:extLst>
      <p:ext uri="{BB962C8B-B14F-4D97-AF65-F5344CB8AC3E}">
        <p14:creationId xmlns:p14="http://schemas.microsoft.com/office/powerpoint/2010/main" val="951842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latin typeface="+mn-lt"/>
              </a:rPr>
              <a:t>Türkiye’ye İlişkin GSMH/Milli Gelir ve Kişi Başına Düşen Milli Gelir Rakamları</a:t>
            </a:r>
            <a:endParaRPr lang="tr-TR" sz="2400" dirty="0">
              <a:solidFill>
                <a:srgbClr val="FF0000"/>
              </a:solidFill>
              <a:latin typeface="+mn-lt"/>
            </a:endParaRPr>
          </a:p>
        </p:txBody>
      </p:sp>
      <p:sp>
        <p:nvSpPr>
          <p:cNvPr id="3" name="İçerik Yer Tutucusu 2"/>
          <p:cNvSpPr>
            <a:spLocks noGrp="1"/>
          </p:cNvSpPr>
          <p:nvPr>
            <p:ph sz="quarter" idx="1"/>
          </p:nvPr>
        </p:nvSpPr>
        <p:spPr/>
        <p:txBody>
          <a:bodyPr/>
          <a:lstStyle/>
          <a:p>
            <a:pPr marL="0" indent="0">
              <a:buNone/>
            </a:pPr>
            <a:endParaRPr lang="tr-TR" dirty="0" smtClean="0"/>
          </a:p>
          <a:p>
            <a:r>
              <a:rPr lang="tr-TR" dirty="0" smtClean="0"/>
              <a:t>Türkiye </a:t>
            </a:r>
            <a:r>
              <a:rPr lang="tr-TR" dirty="0"/>
              <a:t>İstatistik Kurumu (TÜİK) verilerine göre gayrisafi yurtiçi hasıla güncel fiyatlarla </a:t>
            </a:r>
            <a:r>
              <a:rPr lang="tr-TR" u="sng" dirty="0"/>
              <a:t>3,7 trilyon lira ya da 784 milyar dolar</a:t>
            </a:r>
            <a:r>
              <a:rPr lang="tr-TR" dirty="0"/>
              <a:t> </a:t>
            </a:r>
            <a:r>
              <a:rPr lang="tr-TR" dirty="0" smtClean="0"/>
              <a:t>oldu</a:t>
            </a:r>
            <a:r>
              <a:rPr lang="tr-TR" dirty="0"/>
              <a:t> </a:t>
            </a:r>
            <a:r>
              <a:rPr lang="tr-TR" dirty="0" smtClean="0"/>
              <a:t>( Bu rakam 2017 yılında 851 milyar dolardı). Bu </a:t>
            </a:r>
            <a:r>
              <a:rPr lang="tr-TR" dirty="0"/>
              <a:t>dönemde kişi başına düşen ortalama gelir ise </a:t>
            </a:r>
            <a:r>
              <a:rPr lang="tr-TR" u="sng" dirty="0"/>
              <a:t>45 bin 463 lira</a:t>
            </a:r>
            <a:r>
              <a:rPr lang="tr-TR" dirty="0"/>
              <a:t>, ABD doları cinsinden ise </a:t>
            </a:r>
            <a:r>
              <a:rPr lang="tr-TR" u="sng" dirty="0"/>
              <a:t>9 bin 632 </a:t>
            </a:r>
            <a:r>
              <a:rPr lang="tr-TR" dirty="0"/>
              <a:t>dolar oldu</a:t>
            </a:r>
            <a:r>
              <a:rPr lang="tr-TR" dirty="0" smtClean="0"/>
              <a:t>.</a:t>
            </a:r>
            <a:endParaRPr lang="tr-TR" dirty="0"/>
          </a:p>
          <a:p>
            <a:pPr algn="just"/>
            <a:r>
              <a:rPr lang="tr-TR" dirty="0"/>
              <a:t>Bu, 2007 yılındaki 9 bin 656 dolar olan ortalama gelirin </a:t>
            </a:r>
            <a:r>
              <a:rPr lang="tr-TR" dirty="0" smtClean="0"/>
              <a:t>altında </a:t>
            </a:r>
            <a:r>
              <a:rPr lang="tr-TR" dirty="0"/>
              <a:t>bir seviye</a:t>
            </a:r>
            <a:r>
              <a:rPr lang="tr-TR" dirty="0" smtClean="0"/>
              <a:t>.</a:t>
            </a:r>
          </a:p>
          <a:p>
            <a:pPr marL="0" indent="0" algn="just">
              <a:buNone/>
            </a:pPr>
            <a:endParaRPr lang="tr-TR" dirty="0"/>
          </a:p>
        </p:txBody>
      </p:sp>
    </p:spTree>
    <p:extLst>
      <p:ext uri="{BB962C8B-B14F-4D97-AF65-F5344CB8AC3E}">
        <p14:creationId xmlns:p14="http://schemas.microsoft.com/office/powerpoint/2010/main" val="12543727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5122" name="Picture 2" descr="http://kazete.com.tr/img/haber/detay/E1A_11-eko-milli-hasila.jpg-grafik.jp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738312" y="1638300"/>
            <a:ext cx="6124575" cy="419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7193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1712</TotalTime>
  <Words>443</Words>
  <Application>Microsoft Office PowerPoint</Application>
  <PresentationFormat>Ekran Gösterisi (4:3)</PresentationFormat>
  <Paragraphs>44</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Calibri</vt:lpstr>
      <vt:lpstr>Franklin Gothic Book</vt:lpstr>
      <vt:lpstr>Perpetua</vt:lpstr>
      <vt:lpstr>Wingdings 2</vt:lpstr>
      <vt:lpstr>Hisse Senedi</vt:lpstr>
      <vt:lpstr> Ekonomi ve Girişimcilik Dersi Notları– 3   </vt:lpstr>
      <vt:lpstr>Bazı Makro-Ekonomik Kavramlar</vt:lpstr>
      <vt:lpstr>PowerPoint Sunusu</vt:lpstr>
      <vt:lpstr>PowerPoint Sunusu</vt:lpstr>
      <vt:lpstr>Türkiye’de 2018 ve 2019 yıllarında enflasyonun seyri</vt:lpstr>
      <vt:lpstr>PowerPoint Sunusu</vt:lpstr>
      <vt:lpstr>PowerPoint Sunusu</vt:lpstr>
      <vt:lpstr>Türkiye’ye İlişkin GSMH/Milli Gelir ve Kişi Başına Düşen Milli Gelir Rakamları</vt:lpstr>
      <vt:lpstr>PowerPoint Sunusu</vt:lpstr>
      <vt:lpstr>PowerPoint Sunusu</vt:lpstr>
      <vt:lpstr>PowerPoint Sunusu</vt:lpstr>
      <vt:lpstr> Uluslararası Para Fonu’nu (IMF) yayınladığı, ülkelerin Gayrisafi Yurt İçi Hasılaları (GSYİH) baz alınarak oluşturulan sıralama (Dünya Ülkelerinin Ekonomik Büyüklüğü- milyar dolar):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406</cp:revision>
  <dcterms:created xsi:type="dcterms:W3CDTF">2014-05-05T08:01:07Z</dcterms:created>
  <dcterms:modified xsi:type="dcterms:W3CDTF">2019-11-19T06:38:19Z</dcterms:modified>
</cp:coreProperties>
</file>