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433" r:id="rId3"/>
    <p:sldId id="257" r:id="rId4"/>
    <p:sldId id="461" r:id="rId5"/>
    <p:sldId id="462" r:id="rId6"/>
    <p:sldId id="463" r:id="rId7"/>
    <p:sldId id="464" r:id="rId8"/>
    <p:sldId id="465" r:id="rId9"/>
    <p:sldId id="429" r:id="rId10"/>
    <p:sldId id="445" r:id="rId11"/>
    <p:sldId id="430" r:id="rId12"/>
    <p:sldId id="431" r:id="rId13"/>
    <p:sldId id="432" r:id="rId14"/>
    <p:sldId id="434" r:id="rId15"/>
    <p:sldId id="435" r:id="rId16"/>
    <p:sldId id="436" r:id="rId17"/>
    <p:sldId id="442" r:id="rId18"/>
    <p:sldId id="443" r:id="rId19"/>
    <p:sldId id="454" r:id="rId20"/>
    <p:sldId id="453" r:id="rId21"/>
    <p:sldId id="446" r:id="rId22"/>
    <p:sldId id="455" r:id="rId23"/>
    <p:sldId id="447" r:id="rId24"/>
    <p:sldId id="456" r:id="rId25"/>
    <p:sldId id="448" r:id="rId26"/>
    <p:sldId id="457" r:id="rId27"/>
    <p:sldId id="449" r:id="rId28"/>
    <p:sldId id="458" r:id="rId29"/>
    <p:sldId id="450" r:id="rId30"/>
    <p:sldId id="459" r:id="rId31"/>
    <p:sldId id="451" r:id="rId32"/>
    <p:sldId id="460" r:id="rId33"/>
    <p:sldId id="272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9" autoAdjust="0"/>
    <p:restoredTop sz="96800" autoAdjust="0"/>
  </p:normalViewPr>
  <p:slideViewPr>
    <p:cSldViewPr>
      <p:cViewPr varScale="1">
        <p:scale>
          <a:sx n="89" d="100"/>
          <a:sy n="89" d="100"/>
        </p:scale>
        <p:origin x="11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D45B-E730-475D-BD20-F78503D34471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859D-B9DD-4026-99DC-E9A994B5962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6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91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56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92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21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0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1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C859D-B9DD-4026-99DC-E9A994B5962C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96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EEA02-A089-4CA0-B6DB-5656DABF50C4}" type="datetimeFigureOut">
              <a:rPr lang="tr-TR" smtClean="0"/>
              <a:pPr/>
              <a:t>8.03.2018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5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857628"/>
            <a:ext cx="7072362" cy="1285884"/>
          </a:xfrm>
        </p:spPr>
        <p:txBody>
          <a:bodyPr>
            <a:noAutofit/>
          </a:bodyPr>
          <a:lstStyle/>
          <a:p>
            <a:r>
              <a:rPr lang="tr-TR" sz="2600" dirty="0" smtClean="0">
                <a:latin typeface="+mn-lt"/>
              </a:rPr>
              <a:t>DBB124 Karşılaştırmalı Dil İncelemeleri – </a:t>
            </a:r>
            <a:br>
              <a:rPr lang="tr-TR" sz="2600" dirty="0" smtClean="0">
                <a:latin typeface="+mn-lt"/>
              </a:rPr>
            </a:br>
            <a:r>
              <a:rPr lang="tr-TR" sz="2600" b="1" dirty="0" smtClean="0">
                <a:latin typeface="+mn-lt"/>
              </a:rPr>
              <a:t>Sesbilimsel  Tipoloji</a:t>
            </a:r>
            <a:endParaRPr lang="tr-TR" sz="26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5072074"/>
            <a:ext cx="6858048" cy="642942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ea typeface="+mj-ea"/>
                <a:cs typeface="+mj-cs"/>
              </a:rPr>
              <a:t>Salı, 15.30-17.45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Dr. İpek </a:t>
            </a:r>
            <a:r>
              <a:rPr kumimoji="0" lang="tr-TR" sz="1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Pınar</a:t>
            </a:r>
            <a:r>
              <a:rPr kumimoji="0" lang="tr-TR" sz="16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Uzun</a:t>
            </a:r>
            <a:endParaRPr kumimoji="0" lang="tr-T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Uluslararası Sesbilim Abecesi (</a:t>
            </a:r>
            <a:r>
              <a:rPr lang="tr-TR" sz="2800" dirty="0" smtClean="0"/>
              <a:t>IPA</a:t>
            </a:r>
            <a:r>
              <a:rPr lang="tr-TR" sz="2800" b="1" dirty="0" smtClean="0"/>
              <a:t>)</a:t>
            </a:r>
            <a:endParaRPr lang="tr-TR" sz="2800" b="1" dirty="0"/>
          </a:p>
        </p:txBody>
      </p:sp>
      <p:pic>
        <p:nvPicPr>
          <p:cNvPr id="8" name="Picture 6" descr="Reproduction of The International Phonetic Alphabet - Pulmonic consona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7976"/>
            <a:ext cx="8097462" cy="35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77047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88" y="1285875"/>
            <a:ext cx="84296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tr-TR" sz="1600" dirty="0">
                <a:latin typeface="Book Antiqua" pitchFamily="18" charset="0"/>
                <a:cs typeface="+mn-cs"/>
              </a:rPr>
              <a:t>Ses yolundaki tam bir </a:t>
            </a:r>
            <a:r>
              <a:rPr lang="tr-TR" sz="1600" i="1" dirty="0">
                <a:latin typeface="Book Antiqua" pitchFamily="18" charset="0"/>
                <a:cs typeface="+mn-cs"/>
              </a:rPr>
              <a:t>kapanma</a:t>
            </a:r>
            <a:r>
              <a:rPr lang="tr-TR" sz="1600" dirty="0">
                <a:latin typeface="Book Antiqua" pitchFamily="18" charset="0"/>
                <a:cs typeface="+mn-cs"/>
              </a:rPr>
              <a:t>nın oluşması ve ardından ani bırakması sonucunda oluşan </a:t>
            </a:r>
            <a:r>
              <a:rPr lang="tr-TR" sz="1600" b="1" dirty="0">
                <a:latin typeface="Book Antiqua" pitchFamily="18" charset="0"/>
                <a:cs typeface="+mn-cs"/>
              </a:rPr>
              <a:t>patlamalı </a:t>
            </a:r>
            <a:r>
              <a:rPr lang="tr-TR" sz="1600" dirty="0">
                <a:latin typeface="Book Antiqua" pitchFamily="18" charset="0"/>
                <a:cs typeface="+mn-cs"/>
              </a:rPr>
              <a:t>(stop) ünsüzler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endParaRPr lang="tr-TR" sz="1600" dirty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latin typeface="Book Antiqua" pitchFamily="18" charset="0"/>
                <a:cs typeface="+mn-cs"/>
              </a:rPr>
              <a:t>b.    Ağız boşluğunda </a:t>
            </a:r>
            <a:r>
              <a:rPr lang="tr-TR" sz="1600" i="1" dirty="0">
                <a:latin typeface="Book Antiqua" pitchFamily="18" charset="0"/>
                <a:cs typeface="+mn-cs"/>
              </a:rPr>
              <a:t>kapanma</a:t>
            </a:r>
            <a:r>
              <a:rPr lang="tr-TR" sz="1600" dirty="0">
                <a:latin typeface="Book Antiqua" pitchFamily="18" charset="0"/>
                <a:cs typeface="+mn-cs"/>
              </a:rPr>
              <a:t>nın oluşması ama yine de </a:t>
            </a:r>
            <a:r>
              <a:rPr lang="tr-TR" sz="1600" i="1" dirty="0">
                <a:latin typeface="Book Antiqua" pitchFamily="18" charset="0"/>
                <a:cs typeface="+mn-cs"/>
              </a:rPr>
              <a:t>havanın geniz boşluğundan serbest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i="1" dirty="0">
                <a:latin typeface="Book Antiqua" pitchFamily="18" charset="0"/>
                <a:cs typeface="+mn-cs"/>
              </a:rPr>
              <a:t>       akışı</a:t>
            </a:r>
            <a:r>
              <a:rPr lang="tr-TR" sz="1600" dirty="0">
                <a:latin typeface="Book Antiqua" pitchFamily="18" charset="0"/>
                <a:cs typeface="+mn-cs"/>
              </a:rPr>
              <a:t> ile oluşan</a:t>
            </a:r>
            <a:r>
              <a:rPr lang="tr-TR" sz="1600" i="1" dirty="0">
                <a:latin typeface="Book Antiqua" pitchFamily="18" charset="0"/>
                <a:cs typeface="+mn-cs"/>
              </a:rPr>
              <a:t> </a:t>
            </a:r>
            <a:r>
              <a:rPr lang="tr-TR" sz="1600" b="1" dirty="0">
                <a:latin typeface="Book Antiqua" pitchFamily="18" charset="0"/>
                <a:cs typeface="+mn-cs"/>
              </a:rPr>
              <a:t>genizsil </a:t>
            </a:r>
            <a:r>
              <a:rPr lang="tr-TR" sz="1600" dirty="0">
                <a:latin typeface="Book Antiqua" pitchFamily="18" charset="0"/>
                <a:cs typeface="+mn-cs"/>
              </a:rPr>
              <a:t>(nasal) </a:t>
            </a:r>
            <a:r>
              <a:rPr lang="tr-TR" sz="1600" b="1" dirty="0">
                <a:latin typeface="Book Antiqua" pitchFamily="18" charset="0"/>
                <a:cs typeface="+mn-cs"/>
              </a:rPr>
              <a:t>ünsüzler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latin typeface="Book Antiqua" pitchFamily="18" charset="0"/>
                <a:cs typeface="+mn-cs"/>
              </a:rPr>
              <a:t>c.</a:t>
            </a:r>
            <a:r>
              <a:rPr lang="tr-TR" sz="1600" dirty="0">
                <a:latin typeface="Book Antiqua" pitchFamily="18" charset="0"/>
                <a:cs typeface="+mn-cs"/>
              </a:rPr>
              <a:t>    Ses yolundaki </a:t>
            </a:r>
            <a:r>
              <a:rPr lang="tr-TR" sz="1600" i="1" dirty="0">
                <a:latin typeface="Book Antiqua" pitchFamily="18" charset="0"/>
                <a:cs typeface="+mn-cs"/>
              </a:rPr>
              <a:t>daralma</a:t>
            </a:r>
            <a:r>
              <a:rPr lang="tr-TR" sz="1600" dirty="0">
                <a:latin typeface="Book Antiqua" pitchFamily="18" charset="0"/>
                <a:cs typeface="+mn-cs"/>
              </a:rPr>
              <a:t> ile oluşan </a:t>
            </a:r>
            <a:r>
              <a:rPr lang="tr-TR" sz="1600" b="1" dirty="0">
                <a:latin typeface="Book Antiqua" pitchFamily="18" charset="0"/>
                <a:cs typeface="+mn-cs"/>
              </a:rPr>
              <a:t>sürtünücü </a:t>
            </a:r>
            <a:r>
              <a:rPr lang="tr-TR" sz="1600" dirty="0">
                <a:latin typeface="Book Antiqua" pitchFamily="18" charset="0"/>
                <a:cs typeface="+mn-cs"/>
              </a:rPr>
              <a:t>(fricative)</a:t>
            </a:r>
            <a:r>
              <a:rPr lang="tr-TR" sz="1600" i="1" dirty="0">
                <a:latin typeface="Book Antiqua" pitchFamily="18" charset="0"/>
                <a:cs typeface="+mn-cs"/>
              </a:rPr>
              <a:t> </a:t>
            </a:r>
            <a:r>
              <a:rPr lang="tr-TR" sz="1600" dirty="0">
                <a:latin typeface="Book Antiqua" pitchFamily="18" charset="0"/>
                <a:cs typeface="+mn-cs"/>
              </a:rPr>
              <a:t>ve </a:t>
            </a:r>
            <a:r>
              <a:rPr lang="tr-TR" sz="1600" b="1" dirty="0">
                <a:latin typeface="Book Antiqua" pitchFamily="18" charset="0"/>
                <a:cs typeface="+mn-cs"/>
              </a:rPr>
              <a:t>yarı ünlü</a:t>
            </a:r>
            <a:r>
              <a:rPr lang="tr-TR" sz="1600" dirty="0">
                <a:latin typeface="Book Antiqua" pitchFamily="18" charset="0"/>
                <a:cs typeface="+mn-cs"/>
              </a:rPr>
              <a:t> (approximant) </a:t>
            </a:r>
            <a:endParaRPr lang="tr-TR" sz="1600" dirty="0" smtClean="0"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latin typeface="Book Antiqua" pitchFamily="18" charset="0"/>
                <a:cs typeface="+mn-cs"/>
              </a:rPr>
              <a:t>       ünsüzleri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Book Antiqua" pitchFamily="18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 startAt="4"/>
              <a:defRPr/>
            </a:pPr>
            <a:r>
              <a:rPr lang="tr-TR" sz="1600" dirty="0">
                <a:latin typeface="Book Antiqua" pitchFamily="18" charset="0"/>
                <a:cs typeface="+mn-cs"/>
              </a:rPr>
              <a:t>Ses yolunun bir kısmında çok kısa aralarla birbirini izleyen kapanma ve bırakma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latin typeface="Book Antiqua" pitchFamily="18" charset="0"/>
                <a:cs typeface="+mn-cs"/>
              </a:rPr>
              <a:t>       evreleri esasında bir ses organının titreşimi ile oluşan </a:t>
            </a:r>
            <a:r>
              <a:rPr lang="tr-TR" sz="1600" b="1" dirty="0">
                <a:latin typeface="Book Antiqua" pitchFamily="18" charset="0"/>
                <a:cs typeface="+mn-cs"/>
              </a:rPr>
              <a:t>çarpmalı </a:t>
            </a:r>
            <a:r>
              <a:rPr lang="tr-TR" sz="1600" dirty="0">
                <a:latin typeface="Book Antiqua" pitchFamily="18" charset="0"/>
                <a:cs typeface="+mn-cs"/>
              </a:rPr>
              <a:t>(vibrant)</a:t>
            </a:r>
            <a:r>
              <a:rPr lang="tr-TR" sz="1600" i="1" dirty="0">
                <a:latin typeface="Book Antiqua" pitchFamily="18" charset="0"/>
                <a:cs typeface="+mn-cs"/>
              </a:rPr>
              <a:t> </a:t>
            </a:r>
            <a:r>
              <a:rPr lang="tr-TR" sz="1600" dirty="0">
                <a:latin typeface="Book Antiqua" pitchFamily="18" charset="0"/>
                <a:cs typeface="+mn-cs"/>
              </a:rPr>
              <a:t>ve </a:t>
            </a:r>
            <a:r>
              <a:rPr lang="tr-TR" sz="1600" b="1" dirty="0">
                <a:latin typeface="Book Antiqua" pitchFamily="18" charset="0"/>
                <a:cs typeface="+mn-cs"/>
              </a:rPr>
              <a:t>tek vuruşlu</a:t>
            </a:r>
            <a:r>
              <a:rPr lang="tr-TR" sz="1600" dirty="0">
                <a:latin typeface="Book Antiqua" pitchFamily="18" charset="0"/>
                <a:cs typeface="+mn-cs"/>
              </a:rPr>
              <a:t> (tap veya flap) ünsüzler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600" dirty="0">
              <a:latin typeface="Book Antiqua" pitchFamily="18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 startAt="5"/>
              <a:defRPr/>
            </a:pPr>
            <a:r>
              <a:rPr lang="tr-TR" sz="1600" dirty="0">
                <a:latin typeface="Book Antiqua" pitchFamily="18" charset="0"/>
                <a:cs typeface="+mn-cs"/>
              </a:rPr>
              <a:t>Ağız boşluğunda </a:t>
            </a:r>
            <a:r>
              <a:rPr lang="tr-TR" sz="1600" i="1" dirty="0">
                <a:latin typeface="Book Antiqua" pitchFamily="18" charset="0"/>
                <a:cs typeface="+mn-cs"/>
              </a:rPr>
              <a:t>kapanma</a:t>
            </a:r>
            <a:r>
              <a:rPr lang="tr-TR" sz="1600" dirty="0">
                <a:latin typeface="Book Antiqua" pitchFamily="18" charset="0"/>
                <a:cs typeface="+mn-cs"/>
              </a:rPr>
              <a:t>nın oluşması ama yine de </a:t>
            </a:r>
            <a:r>
              <a:rPr lang="tr-TR" sz="1600" i="1" dirty="0">
                <a:latin typeface="Book Antiqua" pitchFamily="18" charset="0"/>
                <a:cs typeface="+mn-cs"/>
              </a:rPr>
              <a:t>havanın ağızdan serbest akışı</a:t>
            </a:r>
            <a:r>
              <a:rPr lang="tr-TR" sz="1600" dirty="0">
                <a:latin typeface="Book Antiqua" pitchFamily="18" charset="0"/>
                <a:cs typeface="+mn-cs"/>
              </a:rPr>
              <a:t> ile oluşan </a:t>
            </a:r>
            <a:r>
              <a:rPr lang="tr-TR" sz="1600" b="1" dirty="0">
                <a:latin typeface="Book Antiqua" pitchFamily="18" charset="0"/>
                <a:cs typeface="+mn-cs"/>
              </a:rPr>
              <a:t>yan daralma </a:t>
            </a:r>
            <a:r>
              <a:rPr lang="tr-TR" sz="1600" dirty="0">
                <a:latin typeface="Book Antiqua" pitchFamily="18" charset="0"/>
                <a:cs typeface="+mn-cs"/>
              </a:rPr>
              <a:t>(lateral approximant) ünsüzler</a:t>
            </a:r>
          </a:p>
        </p:txBody>
      </p:sp>
      <p:pic>
        <p:nvPicPr>
          <p:cNvPr id="35843" name="Resim 1" descr="http://2.bp.blogspot.com/-Dwjhomi3APw/TdTObXw6iVI/AAAAAAAAAB4/3ZyVZUywLPM/s1600/Diagram+of+speech+org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857750"/>
            <a:ext cx="132556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500063" y="5715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>
                <a:latin typeface="Gill Sans MT" panose="020B0502020104020203" pitchFamily="34" charset="0"/>
              </a:rPr>
              <a:t>Ünsüzler – </a:t>
            </a:r>
            <a:r>
              <a:rPr lang="tr-TR" altLang="tr-TR" sz="2800" b="1">
                <a:latin typeface="Gill Sans MT" panose="020B0502020104020203" pitchFamily="34" charset="0"/>
              </a:rPr>
              <a:t>Çıkış Biçimi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029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285750" y="1428750"/>
            <a:ext cx="8429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1600">
                <a:latin typeface="Book Antiqua" panose="02040602050305030304" pitchFamily="18" charset="0"/>
              </a:rPr>
              <a:t>Patlamalı ünsüzler, ağız boşluğunda tam bir kapanmayla oluşurlar; kapanmanın bitişiyle hava akımı, patlama biçiminde aniden dışarı çıkar. </a:t>
            </a: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1600">
                <a:latin typeface="Book Antiqua" panose="02040602050305030304" pitchFamily="18" charset="0"/>
              </a:rPr>
              <a:t>Ses yolunda tam kapanmanın gerçekleşebilecek beş temel yer vardır: </a:t>
            </a:r>
            <a:r>
              <a:rPr lang="tr-TR" altLang="tr-TR" sz="1600" b="1">
                <a:latin typeface="Book Antiqua" panose="02040602050305030304" pitchFamily="18" charset="0"/>
              </a:rPr>
              <a:t>ağız boşluğu, diş bölgesi, dişeti bölgesi, öndamak ve artdamak bölgeleri</a:t>
            </a:r>
            <a:r>
              <a:rPr lang="tr-TR" altLang="tr-TR" sz="160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36867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56" r="-25456"/>
          <a:stretch>
            <a:fillRect/>
          </a:stretch>
        </p:blipFill>
        <p:spPr bwMode="auto">
          <a:xfrm>
            <a:off x="4813300" y="2852738"/>
            <a:ext cx="4222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539750" y="5300663"/>
            <a:ext cx="8143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1600">
                <a:solidFill>
                  <a:srgbClr val="000000"/>
                </a:solidFill>
                <a:latin typeface="Book Antiqua" panose="02040602050305030304" pitchFamily="18" charset="0"/>
              </a:rPr>
              <a:t>Kapanmanın tam olarak gerçekleştiği patlayıcıların  üretimi sırasında üç söyleyiş evresi meydana gelmektedir</a:t>
            </a:r>
            <a:r>
              <a:rPr lang="tr-TR" altLang="tr-TR" sz="1600" b="1">
                <a:solidFill>
                  <a:srgbClr val="000000"/>
                </a:solidFill>
                <a:latin typeface="Book Antiqua" panose="02040602050305030304" pitchFamily="18" charset="0"/>
              </a:rPr>
              <a:t>: yaklaşma, tutma </a:t>
            </a:r>
            <a:r>
              <a:rPr lang="tr-TR" altLang="tr-TR" sz="1600">
                <a:solidFill>
                  <a:srgbClr val="000000"/>
                </a:solidFill>
                <a:latin typeface="Book Antiqua" panose="02040602050305030304" pitchFamily="18" charset="0"/>
              </a:rPr>
              <a:t>ve</a:t>
            </a:r>
            <a:r>
              <a:rPr lang="tr-TR" altLang="tr-TR" sz="1600" b="1">
                <a:solidFill>
                  <a:srgbClr val="000000"/>
                </a:solidFill>
                <a:latin typeface="Book Antiqua" panose="02040602050305030304" pitchFamily="18" charset="0"/>
              </a:rPr>
              <a:t> bırakma</a:t>
            </a:r>
            <a:r>
              <a:rPr lang="tr-TR" altLang="tr-TR" sz="160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endParaRPr lang="tr-TR" altLang="tr-TR">
              <a:latin typeface="Book Antiqua" panose="02040602050305030304" pitchFamily="18" charset="0"/>
            </a:endParaRPr>
          </a:p>
        </p:txBody>
      </p:sp>
      <p:sp>
        <p:nvSpPr>
          <p:cNvPr id="36869" name="TextBox 13"/>
          <p:cNvSpPr txBox="1">
            <a:spLocks noChangeArrowheads="1"/>
          </p:cNvSpPr>
          <p:nvPr/>
        </p:nvSpPr>
        <p:spPr bwMode="auto">
          <a:xfrm>
            <a:off x="500063" y="5715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>
                <a:latin typeface="Gill Sans MT" panose="020B0502020104020203" pitchFamily="34" charset="0"/>
              </a:rPr>
              <a:t>Çıkış Biçimi – </a:t>
            </a:r>
            <a:r>
              <a:rPr lang="tr-TR" altLang="tr-TR" sz="2800" b="1">
                <a:latin typeface="Gill Sans MT" panose="020B0502020104020203" pitchFamily="34" charset="0"/>
              </a:rPr>
              <a:t>Patlamalı Ünsüzler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18549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"/>
          <p:cNvSpPr txBox="1">
            <a:spLocks noChangeArrowheads="1"/>
          </p:cNvSpPr>
          <p:nvPr/>
        </p:nvSpPr>
        <p:spPr bwMode="auto">
          <a:xfrm>
            <a:off x="285750" y="1428750"/>
            <a:ext cx="8501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1600" i="1">
                <a:latin typeface="Book Antiqua" panose="02040602050305030304" pitchFamily="18" charset="0"/>
              </a:rPr>
              <a:t>Geniz ünsüzlerde</a:t>
            </a:r>
            <a:r>
              <a:rPr lang="tr-TR" altLang="tr-TR" sz="1600">
                <a:latin typeface="Book Antiqua" panose="02040602050305030304" pitchFamily="18" charset="0"/>
              </a:rPr>
              <a:t> ağız boşluğunda bir kapanma oluşturulur ancak, küçük dil aşağıya doğru sarkıp hava akımının geniz boşluğundan geçirilmesini sağlar. Kapanma sırasında genizsi sesletim veya </a:t>
            </a:r>
            <a:r>
              <a:rPr lang="tr-TR" altLang="tr-TR" sz="1600" i="1">
                <a:latin typeface="Book Antiqua" panose="02040602050305030304" pitchFamily="18" charset="0"/>
              </a:rPr>
              <a:t>geniz mırıltısı</a:t>
            </a:r>
            <a:r>
              <a:rPr lang="tr-TR" altLang="tr-TR" sz="1600">
                <a:latin typeface="Book Antiqua" panose="02040602050305030304" pitchFamily="18" charset="0"/>
              </a:rPr>
              <a:t> gerçekleşir; kapanmanın aniden kalkmasıyla burundan geçen hava akımı durur ve hava ağızdan patlama biçiminde çıkar. </a:t>
            </a: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1600">
                <a:latin typeface="Book Antiqua" panose="02040602050305030304" pitchFamily="18" charset="0"/>
              </a:rPr>
              <a:t>Ünlüler gibi geniz ünsüzler de çoğunlukla ötümlü (titreşimli) olarak sesletilmektedir.</a:t>
            </a:r>
          </a:p>
        </p:txBody>
      </p:sp>
      <p:sp>
        <p:nvSpPr>
          <p:cNvPr id="37893" name="TextBox 14"/>
          <p:cNvSpPr txBox="1">
            <a:spLocks noChangeArrowheads="1"/>
          </p:cNvSpPr>
          <p:nvPr/>
        </p:nvSpPr>
        <p:spPr bwMode="auto">
          <a:xfrm>
            <a:off x="500063" y="5715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>
                <a:latin typeface="Gill Sans MT" panose="020B0502020104020203" pitchFamily="34" charset="0"/>
              </a:rPr>
              <a:t>Çıkış Biçimi – </a:t>
            </a:r>
            <a:r>
              <a:rPr lang="tr-TR" altLang="tr-TR" sz="2800" b="1">
                <a:latin typeface="Gill Sans MT" panose="020B0502020104020203" pitchFamily="34" charset="0"/>
              </a:rPr>
              <a:t>Genizsil Ünsüzler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81167"/>
            <a:ext cx="5936494" cy="2240474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00056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1428750"/>
            <a:ext cx="8501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600" i="1" dirty="0" smtClean="0">
                <a:latin typeface="Book Antiqua" pitchFamily="18" charset="0"/>
              </a:rPr>
              <a:t>Sürtünücü</a:t>
            </a:r>
            <a:r>
              <a:rPr lang="tr-TR" sz="1600" b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sesler,</a:t>
            </a:r>
            <a:r>
              <a:rPr lang="tr-TR" sz="1600" b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ağız boşluğunda havanın geçtiği daralmayla oluşurlar. Hava akımı, aktif ile pasif eklemleyicilerin arasında oluşturan daralmadan geçerken sürtünme meydana gelir ve sonuç olarak </a:t>
            </a:r>
            <a:r>
              <a:rPr lang="tr-TR" sz="1600" b="1" dirty="0" smtClean="0">
                <a:latin typeface="Book Antiqua" pitchFamily="18" charset="0"/>
              </a:rPr>
              <a:t>gürültülü </a:t>
            </a:r>
            <a:r>
              <a:rPr lang="tr-TR" sz="1600" dirty="0" smtClean="0">
                <a:latin typeface="Book Antiqua" pitchFamily="18" charset="0"/>
              </a:rPr>
              <a:t>(turbulent) veya </a:t>
            </a:r>
            <a:r>
              <a:rPr lang="tr-TR" sz="1600" b="1" dirty="0" smtClean="0">
                <a:latin typeface="Book Antiqua" pitchFamily="18" charset="0"/>
              </a:rPr>
              <a:t>hışırtılı </a:t>
            </a:r>
            <a:r>
              <a:rPr lang="tr-TR" sz="1600" dirty="0" smtClean="0">
                <a:latin typeface="Book Antiqua" pitchFamily="18" charset="0"/>
              </a:rPr>
              <a:t>(hiss noise) ses üretilmektedir. </a:t>
            </a:r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Sürtünücü Ünsüzler</a:t>
            </a:r>
            <a:endParaRPr lang="tr-T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465313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>
                <a:latin typeface="Book Antiqua" pitchFamily="18" charset="0"/>
              </a:rPr>
              <a:t>Sürtünücü ünsüzler </a:t>
            </a:r>
            <a:r>
              <a:rPr lang="tr-TR" sz="1600" b="1" dirty="0" smtClean="0">
                <a:latin typeface="Book Antiqua" pitchFamily="18" charset="0"/>
              </a:rPr>
              <a:t>ötümlü</a:t>
            </a:r>
            <a:r>
              <a:rPr lang="tr-TR" sz="1600" dirty="0" smtClean="0">
                <a:latin typeface="Book Antiqua" pitchFamily="18" charset="0"/>
              </a:rPr>
              <a:t> ya da </a:t>
            </a:r>
            <a:r>
              <a:rPr lang="tr-TR" sz="1600" b="1" dirty="0" smtClean="0">
                <a:latin typeface="Book Antiqua" pitchFamily="18" charset="0"/>
              </a:rPr>
              <a:t>ötümsüz</a:t>
            </a:r>
            <a:r>
              <a:rPr lang="tr-TR" sz="1600" dirty="0" smtClean="0">
                <a:latin typeface="Book Antiqua" pitchFamily="18" charset="0"/>
              </a:rPr>
              <a:t> olabilmektedir. Yukarıdaki şemada görüldüğü gibi, patlayıcılardan farklı olarak sürtünücü ünsüzlerde yaklaşma, tutma ve bırakma gibi üç söyleyiş evresinden tutma evresi sırasında patlama yerine daralma söz konusu olmaktadır.</a:t>
            </a:r>
            <a:endParaRPr lang="tr-TR" sz="1600" dirty="0">
              <a:latin typeface="Book Antiqua" pitchFamily="18" charset="0"/>
            </a:endParaRPr>
          </a:p>
        </p:txBody>
      </p:sp>
      <p:pic>
        <p:nvPicPr>
          <p:cNvPr id="11" name="Picture 10" descr="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6408712" cy="223224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08898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1067246"/>
            <a:ext cx="846271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1600" b="1" i="1" dirty="0" smtClean="0">
              <a:latin typeface="Book Antiqua" pitchFamily="18" charset="0"/>
            </a:endParaRP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r</a:t>
            </a:r>
            <a:r>
              <a:rPr lang="tr-TR" sz="2400" b="1" i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ünsüzü dillerarası en yaygın  çarpmalı ünsüzlerdendir. Çarpmalı </a:t>
            </a:r>
            <a:r>
              <a:rPr lang="tr-TR" sz="1600" b="1" i="1" dirty="0" smtClean="0">
                <a:latin typeface="Book Antiqua" pitchFamily="18" charset="0"/>
              </a:rPr>
              <a:t>r</a:t>
            </a:r>
            <a:r>
              <a:rPr lang="tr-TR" sz="1600" dirty="0" smtClean="0">
                <a:latin typeface="Book Antiqua" pitchFamily="18" charset="0"/>
              </a:rPr>
              <a:t> sesinin söyleyişi esnasında genellikle dilucu (Türkçedeki [r] gibi) veya dil sırtı titremektedir (</a:t>
            </a:r>
            <a:r>
              <a:rPr lang="tr-TR" sz="1600" b="1" dirty="0" smtClean="0">
                <a:solidFill>
                  <a:srgbClr val="FF0000"/>
                </a:solidFill>
                <a:latin typeface="Book Antiqua" pitchFamily="18" charset="0"/>
              </a:rPr>
              <a:t>Fransızcadaki</a:t>
            </a:r>
            <a:r>
              <a:rPr lang="tr-TR" sz="1600" dirty="0" smtClean="0">
                <a:latin typeface="Book Antiqua" pitchFamily="18" charset="0"/>
              </a:rPr>
              <a:t> küçük dil [ʀ] gibi). 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Diller, titreşim süresinde veya vuruş sayısında değişkenlik göstermekte, bu vuruş sayısı </a:t>
            </a:r>
            <a:r>
              <a:rPr lang="tr-TR" sz="1600" b="1" dirty="0" smtClean="0">
                <a:latin typeface="Book Antiqua" pitchFamily="18" charset="0"/>
              </a:rPr>
              <a:t>2</a:t>
            </a:r>
            <a:r>
              <a:rPr lang="tr-TR" sz="1600" dirty="0" smtClean="0">
                <a:latin typeface="Book Antiqua" pitchFamily="18" charset="0"/>
              </a:rPr>
              <a:t> ile </a:t>
            </a:r>
            <a:r>
              <a:rPr lang="tr-TR" sz="1600" b="1" dirty="0" smtClean="0">
                <a:latin typeface="Book Antiqua" pitchFamily="18" charset="0"/>
              </a:rPr>
              <a:t>8</a:t>
            </a:r>
            <a:r>
              <a:rPr lang="tr-TR" sz="1600" dirty="0" smtClean="0">
                <a:latin typeface="Book Antiqua" pitchFamily="18" charset="0"/>
              </a:rPr>
              <a:t> arasında değişmektedir. Örneğin, </a:t>
            </a:r>
            <a:r>
              <a:rPr lang="tr-TR" sz="1600" b="1" dirty="0" smtClean="0">
                <a:solidFill>
                  <a:srgbClr val="FF0000"/>
                </a:solidFill>
                <a:latin typeface="Book Antiqua" pitchFamily="18" charset="0"/>
              </a:rPr>
              <a:t>Türkçede</a:t>
            </a:r>
            <a:r>
              <a:rPr lang="tr-TR" sz="1600" dirty="0" smtClean="0">
                <a:latin typeface="Book Antiqua" pitchFamily="18" charset="0"/>
              </a:rPr>
              <a:t> vuruş sayısı genellikle </a:t>
            </a:r>
            <a:r>
              <a:rPr lang="tr-TR" sz="1600" b="1" dirty="0" smtClean="0">
                <a:latin typeface="Book Antiqua" pitchFamily="18" charset="0"/>
              </a:rPr>
              <a:t>2 </a:t>
            </a:r>
            <a:r>
              <a:rPr lang="tr-TR" sz="1600" dirty="0" smtClean="0">
                <a:latin typeface="Book Antiqua" pitchFamily="18" charset="0"/>
              </a:rPr>
              <a:t>ile </a:t>
            </a:r>
            <a:r>
              <a:rPr lang="tr-TR" sz="1600" b="1" dirty="0" smtClean="0">
                <a:latin typeface="Book Antiqua" pitchFamily="18" charset="0"/>
              </a:rPr>
              <a:t>4</a:t>
            </a:r>
            <a:r>
              <a:rPr lang="tr-TR" sz="1600" dirty="0" smtClean="0">
                <a:latin typeface="Book Antiqua" pitchFamily="18" charset="0"/>
              </a:rPr>
              <a:t> arasında olurken, </a:t>
            </a:r>
            <a:r>
              <a:rPr lang="tr-TR" sz="1600" b="1" dirty="0" smtClean="0">
                <a:solidFill>
                  <a:srgbClr val="FF0000"/>
                </a:solidFill>
                <a:latin typeface="Book Antiqua" pitchFamily="18" charset="0"/>
              </a:rPr>
              <a:t>Rusçada</a:t>
            </a:r>
            <a:r>
              <a:rPr lang="tr-TR" sz="1600" dirty="0" smtClean="0">
                <a:latin typeface="Book Antiqua" pitchFamily="18" charset="0"/>
              </a:rPr>
              <a:t> </a:t>
            </a:r>
            <a:r>
              <a:rPr lang="tr-TR" sz="1600" b="1" dirty="0" smtClean="0">
                <a:latin typeface="Book Antiqua" pitchFamily="18" charset="0"/>
              </a:rPr>
              <a:t>8</a:t>
            </a:r>
            <a:r>
              <a:rPr lang="tr-TR" sz="1600" dirty="0" smtClean="0">
                <a:latin typeface="Book Antiqua" pitchFamily="18" charset="0"/>
              </a:rPr>
              <a:t>’e kadar çıkabilir. </a:t>
            </a:r>
          </a:p>
          <a:p>
            <a:pPr algn="just"/>
            <a:endParaRPr lang="tr-TR" sz="1600" i="1" dirty="0" smtClean="0">
              <a:latin typeface="Book Antiqua" pitchFamily="18" charset="0"/>
            </a:endParaRPr>
          </a:p>
          <a:p>
            <a:pPr algn="just"/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Çarpmalı ve Tek Vuruşlu Ünsüzler</a:t>
            </a:r>
            <a:endParaRPr lang="tr-TR" sz="2800" b="1" dirty="0"/>
          </a:p>
        </p:txBody>
      </p:sp>
      <p:pic>
        <p:nvPicPr>
          <p:cNvPr id="9" name="Picture 8" descr="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5703472" cy="1728192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74215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29766" y="1067246"/>
            <a:ext cx="84627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1600" i="1" dirty="0" smtClean="0">
              <a:latin typeface="Book Antiqua" pitchFamily="18" charset="0"/>
            </a:endParaRPr>
          </a:p>
          <a:p>
            <a:pPr algn="just"/>
            <a:r>
              <a:rPr lang="tr-TR" sz="1600" i="1" dirty="0" smtClean="0">
                <a:latin typeface="Book Antiqua" pitchFamily="18" charset="0"/>
              </a:rPr>
              <a:t>r </a:t>
            </a:r>
            <a:r>
              <a:rPr lang="tr-TR" sz="1600" dirty="0" smtClean="0">
                <a:latin typeface="Book Antiqua" pitchFamily="18" charset="0"/>
              </a:rPr>
              <a:t>sesi dillerarası değişik biçimlerde üretilebiliyor; ayrıca bir dil içerisinde de değişik ses ortamlarına bağlı olarak aşağıdaki gibi gerçekleşebiliyor: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çarpmalı r dilucu-dişeti[r], küçük dil [ʀ]</a:t>
            </a: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tek vuruşlu r [ɾ]</a:t>
            </a: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sürtünücü r [ɣ]</a:t>
            </a: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yarı ünlü r [ɹ]</a:t>
            </a:r>
          </a:p>
          <a:p>
            <a:pPr algn="just"/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Çarpmalı ve Tek Vuruşlu Ünsüzler</a:t>
            </a:r>
            <a:endParaRPr lang="tr-TR" sz="2800" b="1" dirty="0"/>
          </a:p>
        </p:txBody>
      </p:sp>
      <p:pic>
        <p:nvPicPr>
          <p:cNvPr id="10" name="Resim 4" descr="http://metaphorlookout.files.wordpress.com/2011/03/tap-trill-pero-perr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61181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258771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804" y="1484784"/>
            <a:ext cx="8229600" cy="4289688"/>
          </a:xfrm>
        </p:spPr>
        <p:txBody>
          <a:bodyPr>
            <a:noAutofit/>
          </a:bodyPr>
          <a:lstStyle/>
          <a:p>
            <a:pPr algn="just"/>
            <a:r>
              <a:rPr lang="tr-TR" sz="2000" b="1" dirty="0">
                <a:latin typeface="Book Antiqua" panose="02040602050305030304" pitchFamily="18" charset="0"/>
              </a:rPr>
              <a:t>Patlamalı </a:t>
            </a:r>
            <a:r>
              <a:rPr lang="tr-TR" sz="2000" b="1" dirty="0" smtClean="0">
                <a:latin typeface="Book Antiqua" panose="02040602050305030304" pitchFamily="18" charset="0"/>
              </a:rPr>
              <a:t>ünsüzler: </a:t>
            </a:r>
            <a:r>
              <a:rPr lang="tr-TR" sz="2000" dirty="0">
                <a:latin typeface="Book Antiqua" panose="02040602050305030304" pitchFamily="18" charset="0"/>
              </a:rPr>
              <a:t>havanın ses aygıtında tamamen engellendiği ve </a:t>
            </a:r>
            <a:r>
              <a:rPr lang="tr-TR" sz="2000" b="1" i="1" dirty="0" err="1" smtClean="0">
                <a:latin typeface="Book Antiqua" panose="02040602050305030304" pitchFamily="18" charset="0"/>
              </a:rPr>
              <a:t>eklemleyici</a:t>
            </a:r>
            <a:r>
              <a:rPr lang="tr-TR" sz="2000" dirty="0" err="1" smtClean="0">
                <a:latin typeface="Book Antiqua" panose="02040602050305030304" pitchFamily="18" charset="0"/>
              </a:rPr>
              <a:t>lerin</a:t>
            </a:r>
            <a:r>
              <a:rPr lang="tr-TR" sz="2000" dirty="0">
                <a:latin typeface="Book Antiqua" panose="02040602050305030304" pitchFamily="18" charset="0"/>
              </a:rPr>
              <a:t> </a:t>
            </a:r>
            <a:r>
              <a:rPr lang="tr-TR" sz="2000" dirty="0" smtClean="0">
                <a:latin typeface="Book Antiqua" panose="02040602050305030304" pitchFamily="18" charset="0"/>
              </a:rPr>
              <a:t>açılması </a:t>
            </a:r>
            <a:r>
              <a:rPr lang="tr-TR" sz="2000" dirty="0">
                <a:latin typeface="Book Antiqua" panose="02040602050305030304" pitchFamily="18" charset="0"/>
              </a:rPr>
              <a:t>sırasında ortaya ç</a:t>
            </a:r>
            <a:r>
              <a:rPr lang="tr-TR" sz="2000" dirty="0" smtClean="0">
                <a:latin typeface="Book Antiqua" panose="02040602050305030304" pitchFamily="18" charset="0"/>
              </a:rPr>
              <a:t>ıkan patlama sesiyle </a:t>
            </a:r>
            <a:r>
              <a:rPr lang="tr-TR" sz="2000" dirty="0">
                <a:latin typeface="Book Antiqua" panose="02040602050305030304" pitchFamily="18" charset="0"/>
              </a:rPr>
              <a:t>ü</a:t>
            </a:r>
            <a:r>
              <a:rPr lang="tr-TR" sz="2000" dirty="0" smtClean="0">
                <a:latin typeface="Book Antiqua" panose="02040602050305030304" pitchFamily="18" charset="0"/>
              </a:rPr>
              <a:t>retilen </a:t>
            </a:r>
            <a:r>
              <a:rPr lang="tr-TR" sz="2000" dirty="0">
                <a:latin typeface="Book Antiqua" panose="02040602050305030304" pitchFamily="18" charset="0"/>
              </a:rPr>
              <a:t>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Türkçedeki</a:t>
            </a:r>
            <a:r>
              <a:rPr lang="tr-TR" sz="2000" dirty="0">
                <a:latin typeface="Book Antiqua" panose="02040602050305030304" pitchFamily="18" charset="0"/>
              </a:rPr>
              <a:t> /p b/ </a:t>
            </a:r>
            <a:r>
              <a:rPr lang="tr-TR" sz="2000" dirty="0" smtClean="0">
                <a:latin typeface="Book Antiqua" panose="02040602050305030304" pitchFamily="18" charset="0"/>
              </a:rPr>
              <a:t>ünsüzleri;</a:t>
            </a:r>
            <a:endParaRPr lang="tr-TR" sz="2000" dirty="0">
              <a:latin typeface="Book Antiqua" panose="02040602050305030304" pitchFamily="18" charset="0"/>
            </a:endParaRPr>
          </a:p>
          <a:p>
            <a:pPr algn="just"/>
            <a:r>
              <a:rPr lang="tr-TR" sz="2000" b="1" dirty="0" smtClean="0">
                <a:latin typeface="Book Antiqua" panose="02040602050305030304" pitchFamily="18" charset="0"/>
              </a:rPr>
              <a:t>Genizsil ünsüzler: </a:t>
            </a:r>
            <a:r>
              <a:rPr lang="tr-TR" sz="2000" dirty="0">
                <a:latin typeface="Book Antiqua" panose="02040602050305030304" pitchFamily="18" charset="0"/>
              </a:rPr>
              <a:t>Yumuşak damağın aşağıda olduğu ve havanın </a:t>
            </a:r>
            <a:r>
              <a:rPr lang="tr-TR" sz="2000" b="1" i="1" dirty="0" smtClean="0">
                <a:latin typeface="Book Antiqua" panose="02040602050305030304" pitchFamily="18" charset="0"/>
              </a:rPr>
              <a:t>geniz boşluğu</a:t>
            </a:r>
            <a:r>
              <a:rPr lang="tr-TR" sz="2000" dirty="0" smtClean="0">
                <a:latin typeface="Book Antiqua" panose="02040602050305030304" pitchFamily="18" charset="0"/>
              </a:rPr>
              <a:t>ndan çıkmasına </a:t>
            </a:r>
            <a:r>
              <a:rPr lang="tr-TR" sz="2000" dirty="0">
                <a:latin typeface="Book Antiqua" panose="02040602050305030304" pitchFamily="18" charset="0"/>
              </a:rPr>
              <a:t>izin verdiği 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Türkçedeki</a:t>
            </a:r>
            <a:r>
              <a:rPr lang="tr-TR" sz="2000" dirty="0" smtClean="0">
                <a:latin typeface="Book Antiqua" panose="02040602050305030304" pitchFamily="18" charset="0"/>
              </a:rPr>
              <a:t> /m </a:t>
            </a:r>
            <a:r>
              <a:rPr lang="tr-TR" sz="2000" dirty="0">
                <a:latin typeface="Book Antiqua" panose="02040602050305030304" pitchFamily="18" charset="0"/>
              </a:rPr>
              <a:t>n/ </a:t>
            </a:r>
            <a:r>
              <a:rPr lang="tr-TR" sz="2000" dirty="0" smtClean="0">
                <a:latin typeface="Book Antiqua" panose="02040602050305030304" pitchFamily="18" charset="0"/>
              </a:rPr>
              <a:t>ünsüzleri, </a:t>
            </a:r>
            <a:r>
              <a:rPr lang="tr-TR" sz="2000" dirty="0">
                <a:latin typeface="Book Antiqua" panose="02040602050305030304" pitchFamily="18" charset="0"/>
              </a:rPr>
              <a:t>Kongo’da konuşulan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Teke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dirty="0">
                <a:latin typeface="Book Antiqua" panose="02040602050305030304" pitchFamily="18" charset="0"/>
              </a:rPr>
              <a:t>dilindeki /ɱ/ unsuzu;</a:t>
            </a:r>
          </a:p>
          <a:p>
            <a:pPr algn="just"/>
            <a:r>
              <a:rPr lang="tr-TR" sz="2000" b="1" dirty="0" smtClean="0">
                <a:latin typeface="Book Antiqua" panose="02040602050305030304" pitchFamily="18" charset="0"/>
              </a:rPr>
              <a:t>Titrek ünsüzler: </a:t>
            </a:r>
            <a:r>
              <a:rPr lang="tr-TR" sz="2000" dirty="0">
                <a:latin typeface="Book Antiqua" panose="02040602050305030304" pitchFamily="18" charset="0"/>
              </a:rPr>
              <a:t>etkin </a:t>
            </a:r>
            <a:r>
              <a:rPr lang="tr-TR" sz="2000" dirty="0" err="1">
                <a:latin typeface="Book Antiqua" panose="02040602050305030304" pitchFamily="18" charset="0"/>
              </a:rPr>
              <a:t>eklemleyicinin</a:t>
            </a:r>
            <a:r>
              <a:rPr lang="tr-TR" sz="2000" dirty="0">
                <a:latin typeface="Book Antiqua" panose="02040602050305030304" pitchFamily="18" charset="0"/>
              </a:rPr>
              <a:t> </a:t>
            </a:r>
            <a:r>
              <a:rPr lang="tr-TR" sz="2000" dirty="0" smtClean="0">
                <a:latin typeface="Book Antiqua" panose="02040602050305030304" pitchFamily="18" charset="0"/>
              </a:rPr>
              <a:t>titreşimi sonucunda oluşan </a:t>
            </a:r>
            <a:r>
              <a:rPr lang="tr-TR" sz="2000" dirty="0">
                <a:latin typeface="Book Antiqua" panose="02040602050305030304" pitchFamily="18" charset="0"/>
              </a:rPr>
              <a:t>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İspanyolcadaki</a:t>
            </a:r>
            <a:r>
              <a:rPr lang="tr-TR" sz="2000" dirty="0">
                <a:latin typeface="Book Antiqua" panose="02040602050305030304" pitchFamily="18" charset="0"/>
              </a:rPr>
              <a:t> /r/ </a:t>
            </a:r>
            <a:r>
              <a:rPr lang="tr-TR" sz="2000" dirty="0" smtClean="0">
                <a:latin typeface="Book Antiqua" panose="02040602050305030304" pitchFamily="18" charset="0"/>
              </a:rPr>
              <a:t>ünsüzü, </a:t>
            </a:r>
            <a:r>
              <a:rPr lang="tr-TR" sz="2000" dirty="0">
                <a:latin typeface="Book Antiqua" panose="02040602050305030304" pitchFamily="18" charset="0"/>
              </a:rPr>
              <a:t>Kamerun’da konuşulan </a:t>
            </a:r>
            <a:r>
              <a:rPr lang="tr-TR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Medumba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dirty="0" smtClean="0">
                <a:latin typeface="Book Antiqua" panose="02040602050305030304" pitchFamily="18" charset="0"/>
              </a:rPr>
              <a:t>dilindeki </a:t>
            </a:r>
            <a:r>
              <a:rPr lang="tr-TR" sz="2000" dirty="0">
                <a:latin typeface="Book Antiqua" panose="02040602050305030304" pitchFamily="18" charset="0"/>
              </a:rPr>
              <a:t>/ʙ/ </a:t>
            </a:r>
            <a:r>
              <a:rPr lang="tr-TR" sz="2000" dirty="0" smtClean="0">
                <a:latin typeface="Book Antiqua" panose="02040602050305030304" pitchFamily="18" charset="0"/>
              </a:rPr>
              <a:t>ünsüzü;</a:t>
            </a:r>
            <a:endParaRPr lang="tr-TR" sz="2000" dirty="0">
              <a:latin typeface="Book Antiqua" panose="02040602050305030304" pitchFamily="18" charset="0"/>
            </a:endParaRPr>
          </a:p>
          <a:p>
            <a:pPr algn="just"/>
            <a:r>
              <a:rPr lang="tr-TR" sz="2000" b="1" dirty="0" smtClean="0">
                <a:latin typeface="Book Antiqua" panose="02040602050305030304" pitchFamily="18" charset="0"/>
              </a:rPr>
              <a:t>Çarpmalı ünsüzler: </a:t>
            </a:r>
            <a:r>
              <a:rPr lang="tr-TR" sz="2000" dirty="0">
                <a:latin typeface="Book Antiqua" panose="02040602050305030304" pitchFamily="18" charset="0"/>
              </a:rPr>
              <a:t>etkin </a:t>
            </a:r>
            <a:r>
              <a:rPr lang="tr-TR" sz="2000" dirty="0" err="1">
                <a:latin typeface="Book Antiqua" panose="02040602050305030304" pitchFamily="18" charset="0"/>
              </a:rPr>
              <a:t>eklemleyicinin</a:t>
            </a:r>
            <a:r>
              <a:rPr lang="tr-TR" sz="2000" dirty="0">
                <a:latin typeface="Book Antiqua" panose="02040602050305030304" pitchFamily="18" charset="0"/>
              </a:rPr>
              <a:t> edilgen </a:t>
            </a:r>
            <a:r>
              <a:rPr lang="tr-TR" sz="2000" dirty="0" err="1" smtClean="0">
                <a:latin typeface="Book Antiqua" panose="02040602050305030304" pitchFamily="18" charset="0"/>
              </a:rPr>
              <a:t>eklemleyiciye</a:t>
            </a:r>
            <a:r>
              <a:rPr lang="tr-TR" sz="2000" dirty="0">
                <a:latin typeface="Book Antiqua" panose="02040602050305030304" pitchFamily="18" charset="0"/>
              </a:rPr>
              <a:t> ç</a:t>
            </a:r>
            <a:r>
              <a:rPr lang="tr-TR" sz="2000" dirty="0" smtClean="0">
                <a:latin typeface="Book Antiqua" panose="02040602050305030304" pitchFamily="18" charset="0"/>
              </a:rPr>
              <a:t>arptırılması </a:t>
            </a:r>
            <a:r>
              <a:rPr lang="tr-TR" sz="2000" dirty="0">
                <a:latin typeface="Book Antiqua" panose="02040602050305030304" pitchFamily="18" charset="0"/>
              </a:rPr>
              <a:t>sonucunda oluşan 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Kuzey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Amerika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İngilizcesindeki</a:t>
            </a:r>
            <a:r>
              <a:rPr lang="tr-TR" sz="2000" dirty="0" smtClean="0">
                <a:latin typeface="Book Antiqua" panose="02040602050305030304" pitchFamily="18" charset="0"/>
              </a:rPr>
              <a:t> /ɾ</a:t>
            </a:r>
            <a:r>
              <a:rPr lang="tr-TR" sz="2000" dirty="0">
                <a:latin typeface="Book Antiqua" panose="02040602050305030304" pitchFamily="18" charset="0"/>
              </a:rPr>
              <a:t>/ unsuzu, Avusturalya’da konuşulan </a:t>
            </a:r>
            <a:r>
              <a:rPr lang="tr-TR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Warlpiri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dirty="0">
                <a:latin typeface="Book Antiqua" panose="02040602050305030304" pitchFamily="18" charset="0"/>
              </a:rPr>
              <a:t>dilindeki /</a:t>
            </a:r>
            <a:r>
              <a:rPr lang="tr-TR" sz="2000" dirty="0" smtClean="0">
                <a:latin typeface="Book Antiqua" panose="02040602050305030304" pitchFamily="18" charset="0"/>
              </a:rPr>
              <a:t>ɽ/ unsuzu;</a:t>
            </a:r>
            <a:endParaRPr lang="tr-TR" sz="2000" dirty="0">
              <a:latin typeface="Book Antiqua" panose="0204060205030503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Tipolojik Örüntüler </a:t>
            </a:r>
            <a:r>
              <a:rPr lang="tr-TR" altLang="tr-TR" sz="2800" b="1" dirty="0" smtClean="0">
                <a:latin typeface="Gill Sans MT" panose="020B0502020104020203" pitchFamily="34" charset="0"/>
              </a:rPr>
              <a:t>(</a:t>
            </a:r>
            <a:r>
              <a:rPr lang="tr-TR" altLang="tr-TR" sz="2800" dirty="0" smtClean="0">
                <a:latin typeface="Gill Sans MT" panose="020B0502020104020203" pitchFamily="34" charset="0"/>
              </a:rPr>
              <a:t>Çıkış Biçimi</a:t>
            </a:r>
            <a:r>
              <a:rPr lang="tr-TR" altLang="tr-TR" sz="2800" b="1" dirty="0" smtClean="0">
                <a:latin typeface="Gill Sans MT" panose="020B0502020104020203" pitchFamily="34" charset="0"/>
              </a:rPr>
              <a:t>)</a:t>
            </a:r>
            <a:endParaRPr lang="tr-TR" sz="2800" b="1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466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804" y="1484784"/>
            <a:ext cx="8229600" cy="4289688"/>
          </a:xfrm>
        </p:spPr>
        <p:txBody>
          <a:bodyPr>
            <a:noAutofit/>
          </a:bodyPr>
          <a:lstStyle/>
          <a:p>
            <a:pPr algn="just"/>
            <a:r>
              <a:rPr lang="tr-TR" sz="2000" b="1" dirty="0" smtClean="0">
                <a:latin typeface="Book Antiqua" panose="02040602050305030304" pitchFamily="18" charset="0"/>
              </a:rPr>
              <a:t>Sürtünücü ünsüzler: </a:t>
            </a:r>
            <a:r>
              <a:rPr lang="tr-TR" sz="2000" dirty="0">
                <a:latin typeface="Book Antiqua" panose="02040602050305030304" pitchFamily="18" charset="0"/>
              </a:rPr>
              <a:t>Havanın bir ıslık, bir </a:t>
            </a:r>
            <a:r>
              <a:rPr lang="tr-TR" sz="2000" dirty="0" smtClean="0">
                <a:latin typeface="Book Antiqua" panose="02040602050305030304" pitchFamily="18" charset="0"/>
              </a:rPr>
              <a:t>sürtünme </a:t>
            </a:r>
            <a:r>
              <a:rPr lang="tr-TR" sz="2000" dirty="0">
                <a:latin typeface="Book Antiqua" panose="02040602050305030304" pitchFamily="18" charset="0"/>
              </a:rPr>
              <a:t>sesi </a:t>
            </a:r>
            <a:r>
              <a:rPr lang="tr-TR" sz="2000" dirty="0" smtClean="0">
                <a:latin typeface="Book Antiqua" panose="02040602050305030304" pitchFamily="18" charset="0"/>
              </a:rPr>
              <a:t>çıkartacak kadar </a:t>
            </a:r>
            <a:r>
              <a:rPr lang="tr-TR" sz="2000" dirty="0">
                <a:latin typeface="Book Antiqua" panose="02040602050305030304" pitchFamily="18" charset="0"/>
              </a:rPr>
              <a:t>engellendiği </a:t>
            </a:r>
            <a:r>
              <a:rPr lang="tr-TR" sz="2000" dirty="0" smtClean="0">
                <a:latin typeface="Book Antiqua" panose="02040602050305030304" pitchFamily="18" charset="0"/>
              </a:rPr>
              <a:t>ünsüzler,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Türkçedeki</a:t>
            </a:r>
            <a:r>
              <a:rPr lang="tr-TR" sz="2000" dirty="0">
                <a:latin typeface="Book Antiqua" panose="02040602050305030304" pitchFamily="18" charset="0"/>
              </a:rPr>
              <a:t> /s z/ </a:t>
            </a:r>
            <a:r>
              <a:rPr lang="tr-TR" sz="2000" dirty="0" smtClean="0">
                <a:latin typeface="Book Antiqua" panose="02040602050305030304" pitchFamily="18" charset="0"/>
              </a:rPr>
              <a:t>ünsüzleri, </a:t>
            </a:r>
            <a:r>
              <a:rPr lang="tr-TR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Maori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dirty="0" smtClean="0">
                <a:latin typeface="Book Antiqua" panose="02040602050305030304" pitchFamily="18" charset="0"/>
              </a:rPr>
              <a:t>dilindeki /ɸ</a:t>
            </a:r>
            <a:r>
              <a:rPr lang="tr-TR" sz="2000" dirty="0">
                <a:latin typeface="Book Antiqua" panose="02040602050305030304" pitchFamily="18" charset="0"/>
              </a:rPr>
              <a:t>/ </a:t>
            </a:r>
            <a:r>
              <a:rPr lang="tr-TR" sz="2000" dirty="0" smtClean="0">
                <a:latin typeface="Book Antiqua" panose="02040602050305030304" pitchFamily="18" charset="0"/>
              </a:rPr>
              <a:t>ünsüzü;</a:t>
            </a:r>
            <a:endParaRPr lang="tr-TR" sz="2000" dirty="0">
              <a:latin typeface="Book Antiqua" panose="02040602050305030304" pitchFamily="18" charset="0"/>
            </a:endParaRPr>
          </a:p>
          <a:p>
            <a:pPr algn="just"/>
            <a:r>
              <a:rPr lang="tr-TR" sz="2000" b="1" dirty="0" smtClean="0">
                <a:latin typeface="Book Antiqua" panose="02040602050305030304" pitchFamily="18" charset="0"/>
              </a:rPr>
              <a:t>Yanal sürtünücü ünsüzler: </a:t>
            </a:r>
            <a:r>
              <a:rPr lang="tr-TR" sz="2000" dirty="0">
                <a:latin typeface="Book Antiqua" panose="02040602050305030304" pitchFamily="18" charset="0"/>
              </a:rPr>
              <a:t>Havanın dilin </a:t>
            </a:r>
            <a:r>
              <a:rPr lang="tr-TR" sz="2000" dirty="0" smtClean="0">
                <a:latin typeface="Book Antiqua" panose="02040602050305030304" pitchFamily="18" charset="0"/>
              </a:rPr>
              <a:t>yanlarından dışarı </a:t>
            </a:r>
            <a:r>
              <a:rPr lang="tr-TR" sz="2000" dirty="0" err="1">
                <a:latin typeface="Book Antiqua" panose="02040602050305030304" pitchFamily="18" charset="0"/>
              </a:rPr>
              <a:t>cıkartıldığı</a:t>
            </a:r>
            <a:r>
              <a:rPr lang="tr-TR" sz="2000" dirty="0">
                <a:latin typeface="Book Antiqua" panose="02040602050305030304" pitchFamily="18" charset="0"/>
              </a:rPr>
              <a:t> 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Adigecedeki</a:t>
            </a:r>
            <a:r>
              <a:rPr lang="tr-TR" sz="2000" dirty="0">
                <a:latin typeface="Book Antiqua" panose="02040602050305030304" pitchFamily="18" charset="0"/>
              </a:rPr>
              <a:t> /ɮ/ </a:t>
            </a:r>
            <a:r>
              <a:rPr lang="tr-TR" sz="2000" dirty="0" smtClean="0">
                <a:latin typeface="Book Antiqua" panose="02040602050305030304" pitchFamily="18" charset="0"/>
              </a:rPr>
              <a:t>ünsüzü, </a:t>
            </a:r>
            <a:r>
              <a:rPr lang="tr-TR" sz="20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Kabarcadaki</a:t>
            </a:r>
            <a:r>
              <a:rPr lang="tr-TR" sz="2000" dirty="0">
                <a:latin typeface="Book Antiqua" panose="02040602050305030304" pitchFamily="18" charset="0"/>
              </a:rPr>
              <a:t> </a:t>
            </a:r>
            <a:r>
              <a:rPr lang="tr-TR" sz="2000" dirty="0" smtClean="0">
                <a:latin typeface="Book Antiqua" panose="02040602050305030304" pitchFamily="18" charset="0"/>
              </a:rPr>
              <a:t>/ɬ</a:t>
            </a:r>
            <a:r>
              <a:rPr lang="tr-TR" sz="2000" dirty="0">
                <a:latin typeface="Book Antiqua" panose="02040602050305030304" pitchFamily="18" charset="0"/>
              </a:rPr>
              <a:t>/ </a:t>
            </a:r>
            <a:r>
              <a:rPr lang="tr-TR" sz="2000" dirty="0" smtClean="0">
                <a:latin typeface="Book Antiqua" panose="02040602050305030304" pitchFamily="18" charset="0"/>
              </a:rPr>
              <a:t>ünsüzü;</a:t>
            </a:r>
            <a:endParaRPr lang="tr-TR" sz="2000" dirty="0">
              <a:latin typeface="Book Antiqua" panose="02040602050305030304" pitchFamily="18" charset="0"/>
            </a:endParaRPr>
          </a:p>
          <a:p>
            <a:pPr algn="just"/>
            <a:r>
              <a:rPr lang="tr-TR" sz="2000" b="1" dirty="0">
                <a:latin typeface="Book Antiqua" panose="02040602050305030304" pitchFamily="18" charset="0"/>
              </a:rPr>
              <a:t>Y</a:t>
            </a:r>
            <a:r>
              <a:rPr lang="tr-TR" sz="2000" b="1" dirty="0" smtClean="0">
                <a:latin typeface="Book Antiqua" panose="02040602050305030304" pitchFamily="18" charset="0"/>
              </a:rPr>
              <a:t>aklaşma ünsüzleri: </a:t>
            </a:r>
            <a:r>
              <a:rPr lang="tr-TR" sz="2000" dirty="0" err="1">
                <a:latin typeface="Book Antiqua" panose="02040602050305030304" pitchFamily="18" charset="0"/>
              </a:rPr>
              <a:t>Eklemleyicilerin</a:t>
            </a:r>
            <a:r>
              <a:rPr lang="tr-TR" sz="2000" dirty="0">
                <a:latin typeface="Book Antiqua" panose="02040602050305030304" pitchFamily="18" charset="0"/>
              </a:rPr>
              <a:t> bir ıslık ya </a:t>
            </a:r>
            <a:r>
              <a:rPr lang="tr-TR" sz="2000" dirty="0" smtClean="0">
                <a:latin typeface="Book Antiqua" panose="02040602050305030304" pitchFamily="18" charset="0"/>
              </a:rPr>
              <a:t>da sürtünme </a:t>
            </a:r>
            <a:r>
              <a:rPr lang="tr-TR" sz="2000" dirty="0">
                <a:latin typeface="Book Antiqua" panose="02040602050305030304" pitchFamily="18" charset="0"/>
              </a:rPr>
              <a:t>yaratmayacak şekilde birbirine yaklaştığı ve havayı </a:t>
            </a:r>
            <a:r>
              <a:rPr lang="tr-TR" sz="2000" dirty="0" smtClean="0">
                <a:latin typeface="Book Antiqua" panose="02040602050305030304" pitchFamily="18" charset="0"/>
              </a:rPr>
              <a:t>engellediği </a:t>
            </a:r>
            <a:r>
              <a:rPr lang="tr-TR" sz="2000" dirty="0">
                <a:latin typeface="Book Antiqua" panose="02040602050305030304" pitchFamily="18" charset="0"/>
              </a:rPr>
              <a:t>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Türkçedeki</a:t>
            </a:r>
            <a:r>
              <a:rPr lang="tr-TR" sz="2000" dirty="0">
                <a:latin typeface="Book Antiqua" panose="02040602050305030304" pitchFamily="18" charset="0"/>
              </a:rPr>
              <a:t> /j/ </a:t>
            </a:r>
            <a:r>
              <a:rPr lang="tr-TR" sz="2000" dirty="0" smtClean="0">
                <a:latin typeface="Book Antiqua" panose="02040602050305030304" pitchFamily="18" charset="0"/>
              </a:rPr>
              <a:t>ünsüzü,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Ermenicedeki</a:t>
            </a:r>
            <a:r>
              <a:rPr lang="tr-TR" sz="2000" dirty="0">
                <a:latin typeface="Book Antiqua" panose="02040602050305030304" pitchFamily="18" charset="0"/>
              </a:rPr>
              <a:t> /ʋ/ </a:t>
            </a:r>
            <a:r>
              <a:rPr lang="tr-TR" sz="2000" dirty="0" smtClean="0">
                <a:latin typeface="Book Antiqua" panose="02040602050305030304" pitchFamily="18" charset="0"/>
              </a:rPr>
              <a:t>ünsüzü;</a:t>
            </a:r>
            <a:endParaRPr lang="tr-TR" sz="2000" dirty="0">
              <a:latin typeface="Book Antiqua" panose="02040602050305030304" pitchFamily="18" charset="0"/>
            </a:endParaRPr>
          </a:p>
          <a:p>
            <a:pPr algn="just"/>
            <a:r>
              <a:rPr lang="en-US" sz="2000" b="1" dirty="0" err="1" smtClean="0">
                <a:latin typeface="Book Antiqua" panose="02040602050305030304" pitchFamily="18" charset="0"/>
              </a:rPr>
              <a:t>Yanal</a:t>
            </a:r>
            <a:r>
              <a:rPr lang="en-US" sz="2000" b="1" dirty="0" smtClean="0">
                <a:latin typeface="Book Antiqua" panose="02040602050305030304" pitchFamily="18" charset="0"/>
              </a:rPr>
              <a:t> </a:t>
            </a:r>
            <a:r>
              <a:rPr lang="en-US" sz="2000" b="1" dirty="0" err="1">
                <a:latin typeface="Book Antiqua" panose="02040602050305030304" pitchFamily="18" charset="0"/>
              </a:rPr>
              <a:t>yaklaşma</a:t>
            </a:r>
            <a:r>
              <a:rPr lang="en-US" sz="2000" b="1" dirty="0">
                <a:latin typeface="Book Antiqua" panose="02040602050305030304" pitchFamily="18" charset="0"/>
              </a:rPr>
              <a:t> </a:t>
            </a:r>
            <a:r>
              <a:rPr lang="tr-TR" sz="2000" b="1" dirty="0" smtClean="0">
                <a:latin typeface="Book Antiqua" panose="02040602050305030304" pitchFamily="18" charset="0"/>
              </a:rPr>
              <a:t>ünsüzleri</a:t>
            </a:r>
            <a:r>
              <a:rPr lang="en-US" sz="2000" b="1" dirty="0" smtClean="0">
                <a:latin typeface="Book Antiqua" panose="02040602050305030304" pitchFamily="18" charset="0"/>
              </a:rPr>
              <a:t>: </a:t>
            </a:r>
            <a:r>
              <a:rPr lang="en-US" sz="2000" dirty="0" err="1">
                <a:latin typeface="Book Antiqua" panose="02040602050305030304" pitchFamily="18" charset="0"/>
              </a:rPr>
              <a:t>Havanın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 smtClean="0">
                <a:latin typeface="Book Antiqua" panose="02040602050305030304" pitchFamily="18" charset="0"/>
              </a:rPr>
              <a:t>dilin</a:t>
            </a:r>
            <a:r>
              <a:rPr lang="tr-TR" sz="2000" dirty="0">
                <a:latin typeface="Book Antiqua" panose="02040602050305030304" pitchFamily="18" charset="0"/>
              </a:rPr>
              <a:t> </a:t>
            </a:r>
            <a:r>
              <a:rPr lang="tr-TR" sz="2000" dirty="0" smtClean="0">
                <a:latin typeface="Book Antiqua" panose="02040602050305030304" pitchFamily="18" charset="0"/>
              </a:rPr>
              <a:t>yanlarından </a:t>
            </a:r>
            <a:r>
              <a:rPr lang="tr-TR" sz="2000" dirty="0">
                <a:latin typeface="Book Antiqua" panose="02040602050305030304" pitchFamily="18" charset="0"/>
              </a:rPr>
              <a:t>dışarı ç</a:t>
            </a:r>
            <a:r>
              <a:rPr lang="tr-TR" sz="2000" dirty="0" smtClean="0">
                <a:latin typeface="Book Antiqua" panose="02040602050305030304" pitchFamily="18" charset="0"/>
              </a:rPr>
              <a:t>ıkartıldığı </a:t>
            </a:r>
            <a:r>
              <a:rPr lang="tr-TR" sz="2000" dirty="0">
                <a:latin typeface="Book Antiqua" panose="02040602050305030304" pitchFamily="18" charset="0"/>
              </a:rPr>
              <a:t>ünsüzler</a:t>
            </a:r>
            <a:r>
              <a:rPr lang="tr-TR" sz="2000" dirty="0" smtClean="0">
                <a:latin typeface="Book Antiqua" panose="02040602050305030304" pitchFamily="18" charset="0"/>
              </a:rPr>
              <a:t>, </a:t>
            </a:r>
            <a:r>
              <a:rPr lang="tr-TR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İspanyolcadaki</a:t>
            </a:r>
            <a:r>
              <a:rPr lang="tr-TR" sz="2000" dirty="0">
                <a:latin typeface="Book Antiqua" panose="02040602050305030304" pitchFamily="18" charset="0"/>
              </a:rPr>
              <a:t> /ʎ/ </a:t>
            </a:r>
            <a:r>
              <a:rPr lang="tr-TR" sz="2000" dirty="0" smtClean="0">
                <a:latin typeface="Book Antiqua" panose="02040602050305030304" pitchFamily="18" charset="0"/>
              </a:rPr>
              <a:t>ünsüzü, Papua Yeni </a:t>
            </a:r>
            <a:r>
              <a:rPr lang="tr-TR" sz="2000" dirty="0">
                <a:latin typeface="Book Antiqua" panose="02040602050305030304" pitchFamily="18" charset="0"/>
              </a:rPr>
              <a:t>Gine’de konuşulan </a:t>
            </a:r>
            <a:r>
              <a:rPr lang="tr-TR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Melpa</a:t>
            </a:r>
            <a:r>
              <a:rPr lang="tr-TR" sz="2000" i="1" dirty="0">
                <a:latin typeface="Book Antiqua" panose="02040602050305030304" pitchFamily="18" charset="0"/>
              </a:rPr>
              <a:t> </a:t>
            </a:r>
            <a:r>
              <a:rPr lang="tr-TR" sz="2000" dirty="0">
                <a:latin typeface="Book Antiqua" panose="02040602050305030304" pitchFamily="18" charset="0"/>
              </a:rPr>
              <a:t>dilindeki /ʟ/ </a:t>
            </a:r>
            <a:r>
              <a:rPr lang="tr-TR" sz="2000" dirty="0" smtClean="0">
                <a:latin typeface="Book Antiqua" panose="02040602050305030304" pitchFamily="18" charset="0"/>
              </a:rPr>
              <a:t>ünsüzü</a:t>
            </a:r>
            <a:endParaRPr lang="tr-TR" sz="1100" dirty="0">
              <a:latin typeface="Book Antiqua" panose="0204060205030503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Tipolojik Örüntüler </a:t>
            </a:r>
            <a:r>
              <a:rPr lang="tr-TR" altLang="tr-TR" sz="2800" b="1" dirty="0" smtClean="0">
                <a:latin typeface="Gill Sans MT" panose="020B0502020104020203" pitchFamily="34" charset="0"/>
              </a:rPr>
              <a:t>(</a:t>
            </a:r>
            <a:r>
              <a:rPr lang="tr-TR" altLang="tr-TR" sz="2800" dirty="0" smtClean="0">
                <a:latin typeface="Gill Sans MT" panose="020B0502020104020203" pitchFamily="34" charset="0"/>
              </a:rPr>
              <a:t>Çıkış Biçimi</a:t>
            </a:r>
            <a:r>
              <a:rPr lang="tr-TR" altLang="tr-TR" sz="2800" b="1" dirty="0" smtClean="0">
                <a:latin typeface="Gill Sans MT" panose="020B0502020104020203" pitchFamily="34" charset="0"/>
              </a:rPr>
              <a:t>)</a:t>
            </a:r>
            <a:endParaRPr lang="tr-TR" sz="2800" b="1" dirty="0"/>
          </a:p>
        </p:txBody>
      </p:sp>
      <p:sp>
        <p:nvSpPr>
          <p:cNvPr id="8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6217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5914"/>
            <a:ext cx="9144000" cy="3446171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Ünsüzler</a:t>
            </a:r>
            <a:endParaRPr lang="tr-TR" sz="2800" b="1" dirty="0"/>
          </a:p>
        </p:txBody>
      </p:sp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183410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5884"/>
            <a:ext cx="8229600" cy="4937760"/>
          </a:xfrm>
        </p:spPr>
        <p:txBody>
          <a:bodyPr>
            <a:noAutofit/>
          </a:bodyPr>
          <a:lstStyle/>
          <a:p>
            <a:pPr lvl="0"/>
            <a:endParaRPr lang="tr-TR" sz="2000" dirty="0" smtClean="0">
              <a:latin typeface="Book Antiqua" pitchFamily="18" charset="0"/>
            </a:endParaRPr>
          </a:p>
          <a:p>
            <a:pPr lvl="0"/>
            <a:endParaRPr lang="tr-TR" sz="2000" dirty="0" smtClean="0">
              <a:latin typeface="Book Antiqua" pitchFamily="18" charset="0"/>
            </a:endParaRPr>
          </a:p>
          <a:p>
            <a:pPr lvl="0"/>
            <a:r>
              <a:rPr lang="tr-TR" sz="2000" dirty="0" smtClean="0">
                <a:latin typeface="Book Antiqua" pitchFamily="18" charset="0"/>
              </a:rPr>
              <a:t>Dersin Sistemdeki Adı: </a:t>
            </a:r>
          </a:p>
          <a:p>
            <a:pPr marL="0" lvl="0" indent="0">
              <a:buNone/>
            </a:pPr>
            <a:r>
              <a:rPr lang="tr-TR" sz="2000" b="1" dirty="0" smtClean="0">
                <a:latin typeface="Book Antiqua" pitchFamily="18" charset="0"/>
              </a:rPr>
              <a:t>    Karşılaştırmalı Dil </a:t>
            </a:r>
            <a:r>
              <a:rPr lang="tr-TR" sz="2000" b="1" dirty="0" err="1" smtClean="0">
                <a:latin typeface="Book Antiqua" pitchFamily="18" charset="0"/>
              </a:rPr>
              <a:t>İncelemeleri_Sesbilimsel</a:t>
            </a:r>
            <a:r>
              <a:rPr lang="tr-TR" sz="2000" b="1" dirty="0" smtClean="0">
                <a:latin typeface="Book Antiqua" pitchFamily="18" charset="0"/>
              </a:rPr>
              <a:t> Tipoloji</a:t>
            </a:r>
          </a:p>
          <a:p>
            <a:pPr lvl="0"/>
            <a:endParaRPr lang="tr-TR" sz="2000" dirty="0" smtClean="0">
              <a:latin typeface="Book Antiqua" pitchFamily="18" charset="0"/>
            </a:endParaRPr>
          </a:p>
          <a:p>
            <a:pPr lvl="0"/>
            <a:r>
              <a:rPr lang="tr-TR" sz="2000" dirty="0" smtClean="0">
                <a:latin typeface="Book Antiqua" pitchFamily="18" charset="0"/>
              </a:rPr>
              <a:t>Grup Kodu: </a:t>
            </a:r>
            <a:r>
              <a:rPr lang="en-US" sz="2800" dirty="0"/>
              <a:t>7z7em3</a:t>
            </a:r>
            <a:endParaRPr lang="tr-TR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Edmodo</a:t>
            </a:r>
            <a:endParaRPr lang="tr-TR" sz="2800" b="1" dirty="0"/>
          </a:p>
        </p:txBody>
      </p:sp>
      <p:pic>
        <p:nvPicPr>
          <p:cNvPr id="7" name="Picture 6" descr="ind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71480"/>
            <a:ext cx="1137928" cy="1143008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685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" y="1268760"/>
            <a:ext cx="9090024" cy="4968552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  <a:r>
              <a:rPr lang="tr-TR" sz="2800" dirty="0" smtClean="0"/>
              <a:t>Ünsüzler</a:t>
            </a:r>
            <a:endParaRPr lang="tr-TR" sz="2800" dirty="0"/>
          </a:p>
        </p:txBody>
      </p:sp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7360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015443"/>
            <a:ext cx="8229600" cy="3227164"/>
          </a:xfrm>
        </p:spPr>
      </p:pic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Tipolojik Örüntüler</a:t>
            </a:r>
            <a:endParaRPr lang="tr-TR" sz="2800" b="1" dirty="0"/>
          </a:p>
        </p:txBody>
      </p:sp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864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  <a:r>
              <a:rPr lang="tr-TR" sz="2800" dirty="0" smtClean="0"/>
              <a:t>Ünsüzler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631"/>
            <a:ext cx="9144000" cy="3678737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848520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Tipolojik Örüntüler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5298"/>
            <a:ext cx="8229600" cy="2984929"/>
          </a:xfr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048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0034" y="18055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</a:p>
          <a:p>
            <a:pPr algn="ctr"/>
            <a:r>
              <a:rPr lang="tr-TR" sz="2800" dirty="0" smtClean="0"/>
              <a:t>Patlamalı ve Sürtünmeli Ünsüzler</a:t>
            </a:r>
            <a:endParaRPr lang="tr-TR" sz="28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474"/>
            <a:ext cx="9144000" cy="4223051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69692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Tipolojik Örüntüler</a:t>
            </a:r>
            <a:endParaRPr lang="tr-TR" sz="2800" b="1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280"/>
            <a:ext cx="8229600" cy="3182965"/>
          </a:xfr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1688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0034" y="18055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</a:p>
          <a:p>
            <a:pPr algn="ctr"/>
            <a:r>
              <a:rPr lang="tr-TR" sz="2800" dirty="0" smtClean="0"/>
              <a:t>Küçük Dil Ünsüzleri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260"/>
            <a:ext cx="9144000" cy="395348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440470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Tipolojik Örüntüler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9718"/>
            <a:ext cx="8229600" cy="4356089"/>
          </a:xfr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110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0034" y="18055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</a:p>
          <a:p>
            <a:pPr algn="ctr"/>
            <a:r>
              <a:rPr lang="tr-TR" sz="2800" dirty="0" err="1" smtClean="0"/>
              <a:t>Gırtlaksıllaşmış</a:t>
            </a:r>
            <a:r>
              <a:rPr lang="tr-TR" sz="2800" dirty="0" smtClean="0"/>
              <a:t> Ünsüzler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62519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64347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Tipolojik Örüntüler</a:t>
            </a:r>
            <a:endParaRPr lang="tr-TR" sz="2800" b="1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398"/>
            <a:ext cx="8229600" cy="3374728"/>
          </a:xfr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898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289688"/>
          </a:xfrm>
        </p:spPr>
        <p:txBody>
          <a:bodyPr>
            <a:normAutofit/>
          </a:bodyPr>
          <a:lstStyle/>
          <a:p>
            <a:pPr lvl="0"/>
            <a:r>
              <a:rPr lang="tr-TR" sz="2000" dirty="0">
                <a:latin typeface="+mj-lt"/>
              </a:rPr>
              <a:t>Dünya Dillerinde Ünsüzlerin Temel Özellikleri ve </a:t>
            </a:r>
            <a:r>
              <a:rPr lang="tr-TR" sz="2000" dirty="0" err="1">
                <a:latin typeface="+mj-lt"/>
              </a:rPr>
              <a:t>Evrenceler</a:t>
            </a:r>
            <a:r>
              <a:rPr lang="tr-TR" sz="2000" dirty="0">
                <a:latin typeface="+mj-lt"/>
              </a:rPr>
              <a:t>: </a:t>
            </a:r>
            <a:r>
              <a:rPr lang="tr-TR" sz="2000" i="1" dirty="0">
                <a:latin typeface="+mj-lt"/>
              </a:rPr>
              <a:t>Çıkış yeri, çıkış biçimi, ses tellerinin titreşimi</a:t>
            </a:r>
            <a:endParaRPr lang="tr-TR" sz="2000" dirty="0">
              <a:latin typeface="+mj-lt"/>
            </a:endParaRPr>
          </a:p>
          <a:p>
            <a:pPr lvl="0"/>
            <a:endParaRPr lang="tr-TR" sz="2000" dirty="0" smtClean="0">
              <a:latin typeface="+mj-lt"/>
            </a:endParaRPr>
          </a:p>
          <a:p>
            <a:pPr lvl="0"/>
            <a:r>
              <a:rPr lang="tr-TR" sz="2000" dirty="0" smtClean="0">
                <a:latin typeface="+mj-lt"/>
              </a:rPr>
              <a:t>Çıkış </a:t>
            </a:r>
            <a:r>
              <a:rPr lang="tr-TR" sz="2000" dirty="0">
                <a:latin typeface="+mj-lt"/>
              </a:rPr>
              <a:t>Yeri Ölçütleri</a:t>
            </a:r>
          </a:p>
          <a:p>
            <a:pPr lvl="0"/>
            <a:endParaRPr lang="tr-TR" sz="2000" dirty="0" smtClean="0">
              <a:latin typeface="+mj-lt"/>
            </a:endParaRPr>
          </a:p>
          <a:p>
            <a:pPr lvl="0"/>
            <a:r>
              <a:rPr lang="tr-TR" sz="2000" dirty="0" smtClean="0">
                <a:latin typeface="+mj-lt"/>
              </a:rPr>
              <a:t>Çıkış </a:t>
            </a:r>
            <a:r>
              <a:rPr lang="tr-TR" sz="2000" dirty="0">
                <a:latin typeface="+mj-lt"/>
              </a:rPr>
              <a:t>Biçimi Ölçütleri</a:t>
            </a:r>
          </a:p>
          <a:p>
            <a:pPr lvl="0"/>
            <a:endParaRPr lang="tr-TR" sz="2000" dirty="0" smtClean="0">
              <a:latin typeface="+mj-lt"/>
            </a:endParaRPr>
          </a:p>
          <a:p>
            <a:pPr lvl="0"/>
            <a:r>
              <a:rPr lang="tr-TR" sz="2000" dirty="0" err="1" smtClean="0">
                <a:latin typeface="+mj-lt"/>
              </a:rPr>
              <a:t>Titreşimlilik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Ölçütleri</a:t>
            </a:r>
          </a:p>
          <a:p>
            <a:pPr lvl="0"/>
            <a:endParaRPr lang="tr-TR" sz="2000" dirty="0" smtClean="0">
              <a:latin typeface="+mj-lt"/>
            </a:endParaRPr>
          </a:p>
          <a:p>
            <a:pPr lvl="0"/>
            <a:r>
              <a:rPr lang="tr-TR" sz="2000" dirty="0" err="1" smtClean="0">
                <a:latin typeface="+mj-lt"/>
              </a:rPr>
              <a:t>WALS'ten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Örneklerle Ünsüz </a:t>
            </a:r>
            <a:r>
              <a:rPr lang="tr-TR" sz="2000" dirty="0" err="1">
                <a:latin typeface="+mj-lt"/>
              </a:rPr>
              <a:t>Sayımcaları</a:t>
            </a:r>
            <a:r>
              <a:rPr lang="tr-TR" sz="2000" dirty="0">
                <a:latin typeface="+mj-lt"/>
              </a:rPr>
              <a:t> ve Sınıflandırmalar</a:t>
            </a:r>
          </a:p>
          <a:p>
            <a:pPr marL="0" lvl="0" indent="0">
              <a:buNone/>
            </a:pPr>
            <a:endParaRPr lang="tr-TR" sz="20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İZLENCE – 13.03.2018</a:t>
            </a:r>
            <a:endParaRPr lang="tr-TR" sz="2800" b="1" dirty="0"/>
          </a:p>
        </p:txBody>
      </p:sp>
      <p:sp>
        <p:nvSpPr>
          <p:cNvPr id="7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0034" y="18055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</a:p>
          <a:p>
            <a:pPr algn="ctr"/>
            <a:r>
              <a:rPr lang="tr-TR" sz="2800" dirty="0" smtClean="0"/>
              <a:t>Yanal Ünsüzler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073"/>
            <a:ext cx="9144000" cy="3823854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819325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smtClean="0"/>
              <a:t>Tipolojik Örüntüler</a:t>
            </a:r>
            <a:endParaRPr lang="tr-TR" sz="2800" b="1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65"/>
            <a:ext cx="8229600" cy="2495595"/>
          </a:xfrm>
        </p:spPr>
      </p:pic>
      <p:sp>
        <p:nvSpPr>
          <p:cNvPr id="6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614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00034" y="18055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</a:t>
            </a:r>
          </a:p>
          <a:p>
            <a:pPr algn="ctr"/>
            <a:r>
              <a:rPr lang="tr-TR" sz="2800" dirty="0" err="1" smtClean="0"/>
              <a:t>Artdamaksıl</a:t>
            </a:r>
            <a:r>
              <a:rPr lang="tr-TR" sz="2800" dirty="0" smtClean="0"/>
              <a:t> Genizsil Ünsüzler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619"/>
            <a:ext cx="9144000" cy="346876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147072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Sonraki Ders – 20.03.2018</a:t>
            </a:r>
            <a:endParaRPr lang="tr-TR" sz="28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defRPr/>
            </a:pPr>
            <a:endParaRPr lang="tr-TR" sz="2400" dirty="0" smtClean="0">
              <a:latin typeface="Book Antiqua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00034" y="1704180"/>
            <a:ext cx="7929618" cy="4154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j-lt"/>
              </a:rPr>
              <a:t>Ünsüzlerde Çıkış Yeri ve Çıkış Biçimi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400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j-lt"/>
              </a:rPr>
              <a:t>Seslem </a:t>
            </a:r>
            <a:r>
              <a:rPr lang="tr-TR" sz="2400" dirty="0">
                <a:latin typeface="+mj-lt"/>
              </a:rPr>
              <a:t>Yapısına Genel Giriş: </a:t>
            </a:r>
            <a:r>
              <a:rPr lang="tr-TR" sz="2400" i="1" dirty="0" smtClean="0">
                <a:latin typeface="+mj-lt"/>
              </a:rPr>
              <a:t>Seslem</a:t>
            </a:r>
            <a:r>
              <a:rPr lang="tr-TR" sz="2400" i="1" dirty="0">
                <a:latin typeface="+mj-lt"/>
              </a:rPr>
              <a:t>, Çekirdek, Önses, Sonses </a:t>
            </a:r>
            <a:r>
              <a:rPr lang="tr-TR" sz="2400" i="1" dirty="0" smtClean="0">
                <a:latin typeface="+mj-lt"/>
              </a:rPr>
              <a:t>Hiyerarşisi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400" i="1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400" dirty="0" smtClean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+mj-lt"/>
              </a:rPr>
              <a:t>Seslem </a:t>
            </a:r>
            <a:r>
              <a:rPr lang="tr-TR" sz="2400" dirty="0">
                <a:latin typeface="+mj-lt"/>
              </a:rPr>
              <a:t>Yapılarının WALS Sınıflandırması: </a:t>
            </a:r>
            <a:r>
              <a:rPr lang="tr-TR" sz="2400" i="1" dirty="0">
                <a:latin typeface="+mj-lt"/>
              </a:rPr>
              <a:t>Basit, Yarı karmaşık, </a:t>
            </a:r>
            <a:r>
              <a:rPr lang="tr-TR" sz="2400" i="1" dirty="0" smtClean="0">
                <a:latin typeface="+mj-lt"/>
              </a:rPr>
              <a:t>Karmaşık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400" dirty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2400" dirty="0" smtClean="0">
              <a:latin typeface="+mj-lt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+mj-lt"/>
              </a:rPr>
              <a:t>Parçalarüstü</a:t>
            </a:r>
            <a:r>
              <a:rPr lang="tr-TR" sz="2400" dirty="0" smtClean="0">
                <a:latin typeface="+mj-lt"/>
              </a:rPr>
              <a:t> </a:t>
            </a:r>
            <a:r>
              <a:rPr lang="tr-TR" sz="2400" dirty="0">
                <a:latin typeface="+mj-lt"/>
              </a:rPr>
              <a:t>Sesbirimler: </a:t>
            </a:r>
            <a:r>
              <a:rPr lang="tr-TR" sz="2400" i="1" dirty="0">
                <a:latin typeface="+mj-lt"/>
              </a:rPr>
              <a:t>TON, VURGU, EZGİ</a:t>
            </a:r>
            <a:endParaRPr lang="tr-TR" sz="2400" dirty="0">
              <a:latin typeface="+mj-lt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00px-Cardinal_vowel_tongue_position-fron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95240"/>
            <a:ext cx="1047744" cy="1047744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704685" y="5057694"/>
            <a:ext cx="1298709" cy="24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92080" y="4814180"/>
            <a:ext cx="576079" cy="24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29631" y="4869160"/>
            <a:ext cx="242569" cy="24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42918"/>
            <a:ext cx="8001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/>
              <a:t>Ünlü </a:t>
            </a:r>
            <a:r>
              <a:rPr lang="tr-TR" sz="2200" b="1" dirty="0" err="1" smtClean="0"/>
              <a:t>Genizsilleşmesi</a:t>
            </a:r>
            <a:r>
              <a:rPr lang="tr-TR" sz="2200" b="1" dirty="0" smtClean="0"/>
              <a:t> (</a:t>
            </a:r>
            <a:r>
              <a:rPr lang="tr-TR" sz="2200" dirty="0" err="1" smtClean="0"/>
              <a:t>Vowel</a:t>
            </a:r>
            <a:r>
              <a:rPr lang="tr-TR" sz="2200" dirty="0" smtClean="0"/>
              <a:t> </a:t>
            </a:r>
            <a:r>
              <a:rPr lang="tr-TR" sz="2200" dirty="0" err="1" smtClean="0"/>
              <a:t>Nasalization</a:t>
            </a:r>
            <a:r>
              <a:rPr lang="tr-TR" sz="2200" b="1" dirty="0" smtClean="0"/>
              <a:t>)</a:t>
            </a:r>
          </a:p>
        </p:txBody>
      </p:sp>
      <p:pic>
        <p:nvPicPr>
          <p:cNvPr id="19" name="Picture 4" descr="nasalization (Mediu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6082"/>
            <a:ext cx="3175095" cy="48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47823" y="1621483"/>
            <a:ext cx="5067581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1600" b="0" dirty="0" smtClean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1600" b="0" dirty="0" smtClean="0">
                <a:latin typeface="+mj-lt"/>
              </a:rPr>
              <a:t>Kimi dillerde yalnızca ünsüzlerde değil, </a:t>
            </a:r>
            <a:r>
              <a:rPr lang="tr-TR" altLang="tr-TR" sz="1600" b="1" dirty="0" smtClean="0">
                <a:latin typeface="+mj-lt"/>
              </a:rPr>
              <a:t>ünlülerde de </a:t>
            </a:r>
            <a:r>
              <a:rPr lang="tr-TR" altLang="tr-TR" sz="1600" b="1" dirty="0" err="1" smtClean="0">
                <a:latin typeface="+mj-lt"/>
              </a:rPr>
              <a:t>genizsilleşme</a:t>
            </a:r>
            <a:r>
              <a:rPr lang="tr-TR" altLang="tr-TR" sz="1600" b="0" dirty="0" smtClean="0">
                <a:latin typeface="+mj-lt"/>
              </a:rPr>
              <a:t> görülür.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1600" dirty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1600" b="1" i="1" dirty="0" smtClean="0">
                <a:latin typeface="+mj-lt"/>
              </a:rPr>
              <a:t>İngilizce</a:t>
            </a:r>
            <a:r>
              <a:rPr lang="tr-TR" altLang="tr-TR" sz="1600" b="0" dirty="0" smtClean="0">
                <a:latin typeface="+mj-lt"/>
              </a:rPr>
              <a:t>deki oluşum </a:t>
            </a:r>
            <a:r>
              <a:rPr lang="tr-TR" altLang="tr-TR" sz="1600" b="0" i="1" dirty="0" err="1" smtClean="0">
                <a:latin typeface="+mj-lt"/>
              </a:rPr>
              <a:t>sesbirimsel</a:t>
            </a:r>
            <a:r>
              <a:rPr lang="tr-TR" altLang="tr-TR" sz="1600" b="0" i="1" dirty="0" smtClean="0">
                <a:latin typeface="+mj-lt"/>
              </a:rPr>
              <a:t> nitelikli değil</a:t>
            </a:r>
            <a:r>
              <a:rPr lang="tr-TR" altLang="tr-TR" sz="1600" b="0" dirty="0" smtClean="0">
                <a:latin typeface="+mj-lt"/>
              </a:rPr>
              <a:t>, yani </a:t>
            </a:r>
            <a:r>
              <a:rPr lang="tr-TR" altLang="tr-TR" sz="1600" b="0" i="1" dirty="0" smtClean="0">
                <a:latin typeface="+mj-lt"/>
              </a:rPr>
              <a:t>anlam </a:t>
            </a:r>
            <a:r>
              <a:rPr lang="tr-TR" altLang="tr-TR" sz="1600" b="0" i="1" dirty="0" err="1" smtClean="0">
                <a:latin typeface="+mj-lt"/>
              </a:rPr>
              <a:t>ayırtedici</a:t>
            </a:r>
            <a:r>
              <a:rPr lang="tr-TR" altLang="tr-TR" sz="1600" b="0" i="1" dirty="0" smtClean="0">
                <a:latin typeface="+mj-lt"/>
              </a:rPr>
              <a:t> niteliği (karşıtlığı) </a:t>
            </a:r>
            <a:r>
              <a:rPr lang="tr-TR" altLang="tr-TR" sz="1600" b="0" dirty="0" smtClean="0">
                <a:latin typeface="+mj-lt"/>
              </a:rPr>
              <a:t>yoktur. Bu durumda, eğer bir ünlü genizsil bir ünsüze bitişik konumdaysa genellikle </a:t>
            </a:r>
            <a:r>
              <a:rPr lang="tr-TR" altLang="tr-TR" sz="1600" b="0" dirty="0" err="1" smtClean="0">
                <a:latin typeface="+mj-lt"/>
              </a:rPr>
              <a:t>genizsilleşir</a:t>
            </a:r>
            <a:r>
              <a:rPr lang="tr-TR" altLang="tr-TR" sz="1600" b="0" dirty="0" smtClean="0">
                <a:latin typeface="+mj-lt"/>
              </a:rPr>
              <a:t>, diğer türlü </a:t>
            </a:r>
            <a:r>
              <a:rPr lang="tr-TR" altLang="tr-TR" sz="1600" b="0" dirty="0" err="1" smtClean="0">
                <a:latin typeface="+mj-lt"/>
              </a:rPr>
              <a:t>genizsilleşme</a:t>
            </a:r>
            <a:r>
              <a:rPr lang="tr-TR" altLang="tr-TR" sz="1600" b="0" dirty="0" smtClean="0">
                <a:latin typeface="+mj-lt"/>
              </a:rPr>
              <a:t> görülmez.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1600" dirty="0" smtClean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sz="1600" dirty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1600" b="0" dirty="0" smtClean="0">
                <a:latin typeface="+mj-lt"/>
              </a:rPr>
              <a:t>Ancak </a:t>
            </a:r>
            <a:r>
              <a:rPr lang="tr-TR" altLang="tr-TR" sz="1600" b="1" i="1" dirty="0" smtClean="0">
                <a:latin typeface="+mj-lt"/>
              </a:rPr>
              <a:t>Portekizce, Fransızca </a:t>
            </a:r>
            <a:r>
              <a:rPr lang="tr-TR" altLang="tr-TR" sz="1600" b="0" dirty="0" smtClean="0">
                <a:latin typeface="+mj-lt"/>
              </a:rPr>
              <a:t>gibi dillerde </a:t>
            </a:r>
            <a:r>
              <a:rPr lang="tr-TR" altLang="tr-TR" sz="1600" b="0" dirty="0" err="1" smtClean="0">
                <a:latin typeface="+mj-lt"/>
              </a:rPr>
              <a:t>genizsilleşme</a:t>
            </a:r>
            <a:r>
              <a:rPr lang="tr-TR" altLang="tr-TR" sz="1600" b="0" dirty="0" smtClean="0">
                <a:latin typeface="+mj-lt"/>
              </a:rPr>
              <a:t> </a:t>
            </a:r>
            <a:r>
              <a:rPr lang="tr-TR" altLang="tr-TR" sz="1600" b="0" i="1" dirty="0" err="1" smtClean="0">
                <a:latin typeface="+mj-lt"/>
              </a:rPr>
              <a:t>sesbirimsel</a:t>
            </a:r>
            <a:r>
              <a:rPr lang="tr-TR" altLang="tr-TR" sz="1600" b="0" i="1" dirty="0" smtClean="0">
                <a:latin typeface="+mj-lt"/>
              </a:rPr>
              <a:t> niteliklidir, yani anlam </a:t>
            </a:r>
            <a:r>
              <a:rPr lang="tr-TR" altLang="tr-TR" sz="1600" b="0" i="1" dirty="0" err="1" smtClean="0">
                <a:latin typeface="+mj-lt"/>
              </a:rPr>
              <a:t>ayırtedicidir</a:t>
            </a:r>
            <a:r>
              <a:rPr lang="tr-TR" altLang="tr-TR" sz="1600" b="0" i="1" dirty="0" smtClean="0">
                <a:latin typeface="+mj-lt"/>
              </a:rPr>
              <a:t>.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tr-TR" sz="1200" b="0" i="1" dirty="0">
              <a:latin typeface="+mj-lt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242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00px-Cardinal_vowel_tongue_position-front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9586" y="95240"/>
            <a:ext cx="1047744" cy="1047744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92080" y="4814180"/>
            <a:ext cx="576079" cy="24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29631" y="4869160"/>
            <a:ext cx="242569" cy="24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42918"/>
            <a:ext cx="8001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/>
              <a:t>Ünlülerde Uzunluk / Uzama (</a:t>
            </a:r>
            <a:r>
              <a:rPr lang="tr-TR" sz="2200" dirty="0" err="1" smtClean="0"/>
              <a:t>Vowel</a:t>
            </a:r>
            <a:r>
              <a:rPr lang="tr-TR" sz="2200" dirty="0" smtClean="0"/>
              <a:t> </a:t>
            </a:r>
            <a:r>
              <a:rPr lang="tr-TR" sz="2200" dirty="0" err="1" smtClean="0"/>
              <a:t>Length</a:t>
            </a:r>
            <a:r>
              <a:rPr lang="tr-TR" sz="2200" b="1" dirty="0" smtClean="0"/>
              <a:t>) 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00034" y="1412776"/>
            <a:ext cx="821537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b="0" dirty="0" smtClean="0">
                <a:latin typeface="+mj-lt"/>
              </a:rPr>
              <a:t>Bazı dillerde ünlü uzunluğu </a:t>
            </a:r>
            <a:r>
              <a:rPr lang="tr-TR" altLang="tr-TR" b="0" dirty="0" err="1" smtClean="0">
                <a:latin typeface="+mj-lt"/>
              </a:rPr>
              <a:t>sesbirimsel</a:t>
            </a:r>
            <a:r>
              <a:rPr lang="tr-TR" altLang="tr-TR" b="0" dirty="0" smtClean="0">
                <a:latin typeface="+mj-lt"/>
              </a:rPr>
              <a:t> niteliklidir, anlam </a:t>
            </a:r>
            <a:r>
              <a:rPr lang="tr-TR" altLang="tr-TR" b="0" dirty="0" err="1" smtClean="0">
                <a:latin typeface="+mj-lt"/>
              </a:rPr>
              <a:t>ayırtedicidir</a:t>
            </a:r>
            <a:r>
              <a:rPr lang="tr-TR" altLang="tr-TR" dirty="0" smtClean="0">
                <a:latin typeface="+mj-lt"/>
              </a:rPr>
              <a:t>: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tr-TR" altLang="tr-TR" dirty="0">
              <a:latin typeface="+mj-lt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+mj-lt"/>
              </a:rPr>
              <a:t>Japonca, Çek dili, Havai dili, Fince, </a:t>
            </a:r>
            <a:r>
              <a:rPr lang="tr-TR" altLang="tr-TR" dirty="0" err="1" smtClean="0">
                <a:latin typeface="+mj-lt"/>
              </a:rPr>
              <a:t>Tai</a:t>
            </a:r>
            <a:r>
              <a:rPr lang="tr-TR" altLang="tr-TR" dirty="0" smtClean="0">
                <a:latin typeface="+mj-lt"/>
              </a:rPr>
              <a:t> dili, Eski İngilizce, Estonca gibi…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tr-TR" altLang="tr-TR" b="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tr-TR" altLang="tr-TR" b="0" dirty="0" smtClean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tr-TR" altLang="tr-TR" i="1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tr-TR" sz="1400" b="0" i="1" dirty="0">
              <a:latin typeface="+mj-lt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11960" y="3541741"/>
            <a:ext cx="38164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altLang="tr-TR" sz="2000" b="1" dirty="0" smtClean="0">
                <a:latin typeface="+mj-lt"/>
              </a:rPr>
              <a:t> Finceden Örnekler:</a:t>
            </a:r>
            <a:endParaRPr lang="en-US" altLang="tr-TR" sz="2000" b="1" dirty="0">
              <a:latin typeface="+mj-lt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tr-TR" altLang="tr-TR" sz="2000" i="1" dirty="0" smtClean="0">
                <a:latin typeface="+mj-lt"/>
              </a:rPr>
              <a:t>	</a:t>
            </a:r>
            <a:r>
              <a:rPr lang="en-US" altLang="tr-TR" sz="2000" i="1" dirty="0" smtClean="0">
                <a:latin typeface="+mj-lt"/>
              </a:rPr>
              <a:t>taka </a:t>
            </a:r>
            <a:r>
              <a:rPr lang="en-US" altLang="tr-TR" sz="2000" i="1" dirty="0">
                <a:latin typeface="+mj-lt"/>
              </a:rPr>
              <a:t>(back)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tr-TR" altLang="tr-TR" sz="2000" i="1" dirty="0" smtClean="0">
                <a:latin typeface="+mj-lt"/>
              </a:rPr>
              <a:t>	</a:t>
            </a:r>
            <a:r>
              <a:rPr lang="en-US" altLang="tr-TR" sz="2000" i="1" dirty="0" err="1" smtClean="0">
                <a:latin typeface="+mj-lt"/>
              </a:rPr>
              <a:t>takaa</a:t>
            </a:r>
            <a:r>
              <a:rPr lang="en-US" altLang="tr-TR" sz="2000" i="1" dirty="0" smtClean="0">
                <a:latin typeface="+mj-lt"/>
              </a:rPr>
              <a:t> </a:t>
            </a:r>
            <a:r>
              <a:rPr lang="en-US" altLang="tr-TR" sz="2000" i="1" dirty="0">
                <a:latin typeface="+mj-lt"/>
              </a:rPr>
              <a:t>(from behind)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tr-TR" altLang="tr-TR" sz="2000" i="1" dirty="0" smtClean="0">
                <a:latin typeface="+mj-lt"/>
              </a:rPr>
              <a:t>	</a:t>
            </a:r>
            <a:r>
              <a:rPr lang="en-US" altLang="tr-TR" sz="2000" i="1" dirty="0" err="1" smtClean="0">
                <a:latin typeface="+mj-lt"/>
              </a:rPr>
              <a:t>takka</a:t>
            </a:r>
            <a:r>
              <a:rPr lang="en-US" altLang="tr-TR" sz="2000" i="1" dirty="0" smtClean="0">
                <a:latin typeface="+mj-lt"/>
              </a:rPr>
              <a:t> </a:t>
            </a:r>
            <a:r>
              <a:rPr lang="en-US" altLang="tr-TR" sz="2000" i="1" dirty="0">
                <a:latin typeface="+mj-lt"/>
              </a:rPr>
              <a:t>(fireplace)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tr-TR" altLang="tr-TR" sz="2000" i="1" dirty="0" smtClean="0">
                <a:latin typeface="+mj-lt"/>
              </a:rPr>
              <a:t>	</a:t>
            </a:r>
            <a:r>
              <a:rPr lang="en-US" altLang="tr-TR" sz="2000" i="1" dirty="0" err="1" smtClean="0">
                <a:latin typeface="+mj-lt"/>
              </a:rPr>
              <a:t>taakka</a:t>
            </a:r>
            <a:r>
              <a:rPr lang="en-US" altLang="tr-TR" sz="2000" i="1" dirty="0" smtClean="0">
                <a:latin typeface="+mj-lt"/>
              </a:rPr>
              <a:t> </a:t>
            </a:r>
            <a:r>
              <a:rPr lang="en-US" altLang="tr-TR" sz="2000" i="1" dirty="0">
                <a:latin typeface="+mj-lt"/>
              </a:rPr>
              <a:t>(burden</a:t>
            </a:r>
            <a:r>
              <a:rPr lang="en-US" altLang="tr-TR" sz="2000" i="1" dirty="0" smtClean="0">
                <a:latin typeface="+mj-lt"/>
              </a:rPr>
              <a:t>)</a:t>
            </a:r>
            <a:endParaRPr lang="en-US" altLang="tr-TR" sz="2000" i="1" dirty="0">
              <a:latin typeface="+mj-lt"/>
            </a:endParaRPr>
          </a:p>
        </p:txBody>
      </p:sp>
      <p:pic>
        <p:nvPicPr>
          <p:cNvPr id="11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26" y="40268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44" y="44602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58" y="48658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44" y="5285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889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0549" y="1285860"/>
            <a:ext cx="7034723" cy="4849848"/>
            <a:chOff x="312392" y="1871199"/>
            <a:chExt cx="6677533" cy="4635534"/>
          </a:xfrm>
        </p:grpSpPr>
        <p:sp>
          <p:nvSpPr>
            <p:cNvPr id="4" name="3 Metin kutusu"/>
            <p:cNvSpPr txBox="1"/>
            <p:nvPr/>
          </p:nvSpPr>
          <p:spPr>
            <a:xfrm>
              <a:off x="612648" y="2423655"/>
              <a:ext cx="2081048" cy="6766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rPr>
                <a:t>DİLİN DEVİNİMİ</a:t>
              </a:r>
              <a:endParaRPr lang="tr-TR" sz="2000" b="1" dirty="0">
                <a:solidFill>
                  <a:schemeClr val="tx1"/>
                </a:solidFill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5" name="4 Metin kutusu"/>
            <p:cNvSpPr txBox="1"/>
            <p:nvPr/>
          </p:nvSpPr>
          <p:spPr>
            <a:xfrm>
              <a:off x="612648" y="4345624"/>
              <a:ext cx="2081048" cy="3824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rPr>
                <a:t>ÇENE AÇISI</a:t>
              </a:r>
              <a:endParaRPr lang="tr-TR" sz="2000" b="1" dirty="0">
                <a:solidFill>
                  <a:schemeClr val="tx1"/>
                </a:solidFill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312392" y="5694944"/>
              <a:ext cx="2532993" cy="67660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rPr>
                <a:t>DUDAKLARIN DURUMU</a:t>
              </a:r>
              <a:endParaRPr lang="tr-TR" sz="2000" b="1" dirty="0">
                <a:solidFill>
                  <a:schemeClr val="tx1"/>
                </a:solidFill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3240087" y="1884847"/>
              <a:ext cx="143949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 smtClean="0">
                  <a:latin typeface="Book Antiqua" pitchFamily="18" charset="0"/>
                  <a:cs typeface="Arial" pitchFamily="34" charset="0"/>
                </a:rPr>
                <a:t>arkadil</a:t>
              </a:r>
              <a:endParaRPr lang="tr-TR" b="1" dirty="0" smtClean="0"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3294679" y="3990141"/>
              <a:ext cx="121395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atin typeface="Book Antiqua" pitchFamily="18" charset="0"/>
                  <a:cs typeface="Arial" pitchFamily="34" charset="0"/>
                </a:rPr>
                <a:t>dar</a:t>
              </a:r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3288197" y="5502347"/>
              <a:ext cx="121395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atin typeface="Book Antiqua" pitchFamily="18" charset="0"/>
                  <a:cs typeface="Arial" pitchFamily="34" charset="0"/>
                </a:rPr>
                <a:t>düz</a:t>
              </a:r>
            </a:p>
          </p:txBody>
        </p:sp>
        <p:cxnSp>
          <p:nvCxnSpPr>
            <p:cNvPr id="13" name="12 Düz Ok Bağlayıcısı"/>
            <p:cNvCxnSpPr/>
            <p:nvPr/>
          </p:nvCxnSpPr>
          <p:spPr>
            <a:xfrm>
              <a:off x="4739337" y="2075977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Metin kutusu"/>
            <p:cNvSpPr txBox="1"/>
            <p:nvPr/>
          </p:nvSpPr>
          <p:spPr>
            <a:xfrm>
              <a:off x="3240087" y="2539661"/>
              <a:ext cx="143949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 smtClean="0">
                  <a:latin typeface="Book Antiqua" pitchFamily="18" charset="0"/>
                  <a:cs typeface="Arial" pitchFamily="34" charset="0"/>
                </a:rPr>
                <a:t>ortadil</a:t>
              </a:r>
              <a:endParaRPr lang="tr-TR" b="1" dirty="0" smtClean="0"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3240087" y="3215003"/>
              <a:ext cx="143949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err="1" smtClean="0">
                  <a:latin typeface="Book Antiqua" pitchFamily="18" charset="0"/>
                  <a:cs typeface="Arial" pitchFamily="34" charset="0"/>
                </a:rPr>
                <a:t>öndil</a:t>
              </a:r>
              <a:endParaRPr lang="tr-TR" b="1" dirty="0" smtClean="0"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8" name="17 Metin kutusu"/>
            <p:cNvSpPr txBox="1"/>
            <p:nvPr/>
          </p:nvSpPr>
          <p:spPr>
            <a:xfrm>
              <a:off x="5187441" y="1871199"/>
              <a:ext cx="1592234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/a/, /o/, /u/</a:t>
              </a:r>
            </a:p>
          </p:txBody>
        </p:sp>
        <p:sp>
          <p:nvSpPr>
            <p:cNvPr id="19" name="18 Metin kutusu"/>
            <p:cNvSpPr txBox="1"/>
            <p:nvPr/>
          </p:nvSpPr>
          <p:spPr>
            <a:xfrm>
              <a:off x="5528766" y="2542223"/>
              <a:ext cx="918673" cy="3824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/ı/</a:t>
              </a:r>
            </a:p>
          </p:txBody>
        </p:sp>
        <p:sp>
          <p:nvSpPr>
            <p:cNvPr id="20" name="19 Metin kutusu"/>
            <p:cNvSpPr txBox="1"/>
            <p:nvPr/>
          </p:nvSpPr>
          <p:spPr>
            <a:xfrm>
              <a:off x="5176064" y="3210975"/>
              <a:ext cx="1784293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/e/, /i/, /ö/, /ü/</a:t>
              </a:r>
            </a:p>
          </p:txBody>
        </p:sp>
        <p:sp>
          <p:nvSpPr>
            <p:cNvPr id="23" name="22 Metin kutusu"/>
            <p:cNvSpPr txBox="1"/>
            <p:nvPr/>
          </p:nvSpPr>
          <p:spPr>
            <a:xfrm>
              <a:off x="3310599" y="4661165"/>
              <a:ext cx="121395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atin typeface="Book Antiqua" pitchFamily="18" charset="0"/>
                  <a:cs typeface="Arial" pitchFamily="34" charset="0"/>
                </a:rPr>
                <a:t>geniş</a:t>
              </a:r>
            </a:p>
          </p:txBody>
        </p:sp>
        <p:sp>
          <p:nvSpPr>
            <p:cNvPr id="24" name="23 Metin kutusu"/>
            <p:cNvSpPr txBox="1"/>
            <p:nvPr/>
          </p:nvSpPr>
          <p:spPr>
            <a:xfrm>
              <a:off x="3288197" y="6116507"/>
              <a:ext cx="121395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atin typeface="Book Antiqua" pitchFamily="18" charset="0"/>
                  <a:cs typeface="Arial" pitchFamily="34" charset="0"/>
                </a:rPr>
                <a:t>yuvarlak</a:t>
              </a:r>
            </a:p>
          </p:txBody>
        </p:sp>
        <p:sp>
          <p:nvSpPr>
            <p:cNvPr id="25" name="24 Metin kutusu"/>
            <p:cNvSpPr txBox="1"/>
            <p:nvPr/>
          </p:nvSpPr>
          <p:spPr>
            <a:xfrm>
              <a:off x="5162417" y="3961615"/>
              <a:ext cx="1797940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/ı/, /i/, /u/, /ü/</a:t>
              </a:r>
            </a:p>
          </p:txBody>
        </p:sp>
        <p:sp>
          <p:nvSpPr>
            <p:cNvPr id="27" name="26 Metin kutusu"/>
            <p:cNvSpPr txBox="1"/>
            <p:nvPr/>
          </p:nvSpPr>
          <p:spPr>
            <a:xfrm>
              <a:off x="5178337" y="4646287"/>
              <a:ext cx="1797940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/a/, /e/, /o/, /ö/</a:t>
              </a:r>
            </a:p>
          </p:txBody>
        </p:sp>
        <p:sp>
          <p:nvSpPr>
            <p:cNvPr id="28" name="27 Metin kutusu"/>
            <p:cNvSpPr txBox="1"/>
            <p:nvPr/>
          </p:nvSpPr>
          <p:spPr>
            <a:xfrm>
              <a:off x="5164689" y="5478815"/>
              <a:ext cx="1797940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/a/, /e/, /ı/, /i/</a:t>
              </a:r>
            </a:p>
          </p:txBody>
        </p:sp>
        <p:sp>
          <p:nvSpPr>
            <p:cNvPr id="29" name="28 Metin kutusu"/>
            <p:cNvSpPr txBox="1"/>
            <p:nvPr/>
          </p:nvSpPr>
          <p:spPr>
            <a:xfrm>
              <a:off x="5191985" y="6106623"/>
              <a:ext cx="1797940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latin typeface="Book Antiqua" pitchFamily="18" charset="0"/>
                  <a:cs typeface="Arial" pitchFamily="34" charset="0"/>
                </a:rPr>
                <a:t>/o/, /ö/, /u/, /ü/</a:t>
              </a:r>
            </a:p>
          </p:txBody>
        </p:sp>
        <p:cxnSp>
          <p:nvCxnSpPr>
            <p:cNvPr id="32" name="31 Düz Ok Bağlayıcısı"/>
            <p:cNvCxnSpPr/>
            <p:nvPr/>
          </p:nvCxnSpPr>
          <p:spPr>
            <a:xfrm>
              <a:off x="4734789" y="2775096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Düz Ok Bağlayıcısı"/>
            <p:cNvCxnSpPr/>
            <p:nvPr/>
          </p:nvCxnSpPr>
          <p:spPr>
            <a:xfrm>
              <a:off x="4718865" y="3406911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Düz Ok Bağlayıcısı"/>
            <p:cNvCxnSpPr/>
            <p:nvPr/>
          </p:nvCxnSpPr>
          <p:spPr>
            <a:xfrm>
              <a:off x="4679580" y="4189863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Düz Ok Bağlayıcısı"/>
            <p:cNvCxnSpPr/>
            <p:nvPr/>
          </p:nvCxnSpPr>
          <p:spPr>
            <a:xfrm>
              <a:off x="4689297" y="4866721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Düz Ok Bağlayıcısı"/>
            <p:cNvCxnSpPr/>
            <p:nvPr/>
          </p:nvCxnSpPr>
          <p:spPr>
            <a:xfrm>
              <a:off x="4675649" y="5707903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Düz Ok Bağlayıcısı"/>
            <p:cNvCxnSpPr/>
            <p:nvPr/>
          </p:nvCxnSpPr>
          <p:spPr>
            <a:xfrm>
              <a:off x="4662001" y="6333344"/>
              <a:ext cx="423080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37 Sağ Ayraç"/>
            <p:cNvSpPr/>
            <p:nvPr/>
          </p:nvSpPr>
          <p:spPr>
            <a:xfrm>
              <a:off x="2831737" y="2021385"/>
              <a:ext cx="285518" cy="138552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latin typeface="Book Antiqua" pitchFamily="18" charset="0"/>
              </a:endParaRPr>
            </a:p>
          </p:txBody>
        </p:sp>
        <p:sp>
          <p:nvSpPr>
            <p:cNvPr id="39" name="38 Sağ Ayraç"/>
            <p:cNvSpPr/>
            <p:nvPr/>
          </p:nvSpPr>
          <p:spPr>
            <a:xfrm>
              <a:off x="2913625" y="4053896"/>
              <a:ext cx="230926" cy="99250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latin typeface="Book Antiqua" pitchFamily="18" charset="0"/>
              </a:endParaRPr>
            </a:p>
          </p:txBody>
        </p:sp>
        <p:sp>
          <p:nvSpPr>
            <p:cNvPr id="40" name="39 Sağ Ayraç"/>
            <p:cNvSpPr/>
            <p:nvPr/>
          </p:nvSpPr>
          <p:spPr>
            <a:xfrm>
              <a:off x="2943193" y="5502347"/>
              <a:ext cx="230926" cy="99250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latin typeface="Book Antiqua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0034" y="64291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TÜRKÇEDE ÜNLÜ SİSTEMİ</a:t>
            </a:r>
            <a:endParaRPr lang="tr-TR" sz="2400" b="1" dirty="0"/>
          </a:p>
        </p:txBody>
      </p:sp>
      <p:sp>
        <p:nvSpPr>
          <p:cNvPr id="42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174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" y="1268760"/>
            <a:ext cx="9090024" cy="4968552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Ünsüzler</a:t>
            </a:r>
            <a:endParaRPr lang="tr-TR" sz="2800" b="1" dirty="0"/>
          </a:p>
        </p:txBody>
      </p:sp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57597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8625" y="15001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b="1">
              <a:latin typeface="Times New Roman" pitchFamily="18" charset="0"/>
              <a:cs typeface="Times New Roman" pitchFamily="18" charset="0"/>
            </a:endParaRPr>
          </a:p>
          <a:p>
            <a:endParaRPr lang="tr-T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28596" y="1571612"/>
            <a:ext cx="81439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2400" dirty="0">
              <a:latin typeface="+mj-lt"/>
              <a:cs typeface="Times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5914"/>
            <a:ext cx="9144000" cy="3446171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WALS – Sesbirim </a:t>
            </a:r>
            <a:r>
              <a:rPr lang="tr-TR" sz="2800" b="1" dirty="0" err="1" smtClean="0"/>
              <a:t>Sayımcaları</a:t>
            </a:r>
            <a:r>
              <a:rPr lang="tr-TR" sz="2800" b="1" dirty="0" smtClean="0"/>
              <a:t> </a:t>
            </a:r>
            <a:r>
              <a:rPr lang="tr-TR" sz="2800" b="1" dirty="0"/>
              <a:t>–</a:t>
            </a:r>
            <a:r>
              <a:rPr lang="tr-TR" sz="2800" b="1" dirty="0" smtClean="0"/>
              <a:t> Ünsüzler</a:t>
            </a:r>
            <a:endParaRPr lang="tr-TR" sz="2800" b="1" dirty="0"/>
          </a:p>
        </p:txBody>
      </p:sp>
      <p:sp>
        <p:nvSpPr>
          <p:cNvPr id="9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878107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57188" y="1071563"/>
            <a:ext cx="84296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1600">
                <a:latin typeface="Book Antiqua" panose="02040602050305030304" pitchFamily="18" charset="0"/>
              </a:rPr>
              <a:t>Ünsüzler, akçiğerlerden gelen havanın çıkışı sırasında ses yolunda </a:t>
            </a:r>
            <a:r>
              <a:rPr lang="tr-TR" altLang="tr-TR" b="1">
                <a:latin typeface="Book Antiqua" panose="02040602050305030304" pitchFamily="18" charset="0"/>
              </a:rPr>
              <a:t>tutuklanma,</a:t>
            </a:r>
            <a:r>
              <a:rPr lang="tr-TR" altLang="tr-TR">
                <a:latin typeface="Book Antiqua" panose="02040602050305030304" pitchFamily="18" charset="0"/>
              </a:rPr>
              <a:t> </a:t>
            </a:r>
            <a:r>
              <a:rPr lang="tr-TR" altLang="tr-TR" b="1">
                <a:latin typeface="Book Antiqua" panose="02040602050305030304" pitchFamily="18" charset="0"/>
              </a:rPr>
              <a:t>daralma, patlama, sürtünme </a:t>
            </a:r>
            <a:r>
              <a:rPr lang="tr-TR" altLang="tr-TR" sz="1600">
                <a:latin typeface="Book Antiqua" panose="02040602050305030304" pitchFamily="18" charset="0"/>
              </a:rPr>
              <a:t>gibi çeşitli engellerle karşılaşması sonucu oluşan seslerdir. </a:t>
            </a: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1600">
                <a:latin typeface="Book Antiqua" panose="02040602050305030304" pitchFamily="18" charset="0"/>
              </a:rPr>
              <a:t>Bu çeşitli engeller ses yolundaki değişik yerlerde meydana gelebilir, </a:t>
            </a:r>
            <a:r>
              <a:rPr lang="tr-TR" altLang="tr-TR" b="1">
                <a:latin typeface="Book Antiqua" panose="02040602050305030304" pitchFamily="18" charset="0"/>
              </a:rPr>
              <a:t>ötümlü </a:t>
            </a:r>
            <a:r>
              <a:rPr lang="tr-TR" altLang="tr-TR" sz="1600">
                <a:latin typeface="Book Antiqua" panose="02040602050305030304" pitchFamily="18" charset="0"/>
              </a:rPr>
              <a:t>veya </a:t>
            </a:r>
            <a:r>
              <a:rPr lang="tr-TR" altLang="tr-TR" b="1">
                <a:latin typeface="Book Antiqua" panose="02040602050305030304" pitchFamily="18" charset="0"/>
              </a:rPr>
              <a:t>ötümsüz </a:t>
            </a:r>
            <a:r>
              <a:rPr lang="tr-TR" altLang="tr-TR" sz="1600">
                <a:latin typeface="Book Antiqua" panose="02040602050305030304" pitchFamily="18" charset="0"/>
              </a:rPr>
              <a:t>olabilmektedir.</a:t>
            </a: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1600">
                <a:latin typeface="Book Antiqua" panose="02040602050305030304" pitchFamily="18" charset="0"/>
              </a:rPr>
              <a:t>Ünlülerin temel özelliği </a:t>
            </a:r>
            <a:r>
              <a:rPr lang="tr-TR" altLang="tr-TR" sz="1600" i="1">
                <a:latin typeface="Book Antiqua" panose="02040602050305030304" pitchFamily="18" charset="0"/>
              </a:rPr>
              <a:t>ton</a:t>
            </a:r>
            <a:r>
              <a:rPr lang="tr-TR" altLang="tr-TR" sz="1600">
                <a:latin typeface="Book Antiqua" panose="02040602050305030304" pitchFamily="18" charset="0"/>
              </a:rPr>
              <a:t> iken, ünsüzlerin temel özelliği </a:t>
            </a:r>
            <a:r>
              <a:rPr lang="tr-TR" altLang="tr-TR" sz="1600" i="1">
                <a:latin typeface="Book Antiqua" panose="02040602050305030304" pitchFamily="18" charset="0"/>
              </a:rPr>
              <a:t>hışırtı</a:t>
            </a:r>
            <a:r>
              <a:rPr lang="tr-TR" altLang="tr-TR" sz="1600">
                <a:latin typeface="Book Antiqua" panose="02040602050305030304" pitchFamily="18" charset="0"/>
              </a:rPr>
              <a:t> olmaktadır. Dolayısıyla, ünsüzler ünlülerden daha karmaşıktır ve farklı ölçütlere göre betimlenmektedir.</a:t>
            </a: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2000" b="1" i="1">
                <a:latin typeface="Book Antiqua" panose="02040602050305030304" pitchFamily="18" charset="0"/>
              </a:rPr>
              <a:t>a. Çıkış Yeri</a:t>
            </a:r>
          </a:p>
          <a:p>
            <a:pPr algn="just" eaLnBrk="1" hangingPunct="1"/>
            <a:endParaRPr lang="tr-TR" altLang="tr-TR" sz="2000" b="1" i="1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2000" b="1" i="1">
                <a:latin typeface="Book Antiqua" panose="02040602050305030304" pitchFamily="18" charset="0"/>
              </a:rPr>
              <a:t>b. Çıkış Biçimi </a:t>
            </a:r>
          </a:p>
          <a:p>
            <a:pPr algn="just" eaLnBrk="1" hangingPunct="1"/>
            <a:endParaRPr lang="tr-TR" altLang="tr-TR" sz="2000" b="1" i="1">
              <a:latin typeface="Book Antiqua" panose="02040602050305030304" pitchFamily="18" charset="0"/>
            </a:endParaRPr>
          </a:p>
          <a:p>
            <a:pPr algn="just" eaLnBrk="1" hangingPunct="1"/>
            <a:r>
              <a:rPr lang="tr-TR" altLang="tr-TR" sz="2000" b="1" i="1">
                <a:latin typeface="Book Antiqua" panose="02040602050305030304" pitchFamily="18" charset="0"/>
              </a:rPr>
              <a:t>c. Ses Tellerinin Titreşimi</a:t>
            </a: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  <a:p>
            <a:pPr algn="just" eaLnBrk="1" hangingPunct="1"/>
            <a:endParaRPr lang="tr-TR" altLang="tr-TR" sz="1600">
              <a:latin typeface="Book Antiqua" panose="02040602050305030304" pitchFamily="18" charset="0"/>
            </a:endParaRPr>
          </a:p>
        </p:txBody>
      </p:sp>
      <p:pic>
        <p:nvPicPr>
          <p:cNvPr id="34819" name="Resi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86188"/>
            <a:ext cx="2500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500063" y="5715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latin typeface="Gill Sans MT" panose="020B0502020104020203" pitchFamily="34" charset="0"/>
              </a:rPr>
              <a:t>Ünsüzler (</a:t>
            </a:r>
            <a:r>
              <a:rPr lang="tr-TR" altLang="tr-TR" sz="2800" dirty="0" err="1">
                <a:latin typeface="Gill Sans MT" panose="020B0502020104020203" pitchFamily="34" charset="0"/>
              </a:rPr>
              <a:t>Consonants</a:t>
            </a:r>
            <a:r>
              <a:rPr lang="tr-TR" altLang="tr-TR" sz="2800" b="1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714348" y="6357958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Dr. İpek Pınar Uzun		 		            DBB124 – Sesbilimsel Tipoloji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123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7679</TotalTime>
  <Words>1334</Words>
  <Application>Microsoft Office PowerPoint</Application>
  <PresentationFormat>Ekran Gösterisi (4:3)</PresentationFormat>
  <Paragraphs>208</Paragraphs>
  <Slides>33</Slides>
  <Notes>9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3" baseType="lpstr">
      <vt:lpstr>Arial</vt:lpstr>
      <vt:lpstr>Book Antiqua</vt:lpstr>
      <vt:lpstr>Bookman Old Style</vt:lpstr>
      <vt:lpstr>Calibri</vt:lpstr>
      <vt:lpstr>Gill Sans MT</vt:lpstr>
      <vt:lpstr>Times</vt:lpstr>
      <vt:lpstr>Times New Roman</vt:lpstr>
      <vt:lpstr>Wingdings</vt:lpstr>
      <vt:lpstr>Wingdings 3</vt:lpstr>
      <vt:lpstr>Origin</vt:lpstr>
      <vt:lpstr>DBB124 Karşılaştırmalı Dil İncelemeleri –  Sesbilimsel  Tipoloji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DBB411 Bilimsel Araştırma ve Yazma Teknikleri</dc:title>
  <dc:creator>user</dc:creator>
  <cp:lastModifiedBy>Hakem</cp:lastModifiedBy>
  <cp:revision>430</cp:revision>
  <dcterms:created xsi:type="dcterms:W3CDTF">2015-09-22T13:45:05Z</dcterms:created>
  <dcterms:modified xsi:type="dcterms:W3CDTF">2018-03-08T08:36:16Z</dcterms:modified>
</cp:coreProperties>
</file>