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5"/>
  </p:notesMasterIdLst>
  <p:sldIdLst>
    <p:sldId id="256" r:id="rId2"/>
    <p:sldId id="433" r:id="rId3"/>
    <p:sldId id="257" r:id="rId4"/>
    <p:sldId id="461" r:id="rId5"/>
    <p:sldId id="462" r:id="rId6"/>
    <p:sldId id="463" r:id="rId7"/>
    <p:sldId id="464" r:id="rId8"/>
    <p:sldId id="465" r:id="rId9"/>
    <p:sldId id="429" r:id="rId10"/>
    <p:sldId id="445" r:id="rId11"/>
    <p:sldId id="430" r:id="rId12"/>
    <p:sldId id="431" r:id="rId13"/>
    <p:sldId id="432" r:id="rId14"/>
    <p:sldId id="434" r:id="rId15"/>
    <p:sldId id="435" r:id="rId16"/>
    <p:sldId id="436" r:id="rId17"/>
    <p:sldId id="442" r:id="rId18"/>
    <p:sldId id="443" r:id="rId19"/>
    <p:sldId id="454" r:id="rId20"/>
    <p:sldId id="453" r:id="rId21"/>
    <p:sldId id="446" r:id="rId22"/>
    <p:sldId id="455" r:id="rId23"/>
    <p:sldId id="447" r:id="rId24"/>
    <p:sldId id="456" r:id="rId25"/>
    <p:sldId id="448" r:id="rId26"/>
    <p:sldId id="457" r:id="rId27"/>
    <p:sldId id="449" r:id="rId28"/>
    <p:sldId id="458" r:id="rId29"/>
    <p:sldId id="450" r:id="rId30"/>
    <p:sldId id="459" r:id="rId31"/>
    <p:sldId id="451" r:id="rId32"/>
    <p:sldId id="460" r:id="rId33"/>
    <p:sldId id="272" r:id="rId3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Açık Stil 2 - Vurgu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79" autoAdjust="0"/>
    <p:restoredTop sz="96800" autoAdjust="0"/>
  </p:normalViewPr>
  <p:slideViewPr>
    <p:cSldViewPr>
      <p:cViewPr varScale="1">
        <p:scale>
          <a:sx n="89" d="100"/>
          <a:sy n="89" d="100"/>
        </p:scale>
        <p:origin x="118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2675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6914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561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926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4211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3602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EC859D-B9DD-4026-99DC-E9A994B5962C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196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8.03.2018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3" Type="http://schemas.microsoft.com/office/2007/relationships/media" Target="../media/media2.WAV"/><Relationship Id="rId7" Type="http://schemas.microsoft.com/office/2007/relationships/media" Target="../media/media4.WAV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11" Type="http://schemas.openxmlformats.org/officeDocument/2006/relationships/image" Target="../media/image5.png"/><Relationship Id="rId5" Type="http://schemas.microsoft.com/office/2007/relationships/media" Target="../media/media3.WAV"/><Relationship Id="rId10" Type="http://schemas.openxmlformats.org/officeDocument/2006/relationships/image" Target="../media/image3.png"/><Relationship Id="rId4" Type="http://schemas.openxmlformats.org/officeDocument/2006/relationships/audio" Target="../media/media2.WAV"/><Relationship Id="rId9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857628"/>
            <a:ext cx="7072362" cy="1285884"/>
          </a:xfrm>
        </p:spPr>
        <p:txBody>
          <a:bodyPr>
            <a:noAutofit/>
          </a:bodyPr>
          <a:lstStyle/>
          <a:p>
            <a:r>
              <a:rPr lang="tr-TR" sz="2600" dirty="0" smtClean="0">
                <a:latin typeface="+mn-lt"/>
              </a:rPr>
              <a:t>DBB124 Karşılaştırmalı Dil İncelemeleri – </a:t>
            </a:r>
            <a:br>
              <a:rPr lang="tr-TR" sz="2600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Sesbilimsel  Tipoloji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600" dirty="0" smtClean="0">
                <a:ea typeface="+mj-ea"/>
                <a:cs typeface="+mj-cs"/>
              </a:rPr>
              <a:t>Salı, 15.30-17.45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Dr. İpek </a:t>
            </a:r>
            <a:r>
              <a:rPr kumimoji="0" lang="tr-TR" sz="160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Pınar</a:t>
            </a:r>
            <a:r>
              <a:rPr kumimoji="0" lang="tr-TR" sz="1600" i="0" u="none" strike="noStrike" kern="1200" cap="none" spc="0" normalizeH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Uluslararası Sesbilim Abecesi (</a:t>
            </a:r>
            <a:r>
              <a:rPr lang="tr-TR" sz="2800" dirty="0" smtClean="0"/>
              <a:t>IPA</a:t>
            </a:r>
            <a:r>
              <a:rPr lang="tr-TR" sz="2800" b="1" dirty="0" smtClean="0"/>
              <a:t>)</a:t>
            </a:r>
            <a:endParaRPr lang="tr-TR" sz="2800" b="1" dirty="0"/>
          </a:p>
        </p:txBody>
      </p:sp>
      <p:pic>
        <p:nvPicPr>
          <p:cNvPr id="8" name="Picture 6" descr="Reproduction of The International Phonetic Alphabet - Pulmonic consonant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487976"/>
            <a:ext cx="8097462" cy="357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1770474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7188" y="1285875"/>
            <a:ext cx="8429625" cy="3786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r>
              <a:rPr lang="tr-TR" sz="1600" dirty="0">
                <a:latin typeface="Book Antiqua" pitchFamily="18" charset="0"/>
                <a:cs typeface="+mn-cs"/>
              </a:rPr>
              <a:t>Ses yolundaki tam bir </a:t>
            </a:r>
            <a:r>
              <a:rPr lang="tr-TR" sz="1600" i="1" dirty="0">
                <a:latin typeface="Book Antiqua" pitchFamily="18" charset="0"/>
                <a:cs typeface="+mn-cs"/>
              </a:rPr>
              <a:t>kapanma</a:t>
            </a:r>
            <a:r>
              <a:rPr lang="tr-TR" sz="1600" dirty="0">
                <a:latin typeface="Book Antiqua" pitchFamily="18" charset="0"/>
                <a:cs typeface="+mn-cs"/>
              </a:rPr>
              <a:t>nın oluşması ve ardından ani bırakması sonucunda oluşan </a:t>
            </a:r>
            <a:r>
              <a:rPr lang="tr-TR" sz="1600" b="1" dirty="0">
                <a:latin typeface="Book Antiqua" pitchFamily="18" charset="0"/>
                <a:cs typeface="+mn-cs"/>
              </a:rPr>
              <a:t>patlamalı </a:t>
            </a:r>
            <a:r>
              <a:rPr lang="tr-TR" sz="1600" dirty="0">
                <a:latin typeface="Book Antiqua" pitchFamily="18" charset="0"/>
                <a:cs typeface="+mn-cs"/>
              </a:rPr>
              <a:t>(stop) ünsüzler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LcPeriod"/>
              <a:defRPr/>
            </a:pPr>
            <a:endParaRPr lang="tr-TR" sz="1600" dirty="0">
              <a:latin typeface="Book Antiqua" pitchFamily="18" charset="0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>
                <a:latin typeface="Book Antiqua" pitchFamily="18" charset="0"/>
                <a:cs typeface="+mn-cs"/>
              </a:rPr>
              <a:t>b.    Ağız boşluğunda </a:t>
            </a:r>
            <a:r>
              <a:rPr lang="tr-TR" sz="1600" i="1" dirty="0">
                <a:latin typeface="Book Antiqua" pitchFamily="18" charset="0"/>
                <a:cs typeface="+mn-cs"/>
              </a:rPr>
              <a:t>kapanma</a:t>
            </a:r>
            <a:r>
              <a:rPr lang="tr-TR" sz="1600" dirty="0">
                <a:latin typeface="Book Antiqua" pitchFamily="18" charset="0"/>
                <a:cs typeface="+mn-cs"/>
              </a:rPr>
              <a:t>nın oluşması ama yine de </a:t>
            </a:r>
            <a:r>
              <a:rPr lang="tr-TR" sz="1600" i="1" dirty="0">
                <a:latin typeface="Book Antiqua" pitchFamily="18" charset="0"/>
                <a:cs typeface="+mn-cs"/>
              </a:rPr>
              <a:t>havanın geniz boşluğundan serbest  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i="1" dirty="0">
                <a:latin typeface="Book Antiqua" pitchFamily="18" charset="0"/>
                <a:cs typeface="+mn-cs"/>
              </a:rPr>
              <a:t>       akışı</a:t>
            </a:r>
            <a:r>
              <a:rPr lang="tr-TR" sz="1600" dirty="0">
                <a:latin typeface="Book Antiqua" pitchFamily="18" charset="0"/>
                <a:cs typeface="+mn-cs"/>
              </a:rPr>
              <a:t> ile oluşan</a:t>
            </a:r>
            <a:r>
              <a:rPr lang="tr-TR" sz="1600" i="1" dirty="0">
                <a:latin typeface="Book Antiqua" pitchFamily="18" charset="0"/>
                <a:cs typeface="+mn-cs"/>
              </a:rPr>
              <a:t> </a:t>
            </a:r>
            <a:r>
              <a:rPr lang="tr-TR" sz="1600" b="1" dirty="0">
                <a:latin typeface="Book Antiqua" pitchFamily="18" charset="0"/>
                <a:cs typeface="+mn-cs"/>
              </a:rPr>
              <a:t>genizsil </a:t>
            </a:r>
            <a:r>
              <a:rPr lang="tr-TR" sz="1600" dirty="0">
                <a:latin typeface="Book Antiqua" pitchFamily="18" charset="0"/>
                <a:cs typeface="+mn-cs"/>
              </a:rPr>
              <a:t>(nasal) </a:t>
            </a:r>
            <a:r>
              <a:rPr lang="tr-TR" sz="1600" b="1" dirty="0">
                <a:latin typeface="Book Antiqua" pitchFamily="18" charset="0"/>
                <a:cs typeface="+mn-cs"/>
              </a:rPr>
              <a:t>ünsüzler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1600" dirty="0">
              <a:latin typeface="Book Antiqua" pitchFamily="18" charset="0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>
                <a:latin typeface="Book Antiqua" pitchFamily="18" charset="0"/>
                <a:cs typeface="+mn-cs"/>
              </a:rPr>
              <a:t>c.</a:t>
            </a:r>
            <a:r>
              <a:rPr lang="tr-TR" sz="1600" dirty="0">
                <a:latin typeface="Book Antiqua" pitchFamily="18" charset="0"/>
                <a:cs typeface="+mn-cs"/>
              </a:rPr>
              <a:t>    Ses yolundaki </a:t>
            </a:r>
            <a:r>
              <a:rPr lang="tr-TR" sz="1600" i="1" dirty="0">
                <a:latin typeface="Book Antiqua" pitchFamily="18" charset="0"/>
                <a:cs typeface="+mn-cs"/>
              </a:rPr>
              <a:t>daralma</a:t>
            </a:r>
            <a:r>
              <a:rPr lang="tr-TR" sz="1600" dirty="0">
                <a:latin typeface="Book Antiqua" pitchFamily="18" charset="0"/>
                <a:cs typeface="+mn-cs"/>
              </a:rPr>
              <a:t> ile oluşan </a:t>
            </a:r>
            <a:r>
              <a:rPr lang="tr-TR" sz="1600" b="1" dirty="0">
                <a:latin typeface="Book Antiqua" pitchFamily="18" charset="0"/>
                <a:cs typeface="+mn-cs"/>
              </a:rPr>
              <a:t>sürtünücü </a:t>
            </a:r>
            <a:r>
              <a:rPr lang="tr-TR" sz="1600" dirty="0">
                <a:latin typeface="Book Antiqua" pitchFamily="18" charset="0"/>
                <a:cs typeface="+mn-cs"/>
              </a:rPr>
              <a:t>(fricative)</a:t>
            </a:r>
            <a:r>
              <a:rPr lang="tr-TR" sz="1600" i="1" dirty="0">
                <a:latin typeface="Book Antiqua" pitchFamily="18" charset="0"/>
                <a:cs typeface="+mn-cs"/>
              </a:rPr>
              <a:t> </a:t>
            </a:r>
            <a:r>
              <a:rPr lang="tr-TR" sz="1600" dirty="0">
                <a:latin typeface="Book Antiqua" pitchFamily="18" charset="0"/>
                <a:cs typeface="+mn-cs"/>
              </a:rPr>
              <a:t>ve </a:t>
            </a:r>
            <a:r>
              <a:rPr lang="tr-TR" sz="1600" b="1" dirty="0">
                <a:latin typeface="Book Antiqua" pitchFamily="18" charset="0"/>
                <a:cs typeface="+mn-cs"/>
              </a:rPr>
              <a:t>yarı ünlü</a:t>
            </a:r>
            <a:r>
              <a:rPr lang="tr-TR" sz="1600" dirty="0">
                <a:latin typeface="Book Antiqua" pitchFamily="18" charset="0"/>
                <a:cs typeface="+mn-cs"/>
              </a:rPr>
              <a:t> (approximant) </a:t>
            </a:r>
            <a:endParaRPr lang="tr-TR" sz="1600" dirty="0" smtClean="0">
              <a:latin typeface="Book Antiqua" pitchFamily="18" charset="0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 smtClean="0">
                <a:latin typeface="Book Antiqua" pitchFamily="18" charset="0"/>
                <a:cs typeface="+mn-cs"/>
              </a:rPr>
              <a:t>       ünsüzleri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1600" dirty="0">
              <a:latin typeface="Book Antiqua" pitchFamily="18" charset="0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LcPeriod" startAt="4"/>
              <a:defRPr/>
            </a:pPr>
            <a:r>
              <a:rPr lang="tr-TR" sz="1600" dirty="0">
                <a:latin typeface="Book Antiqua" pitchFamily="18" charset="0"/>
                <a:cs typeface="+mn-cs"/>
              </a:rPr>
              <a:t>Ses yolunun bir kısmında çok kısa aralarla birbirini izleyen kapanma ve bırakma 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dirty="0">
                <a:latin typeface="Book Antiqua" pitchFamily="18" charset="0"/>
                <a:cs typeface="+mn-cs"/>
              </a:rPr>
              <a:t>       evreleri esasında bir ses organının titreşimi ile oluşan </a:t>
            </a:r>
            <a:r>
              <a:rPr lang="tr-TR" sz="1600" b="1" dirty="0">
                <a:latin typeface="Book Antiqua" pitchFamily="18" charset="0"/>
                <a:cs typeface="+mn-cs"/>
              </a:rPr>
              <a:t>çarpmalı </a:t>
            </a:r>
            <a:r>
              <a:rPr lang="tr-TR" sz="1600" dirty="0">
                <a:latin typeface="Book Antiqua" pitchFamily="18" charset="0"/>
                <a:cs typeface="+mn-cs"/>
              </a:rPr>
              <a:t>(vibrant)</a:t>
            </a:r>
            <a:r>
              <a:rPr lang="tr-TR" sz="1600" i="1" dirty="0">
                <a:latin typeface="Book Antiqua" pitchFamily="18" charset="0"/>
                <a:cs typeface="+mn-cs"/>
              </a:rPr>
              <a:t> </a:t>
            </a:r>
            <a:r>
              <a:rPr lang="tr-TR" sz="1600" dirty="0">
                <a:latin typeface="Book Antiqua" pitchFamily="18" charset="0"/>
                <a:cs typeface="+mn-cs"/>
              </a:rPr>
              <a:t>ve </a:t>
            </a:r>
            <a:r>
              <a:rPr lang="tr-TR" sz="1600" b="1" dirty="0">
                <a:latin typeface="Book Antiqua" pitchFamily="18" charset="0"/>
                <a:cs typeface="+mn-cs"/>
              </a:rPr>
              <a:t>tek vuruşlu</a:t>
            </a:r>
            <a:r>
              <a:rPr lang="tr-TR" sz="1600" dirty="0">
                <a:latin typeface="Book Antiqua" pitchFamily="18" charset="0"/>
                <a:cs typeface="+mn-cs"/>
              </a:rPr>
              <a:t> (tap veya flap) ünsüzler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tr-TR" sz="1600" dirty="0">
              <a:latin typeface="Book Antiqua" pitchFamily="18" charset="0"/>
              <a:cs typeface="+mn-cs"/>
            </a:endParaRP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Tx/>
              <a:buAutoNum type="alphaLcPeriod" startAt="5"/>
              <a:defRPr/>
            </a:pPr>
            <a:r>
              <a:rPr lang="tr-TR" sz="1600" dirty="0">
                <a:latin typeface="Book Antiqua" pitchFamily="18" charset="0"/>
                <a:cs typeface="+mn-cs"/>
              </a:rPr>
              <a:t>Ağız boşluğunda </a:t>
            </a:r>
            <a:r>
              <a:rPr lang="tr-TR" sz="1600" i="1" dirty="0">
                <a:latin typeface="Book Antiqua" pitchFamily="18" charset="0"/>
                <a:cs typeface="+mn-cs"/>
              </a:rPr>
              <a:t>kapanma</a:t>
            </a:r>
            <a:r>
              <a:rPr lang="tr-TR" sz="1600" dirty="0">
                <a:latin typeface="Book Antiqua" pitchFamily="18" charset="0"/>
                <a:cs typeface="+mn-cs"/>
              </a:rPr>
              <a:t>nın oluşması ama yine de </a:t>
            </a:r>
            <a:r>
              <a:rPr lang="tr-TR" sz="1600" i="1" dirty="0">
                <a:latin typeface="Book Antiqua" pitchFamily="18" charset="0"/>
                <a:cs typeface="+mn-cs"/>
              </a:rPr>
              <a:t>havanın ağızdan serbest akışı</a:t>
            </a:r>
            <a:r>
              <a:rPr lang="tr-TR" sz="1600" dirty="0">
                <a:latin typeface="Book Antiqua" pitchFamily="18" charset="0"/>
                <a:cs typeface="+mn-cs"/>
              </a:rPr>
              <a:t> ile oluşan </a:t>
            </a:r>
            <a:r>
              <a:rPr lang="tr-TR" sz="1600" b="1" dirty="0">
                <a:latin typeface="Book Antiqua" pitchFamily="18" charset="0"/>
                <a:cs typeface="+mn-cs"/>
              </a:rPr>
              <a:t>yan daralma </a:t>
            </a:r>
            <a:r>
              <a:rPr lang="tr-TR" sz="1600" dirty="0">
                <a:latin typeface="Book Antiqua" pitchFamily="18" charset="0"/>
                <a:cs typeface="+mn-cs"/>
              </a:rPr>
              <a:t>(lateral approximant) ünsüzler</a:t>
            </a:r>
          </a:p>
        </p:txBody>
      </p:sp>
      <p:pic>
        <p:nvPicPr>
          <p:cNvPr id="35843" name="Resim 1" descr="http://2.bp.blogspot.com/-Dwjhomi3APw/TdTObXw6iVI/AAAAAAAAAB4/3ZyVZUywLPM/s1600/Diagram+of+speech+organ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4857750"/>
            <a:ext cx="1325562" cy="140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Box 11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>
                <a:latin typeface="Gill Sans MT" panose="020B0502020104020203" pitchFamily="34" charset="0"/>
              </a:rPr>
              <a:t>Ünsüzler – </a:t>
            </a:r>
            <a:r>
              <a:rPr lang="tr-TR" altLang="tr-TR" sz="2800" b="1">
                <a:latin typeface="Gill Sans MT" panose="020B0502020104020203" pitchFamily="34" charset="0"/>
              </a:rPr>
              <a:t>Çıkış Biçimi</a:t>
            </a:r>
          </a:p>
        </p:txBody>
      </p:sp>
      <p:sp>
        <p:nvSpPr>
          <p:cNvPr id="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8029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7"/>
          <p:cNvSpPr txBox="1">
            <a:spLocks noChangeArrowheads="1"/>
          </p:cNvSpPr>
          <p:nvPr/>
        </p:nvSpPr>
        <p:spPr bwMode="auto">
          <a:xfrm>
            <a:off x="285750" y="1428750"/>
            <a:ext cx="84296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1600">
                <a:latin typeface="Book Antiqua" panose="02040602050305030304" pitchFamily="18" charset="0"/>
              </a:rPr>
              <a:t>Patlamalı ünsüzler, ağız boşluğunda tam bir kapanmayla oluşurlar; kapanmanın bitişiyle hava akımı, patlama biçiminde aniden dışarı çıkar. </a:t>
            </a:r>
          </a:p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  <a:p>
            <a:pPr algn="just" eaLnBrk="1" hangingPunct="1"/>
            <a:r>
              <a:rPr lang="tr-TR" altLang="tr-TR" sz="1600">
                <a:latin typeface="Book Antiqua" panose="02040602050305030304" pitchFamily="18" charset="0"/>
              </a:rPr>
              <a:t>Ses yolunda tam kapanmanın gerçekleşebilecek beş temel yer vardır: </a:t>
            </a:r>
            <a:r>
              <a:rPr lang="tr-TR" altLang="tr-TR" sz="1600" b="1">
                <a:latin typeface="Book Antiqua" panose="02040602050305030304" pitchFamily="18" charset="0"/>
              </a:rPr>
              <a:t>ağız boşluğu, diş bölgesi, dişeti bölgesi, öndamak ve artdamak bölgeleri</a:t>
            </a:r>
            <a:r>
              <a:rPr lang="tr-TR" altLang="tr-TR" sz="1600">
                <a:latin typeface="Book Antiqua" panose="02040602050305030304" pitchFamily="18" charset="0"/>
              </a:rPr>
              <a:t>. </a:t>
            </a:r>
          </a:p>
        </p:txBody>
      </p:sp>
      <p:pic>
        <p:nvPicPr>
          <p:cNvPr id="36867" name="Content Placeholder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56" r="-25456"/>
          <a:stretch>
            <a:fillRect/>
          </a:stretch>
        </p:blipFill>
        <p:spPr bwMode="auto">
          <a:xfrm>
            <a:off x="4813300" y="2852738"/>
            <a:ext cx="42227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8"/>
          <p:cNvSpPr>
            <a:spLocks noChangeArrowheads="1"/>
          </p:cNvSpPr>
          <p:nvPr/>
        </p:nvSpPr>
        <p:spPr bwMode="auto">
          <a:xfrm>
            <a:off x="539750" y="5300663"/>
            <a:ext cx="81438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1600">
                <a:solidFill>
                  <a:srgbClr val="000000"/>
                </a:solidFill>
                <a:latin typeface="Book Antiqua" panose="02040602050305030304" pitchFamily="18" charset="0"/>
              </a:rPr>
              <a:t>Kapanmanın tam olarak gerçekleştiği patlayıcıların  üretimi sırasında üç söyleyiş evresi meydana gelmektedir</a:t>
            </a:r>
            <a:r>
              <a:rPr lang="tr-TR" altLang="tr-TR" sz="1600" b="1">
                <a:solidFill>
                  <a:srgbClr val="000000"/>
                </a:solidFill>
                <a:latin typeface="Book Antiqua" panose="02040602050305030304" pitchFamily="18" charset="0"/>
              </a:rPr>
              <a:t>: yaklaşma, tutma </a:t>
            </a:r>
            <a:r>
              <a:rPr lang="tr-TR" altLang="tr-TR" sz="1600">
                <a:solidFill>
                  <a:srgbClr val="000000"/>
                </a:solidFill>
                <a:latin typeface="Book Antiqua" panose="02040602050305030304" pitchFamily="18" charset="0"/>
              </a:rPr>
              <a:t>ve</a:t>
            </a:r>
            <a:r>
              <a:rPr lang="tr-TR" altLang="tr-TR" sz="1600" b="1">
                <a:solidFill>
                  <a:srgbClr val="000000"/>
                </a:solidFill>
                <a:latin typeface="Book Antiqua" panose="02040602050305030304" pitchFamily="18" charset="0"/>
              </a:rPr>
              <a:t> bırakma</a:t>
            </a:r>
            <a:r>
              <a:rPr lang="tr-TR" altLang="tr-TR" sz="1600">
                <a:solidFill>
                  <a:srgbClr val="000000"/>
                </a:solidFill>
                <a:latin typeface="Book Antiqua" panose="02040602050305030304" pitchFamily="18" charset="0"/>
              </a:rPr>
              <a:t>. </a:t>
            </a:r>
            <a:endParaRPr lang="tr-TR" altLang="tr-TR">
              <a:latin typeface="Book Antiqua" panose="02040602050305030304" pitchFamily="18" charset="0"/>
            </a:endParaRPr>
          </a:p>
        </p:txBody>
      </p:sp>
      <p:sp>
        <p:nvSpPr>
          <p:cNvPr id="36869" name="TextBox 13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>
                <a:latin typeface="Gill Sans MT" panose="020B0502020104020203" pitchFamily="34" charset="0"/>
              </a:rPr>
              <a:t>Çıkış Biçimi – </a:t>
            </a:r>
            <a:r>
              <a:rPr lang="tr-TR" altLang="tr-TR" sz="2800" b="1">
                <a:latin typeface="Gill Sans MT" panose="020B0502020104020203" pitchFamily="34" charset="0"/>
              </a:rPr>
              <a:t>Patlamalı Ünsüzler</a:t>
            </a:r>
          </a:p>
        </p:txBody>
      </p:sp>
      <p:sp>
        <p:nvSpPr>
          <p:cNvPr id="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185497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Box 7"/>
          <p:cNvSpPr txBox="1">
            <a:spLocks noChangeArrowheads="1"/>
          </p:cNvSpPr>
          <p:nvPr/>
        </p:nvSpPr>
        <p:spPr bwMode="auto">
          <a:xfrm>
            <a:off x="285750" y="1428750"/>
            <a:ext cx="8501063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tr-TR" altLang="tr-TR" sz="1600" i="1">
                <a:latin typeface="Book Antiqua" panose="02040602050305030304" pitchFamily="18" charset="0"/>
              </a:rPr>
              <a:t>Geniz ünsüzlerde</a:t>
            </a:r>
            <a:r>
              <a:rPr lang="tr-TR" altLang="tr-TR" sz="1600">
                <a:latin typeface="Book Antiqua" panose="02040602050305030304" pitchFamily="18" charset="0"/>
              </a:rPr>
              <a:t> ağız boşluğunda bir kapanma oluşturulur ancak, küçük dil aşağıya doğru sarkıp hava akımının geniz boşluğundan geçirilmesini sağlar. Kapanma sırasında genizsi sesletim veya </a:t>
            </a:r>
            <a:r>
              <a:rPr lang="tr-TR" altLang="tr-TR" sz="1600" i="1">
                <a:latin typeface="Book Antiqua" panose="02040602050305030304" pitchFamily="18" charset="0"/>
              </a:rPr>
              <a:t>geniz mırıltısı</a:t>
            </a:r>
            <a:r>
              <a:rPr lang="tr-TR" altLang="tr-TR" sz="1600">
                <a:latin typeface="Book Antiqua" panose="02040602050305030304" pitchFamily="18" charset="0"/>
              </a:rPr>
              <a:t> gerçekleşir; kapanmanın aniden kalkmasıyla burundan geçen hava akımı durur ve hava ağızdan patlama biçiminde çıkar. </a:t>
            </a:r>
          </a:p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  <a:p>
            <a:pPr algn="just" eaLnBrk="1" hangingPunct="1"/>
            <a:r>
              <a:rPr lang="tr-TR" altLang="tr-TR" sz="1600">
                <a:latin typeface="Book Antiqua" panose="02040602050305030304" pitchFamily="18" charset="0"/>
              </a:rPr>
              <a:t>Ünlüler gibi geniz ünsüzler de çoğunlukla ötümlü (titreşimli) olarak sesletilmektedir.</a:t>
            </a:r>
          </a:p>
        </p:txBody>
      </p:sp>
      <p:sp>
        <p:nvSpPr>
          <p:cNvPr id="37893" name="TextBox 14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>
                <a:latin typeface="Gill Sans MT" panose="020B0502020104020203" pitchFamily="34" charset="0"/>
              </a:rPr>
              <a:t>Çıkış Biçimi – </a:t>
            </a:r>
            <a:r>
              <a:rPr lang="tr-TR" altLang="tr-TR" sz="2800" b="1">
                <a:latin typeface="Gill Sans MT" panose="020B0502020104020203" pitchFamily="34" charset="0"/>
              </a:rPr>
              <a:t>Genizsil Ünsüzler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681167"/>
            <a:ext cx="5936494" cy="2240474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0000566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285750" y="1428750"/>
            <a:ext cx="85010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1600" i="1" dirty="0" smtClean="0">
                <a:latin typeface="Book Antiqua" pitchFamily="18" charset="0"/>
              </a:rPr>
              <a:t>Sürtünücü</a:t>
            </a:r>
            <a:r>
              <a:rPr lang="tr-TR" sz="1600" b="1" dirty="0" smtClean="0">
                <a:latin typeface="Book Antiqua" pitchFamily="18" charset="0"/>
              </a:rPr>
              <a:t> </a:t>
            </a:r>
            <a:r>
              <a:rPr lang="tr-TR" sz="1600" dirty="0" smtClean="0">
                <a:latin typeface="Book Antiqua" pitchFamily="18" charset="0"/>
              </a:rPr>
              <a:t>sesler,</a:t>
            </a:r>
            <a:r>
              <a:rPr lang="tr-TR" sz="1600" b="1" dirty="0" smtClean="0">
                <a:latin typeface="Book Antiqua" pitchFamily="18" charset="0"/>
              </a:rPr>
              <a:t> </a:t>
            </a:r>
            <a:r>
              <a:rPr lang="tr-TR" sz="1600" dirty="0" smtClean="0">
                <a:latin typeface="Book Antiqua" pitchFamily="18" charset="0"/>
              </a:rPr>
              <a:t>ağız boşluğunda havanın geçtiği daralmayla oluşurlar. Hava akımı, aktif ile pasif eklemleyicilerin arasında oluşturan daralmadan geçerken sürtünme meydana gelir ve sonuç olarak </a:t>
            </a:r>
            <a:r>
              <a:rPr lang="tr-TR" sz="1600" b="1" dirty="0" smtClean="0">
                <a:latin typeface="Book Antiqua" pitchFamily="18" charset="0"/>
              </a:rPr>
              <a:t>gürültülü </a:t>
            </a:r>
            <a:r>
              <a:rPr lang="tr-TR" sz="1600" dirty="0" smtClean="0">
                <a:latin typeface="Book Antiqua" pitchFamily="18" charset="0"/>
              </a:rPr>
              <a:t>(turbulent) veya </a:t>
            </a:r>
            <a:r>
              <a:rPr lang="tr-TR" sz="1600" b="1" dirty="0" smtClean="0">
                <a:latin typeface="Book Antiqua" pitchFamily="18" charset="0"/>
              </a:rPr>
              <a:t>hışırtılı </a:t>
            </a:r>
            <a:r>
              <a:rPr lang="tr-TR" sz="1600" dirty="0" smtClean="0">
                <a:latin typeface="Book Antiqua" pitchFamily="18" charset="0"/>
              </a:rPr>
              <a:t>(hiss noise) ses üretilmektedir. </a:t>
            </a:r>
            <a:endParaRPr lang="tr-TR" sz="16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Biçimi – </a:t>
            </a:r>
            <a:r>
              <a:rPr lang="tr-TR" sz="2800" b="1" dirty="0" smtClean="0"/>
              <a:t>Sürtünücü Ünsüzler</a:t>
            </a:r>
            <a:endParaRPr lang="tr-T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323528" y="4653136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Book Antiqua" pitchFamily="18" charset="0"/>
              </a:rPr>
              <a:t>Sürtünücü ünsüzler </a:t>
            </a:r>
            <a:r>
              <a:rPr lang="tr-TR" sz="1600" b="1" dirty="0" smtClean="0">
                <a:latin typeface="Book Antiqua" pitchFamily="18" charset="0"/>
              </a:rPr>
              <a:t>ötümlü</a:t>
            </a:r>
            <a:r>
              <a:rPr lang="tr-TR" sz="1600" dirty="0" smtClean="0">
                <a:latin typeface="Book Antiqua" pitchFamily="18" charset="0"/>
              </a:rPr>
              <a:t> ya da </a:t>
            </a:r>
            <a:r>
              <a:rPr lang="tr-TR" sz="1600" b="1" dirty="0" smtClean="0">
                <a:latin typeface="Book Antiqua" pitchFamily="18" charset="0"/>
              </a:rPr>
              <a:t>ötümsüz</a:t>
            </a:r>
            <a:r>
              <a:rPr lang="tr-TR" sz="1600" dirty="0" smtClean="0">
                <a:latin typeface="Book Antiqua" pitchFamily="18" charset="0"/>
              </a:rPr>
              <a:t> olabilmektedir. Yukarıdaki şemada görüldüğü gibi, patlayıcılardan farklı olarak sürtünücü ünsüzlerde yaklaşma, tutma ve bırakma gibi üç söyleyiş evresinden tutma evresi sırasında patlama yerine daralma söz konusu olmaktadır.</a:t>
            </a:r>
            <a:endParaRPr lang="tr-TR" sz="1600" dirty="0">
              <a:latin typeface="Book Antiqua" pitchFamily="18" charset="0"/>
            </a:endParaRPr>
          </a:p>
        </p:txBody>
      </p:sp>
      <p:pic>
        <p:nvPicPr>
          <p:cNvPr id="11" name="Picture 10" descr="z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420888"/>
            <a:ext cx="6408712" cy="2232248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3088987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285750" y="1067246"/>
            <a:ext cx="846271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1600" b="1" i="1" dirty="0" smtClean="0">
              <a:latin typeface="Book Antiqua" pitchFamily="18" charset="0"/>
            </a:endParaRP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r</a:t>
            </a:r>
            <a:r>
              <a:rPr lang="tr-TR" sz="2400" b="1" i="1" dirty="0" smtClean="0">
                <a:latin typeface="Book Antiqua" pitchFamily="18" charset="0"/>
              </a:rPr>
              <a:t> </a:t>
            </a:r>
            <a:r>
              <a:rPr lang="tr-TR" sz="1600" dirty="0" smtClean="0">
                <a:latin typeface="Book Antiqua" pitchFamily="18" charset="0"/>
              </a:rPr>
              <a:t>ünsüzü dillerarası en yaygın  çarpmalı ünsüzlerdendir. Çarpmalı </a:t>
            </a:r>
            <a:r>
              <a:rPr lang="tr-TR" sz="1600" b="1" i="1" dirty="0" smtClean="0">
                <a:latin typeface="Book Antiqua" pitchFamily="18" charset="0"/>
              </a:rPr>
              <a:t>r</a:t>
            </a:r>
            <a:r>
              <a:rPr lang="tr-TR" sz="1600" dirty="0" smtClean="0">
                <a:latin typeface="Book Antiqua" pitchFamily="18" charset="0"/>
              </a:rPr>
              <a:t> sesinin söyleyişi esnasında genellikle dilucu (Türkçedeki [r] gibi) veya dil sırtı titremektedir (</a:t>
            </a:r>
            <a:r>
              <a:rPr lang="tr-TR" sz="1600" b="1" dirty="0" smtClean="0">
                <a:solidFill>
                  <a:srgbClr val="FF0000"/>
                </a:solidFill>
                <a:latin typeface="Book Antiqua" pitchFamily="18" charset="0"/>
              </a:rPr>
              <a:t>Fransızcadaki</a:t>
            </a:r>
            <a:r>
              <a:rPr lang="tr-TR" sz="1600" dirty="0" smtClean="0">
                <a:latin typeface="Book Antiqua" pitchFamily="18" charset="0"/>
              </a:rPr>
              <a:t> küçük dil [ʀ] gibi). </a:t>
            </a: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dirty="0" smtClean="0">
                <a:latin typeface="Book Antiqua" pitchFamily="18" charset="0"/>
              </a:rPr>
              <a:t>Diller, titreşim süresinde veya vuruş sayısında değişkenlik göstermekte, bu vuruş sayısı </a:t>
            </a:r>
            <a:r>
              <a:rPr lang="tr-TR" sz="1600" b="1" dirty="0" smtClean="0">
                <a:latin typeface="Book Antiqua" pitchFamily="18" charset="0"/>
              </a:rPr>
              <a:t>2</a:t>
            </a:r>
            <a:r>
              <a:rPr lang="tr-TR" sz="1600" dirty="0" smtClean="0">
                <a:latin typeface="Book Antiqua" pitchFamily="18" charset="0"/>
              </a:rPr>
              <a:t> ile </a:t>
            </a:r>
            <a:r>
              <a:rPr lang="tr-TR" sz="1600" b="1" dirty="0" smtClean="0">
                <a:latin typeface="Book Antiqua" pitchFamily="18" charset="0"/>
              </a:rPr>
              <a:t>8</a:t>
            </a:r>
            <a:r>
              <a:rPr lang="tr-TR" sz="1600" dirty="0" smtClean="0">
                <a:latin typeface="Book Antiqua" pitchFamily="18" charset="0"/>
              </a:rPr>
              <a:t> arasında değişmektedir. Örneğin, </a:t>
            </a:r>
            <a:r>
              <a:rPr lang="tr-TR" sz="1600" b="1" dirty="0" smtClean="0">
                <a:solidFill>
                  <a:srgbClr val="FF0000"/>
                </a:solidFill>
                <a:latin typeface="Book Antiqua" pitchFamily="18" charset="0"/>
              </a:rPr>
              <a:t>Türkçede</a:t>
            </a:r>
            <a:r>
              <a:rPr lang="tr-TR" sz="1600" dirty="0" smtClean="0">
                <a:latin typeface="Book Antiqua" pitchFamily="18" charset="0"/>
              </a:rPr>
              <a:t> vuruş sayısı genellikle </a:t>
            </a:r>
            <a:r>
              <a:rPr lang="tr-TR" sz="1600" b="1" dirty="0" smtClean="0">
                <a:latin typeface="Book Antiqua" pitchFamily="18" charset="0"/>
              </a:rPr>
              <a:t>2 </a:t>
            </a:r>
            <a:r>
              <a:rPr lang="tr-TR" sz="1600" dirty="0" smtClean="0">
                <a:latin typeface="Book Antiqua" pitchFamily="18" charset="0"/>
              </a:rPr>
              <a:t>ile </a:t>
            </a:r>
            <a:r>
              <a:rPr lang="tr-TR" sz="1600" b="1" dirty="0" smtClean="0">
                <a:latin typeface="Book Antiqua" pitchFamily="18" charset="0"/>
              </a:rPr>
              <a:t>4</a:t>
            </a:r>
            <a:r>
              <a:rPr lang="tr-TR" sz="1600" dirty="0" smtClean="0">
                <a:latin typeface="Book Antiqua" pitchFamily="18" charset="0"/>
              </a:rPr>
              <a:t> arasında olurken, </a:t>
            </a:r>
            <a:r>
              <a:rPr lang="tr-TR" sz="1600" b="1" dirty="0" smtClean="0">
                <a:solidFill>
                  <a:srgbClr val="FF0000"/>
                </a:solidFill>
                <a:latin typeface="Book Antiqua" pitchFamily="18" charset="0"/>
              </a:rPr>
              <a:t>Rusçada</a:t>
            </a:r>
            <a:r>
              <a:rPr lang="tr-TR" sz="1600" dirty="0" smtClean="0">
                <a:latin typeface="Book Antiqua" pitchFamily="18" charset="0"/>
              </a:rPr>
              <a:t> </a:t>
            </a:r>
            <a:r>
              <a:rPr lang="tr-TR" sz="1600" b="1" dirty="0" smtClean="0">
                <a:latin typeface="Book Antiqua" pitchFamily="18" charset="0"/>
              </a:rPr>
              <a:t>8</a:t>
            </a:r>
            <a:r>
              <a:rPr lang="tr-TR" sz="1600" dirty="0" smtClean="0">
                <a:latin typeface="Book Antiqua" pitchFamily="18" charset="0"/>
              </a:rPr>
              <a:t>’e kadar çıkabilir. </a:t>
            </a:r>
          </a:p>
          <a:p>
            <a:pPr algn="just"/>
            <a:endParaRPr lang="tr-TR" sz="1600" i="1" dirty="0" smtClean="0">
              <a:latin typeface="Book Antiqua" pitchFamily="18" charset="0"/>
            </a:endParaRPr>
          </a:p>
          <a:p>
            <a:pPr algn="just"/>
            <a:endParaRPr lang="tr-TR" sz="16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Biçimi – </a:t>
            </a:r>
            <a:r>
              <a:rPr lang="tr-TR" sz="2800" b="1" dirty="0" smtClean="0"/>
              <a:t>Çarpmalı ve Tek Vuruşlu Ünsüzler</a:t>
            </a:r>
            <a:endParaRPr lang="tr-TR" sz="2800" b="1" dirty="0"/>
          </a:p>
        </p:txBody>
      </p:sp>
      <p:pic>
        <p:nvPicPr>
          <p:cNvPr id="9" name="Picture 8" descr="s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492896"/>
            <a:ext cx="5703472" cy="1728192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7421545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429766" y="1067246"/>
            <a:ext cx="846271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1600" i="1" dirty="0" smtClean="0">
              <a:latin typeface="Book Antiqua" pitchFamily="18" charset="0"/>
            </a:endParaRPr>
          </a:p>
          <a:p>
            <a:pPr algn="just"/>
            <a:r>
              <a:rPr lang="tr-TR" sz="1600" i="1" dirty="0" smtClean="0">
                <a:latin typeface="Book Antiqua" pitchFamily="18" charset="0"/>
              </a:rPr>
              <a:t>r </a:t>
            </a:r>
            <a:r>
              <a:rPr lang="tr-TR" sz="1600" dirty="0" smtClean="0">
                <a:latin typeface="Book Antiqua" pitchFamily="18" charset="0"/>
              </a:rPr>
              <a:t>sesi dillerarası değişik biçimlerde üretilebiliyor; ayrıca bir dil içerisinde de değişik ses ortamlarına bağlı olarak aşağıdaki gibi gerçekleşebiliyor:</a:t>
            </a: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- çarpmalı r dilucu-dişeti[r], küçük dil [ʀ]</a:t>
            </a: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- tek vuruşlu r [ɾ]</a:t>
            </a: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- sürtünücü r [ɣ]</a:t>
            </a: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- yarı ünlü r [ɹ]</a:t>
            </a:r>
          </a:p>
          <a:p>
            <a:pPr algn="just"/>
            <a:endParaRPr lang="tr-TR" sz="16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Biçimi – </a:t>
            </a:r>
            <a:r>
              <a:rPr lang="tr-TR" sz="2800" b="1" dirty="0" smtClean="0"/>
              <a:t>Çarpmalı ve Tek Vuruşlu Ünsüzler</a:t>
            </a:r>
            <a:endParaRPr lang="tr-TR" sz="2800" b="1" dirty="0"/>
          </a:p>
        </p:txBody>
      </p:sp>
      <p:pic>
        <p:nvPicPr>
          <p:cNvPr id="10" name="Resim 4" descr="http://metaphorlookout.files.wordpress.com/2011/03/tap-trill-pero-perro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356992"/>
            <a:ext cx="611810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2587715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5804" y="1484784"/>
            <a:ext cx="8229600" cy="4289688"/>
          </a:xfrm>
        </p:spPr>
        <p:txBody>
          <a:bodyPr>
            <a:noAutofit/>
          </a:bodyPr>
          <a:lstStyle/>
          <a:p>
            <a:pPr algn="just"/>
            <a:r>
              <a:rPr lang="tr-TR" sz="2000" b="1" dirty="0">
                <a:latin typeface="Book Antiqua" panose="02040602050305030304" pitchFamily="18" charset="0"/>
              </a:rPr>
              <a:t>Patlamalı </a:t>
            </a:r>
            <a:r>
              <a:rPr lang="tr-TR" sz="2000" b="1" dirty="0" smtClean="0">
                <a:latin typeface="Book Antiqua" panose="02040602050305030304" pitchFamily="18" charset="0"/>
              </a:rPr>
              <a:t>ünsüzler: </a:t>
            </a:r>
            <a:r>
              <a:rPr lang="tr-TR" sz="2000" dirty="0">
                <a:latin typeface="Book Antiqua" panose="02040602050305030304" pitchFamily="18" charset="0"/>
              </a:rPr>
              <a:t>havanın ses aygıtında tamamen engellendiği ve </a:t>
            </a:r>
            <a:r>
              <a:rPr lang="tr-TR" sz="2000" b="1" i="1" dirty="0" err="1" smtClean="0">
                <a:latin typeface="Book Antiqua" panose="02040602050305030304" pitchFamily="18" charset="0"/>
              </a:rPr>
              <a:t>eklemleyici</a:t>
            </a:r>
            <a:r>
              <a:rPr lang="tr-TR" sz="2000" dirty="0" err="1" smtClean="0">
                <a:latin typeface="Book Antiqua" panose="02040602050305030304" pitchFamily="18" charset="0"/>
              </a:rPr>
              <a:t>lerin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açılması </a:t>
            </a:r>
            <a:r>
              <a:rPr lang="tr-TR" sz="2000" dirty="0">
                <a:latin typeface="Book Antiqua" panose="02040602050305030304" pitchFamily="18" charset="0"/>
              </a:rPr>
              <a:t>sırasında ortaya ç</a:t>
            </a:r>
            <a:r>
              <a:rPr lang="tr-TR" sz="2000" dirty="0" smtClean="0">
                <a:latin typeface="Book Antiqua" panose="02040602050305030304" pitchFamily="18" charset="0"/>
              </a:rPr>
              <a:t>ıkan patlama sesiyle </a:t>
            </a:r>
            <a:r>
              <a:rPr lang="tr-TR" sz="2000" dirty="0">
                <a:latin typeface="Book Antiqua" panose="02040602050305030304" pitchFamily="18" charset="0"/>
              </a:rPr>
              <a:t>ü</a:t>
            </a:r>
            <a:r>
              <a:rPr lang="tr-TR" sz="2000" dirty="0" smtClean="0">
                <a:latin typeface="Book Antiqua" panose="02040602050305030304" pitchFamily="18" charset="0"/>
              </a:rPr>
              <a:t>retilen </a:t>
            </a:r>
            <a:r>
              <a:rPr lang="tr-TR" sz="2000" dirty="0">
                <a:latin typeface="Book Antiqua" panose="02040602050305030304" pitchFamily="18" charset="0"/>
              </a:rPr>
              <a:t>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/p b/ </a:t>
            </a:r>
            <a:r>
              <a:rPr lang="tr-TR" sz="2000" dirty="0" smtClean="0">
                <a:latin typeface="Book Antiqua" panose="02040602050305030304" pitchFamily="18" charset="0"/>
              </a:rPr>
              <a:t>ünsüzleri;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Genizsil ünsüzler: </a:t>
            </a:r>
            <a:r>
              <a:rPr lang="tr-TR" sz="2000" dirty="0">
                <a:latin typeface="Book Antiqua" panose="02040602050305030304" pitchFamily="18" charset="0"/>
              </a:rPr>
              <a:t>Yumuşak damağın aşağıda olduğu ve havanın </a:t>
            </a:r>
            <a:r>
              <a:rPr lang="tr-TR" sz="2000" b="1" i="1" dirty="0" smtClean="0">
                <a:latin typeface="Book Antiqua" panose="02040602050305030304" pitchFamily="18" charset="0"/>
              </a:rPr>
              <a:t>geniz boşluğu</a:t>
            </a:r>
            <a:r>
              <a:rPr lang="tr-TR" sz="2000" dirty="0" smtClean="0">
                <a:latin typeface="Book Antiqua" panose="02040602050305030304" pitchFamily="18" charset="0"/>
              </a:rPr>
              <a:t>ndan çıkmasına </a:t>
            </a:r>
            <a:r>
              <a:rPr lang="tr-TR" sz="2000" dirty="0">
                <a:latin typeface="Book Antiqua" panose="02040602050305030304" pitchFamily="18" charset="0"/>
              </a:rPr>
              <a:t>izin verdiği 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 smtClean="0">
                <a:latin typeface="Book Antiqua" panose="02040602050305030304" pitchFamily="18" charset="0"/>
              </a:rPr>
              <a:t> /m </a:t>
            </a:r>
            <a:r>
              <a:rPr lang="tr-TR" sz="2000" dirty="0">
                <a:latin typeface="Book Antiqua" panose="02040602050305030304" pitchFamily="18" charset="0"/>
              </a:rPr>
              <a:t>n/ </a:t>
            </a:r>
            <a:r>
              <a:rPr lang="tr-TR" sz="2000" dirty="0" smtClean="0">
                <a:latin typeface="Book Antiqua" panose="02040602050305030304" pitchFamily="18" charset="0"/>
              </a:rPr>
              <a:t>ünsüzleri, </a:t>
            </a:r>
            <a:r>
              <a:rPr lang="tr-TR" sz="2000" dirty="0">
                <a:latin typeface="Book Antiqua" panose="02040602050305030304" pitchFamily="18" charset="0"/>
              </a:rPr>
              <a:t>Kongo’da konuşulan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Teke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dilindeki /ɱ/ unsuzu;</a:t>
            </a: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Titrek ünsüzler: </a:t>
            </a:r>
            <a:r>
              <a:rPr lang="tr-TR" sz="2000" dirty="0">
                <a:latin typeface="Book Antiqua" panose="02040602050305030304" pitchFamily="18" charset="0"/>
              </a:rPr>
              <a:t>etkin </a:t>
            </a:r>
            <a:r>
              <a:rPr lang="tr-TR" sz="2000" dirty="0" err="1">
                <a:latin typeface="Book Antiqua" panose="02040602050305030304" pitchFamily="18" charset="0"/>
              </a:rPr>
              <a:t>eklemleyicinin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titreşimi sonucunda oluşan </a:t>
            </a:r>
            <a:r>
              <a:rPr lang="tr-TR" sz="2000" dirty="0">
                <a:latin typeface="Book Antiqua" panose="02040602050305030304" pitchFamily="18" charset="0"/>
              </a:rPr>
              <a:t>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İspanyolcadaki</a:t>
            </a:r>
            <a:r>
              <a:rPr lang="tr-TR" sz="2000" dirty="0">
                <a:latin typeface="Book Antiqua" panose="02040602050305030304" pitchFamily="18" charset="0"/>
              </a:rPr>
              <a:t> /r/ </a:t>
            </a:r>
            <a:r>
              <a:rPr lang="tr-TR" sz="2000" dirty="0" smtClean="0">
                <a:latin typeface="Book Antiqua" panose="02040602050305030304" pitchFamily="18" charset="0"/>
              </a:rPr>
              <a:t>ünsüzü, </a:t>
            </a:r>
            <a:r>
              <a:rPr lang="tr-TR" sz="2000" dirty="0">
                <a:latin typeface="Book Antiqua" panose="02040602050305030304" pitchFamily="18" charset="0"/>
              </a:rPr>
              <a:t>Kamerun’da konuşulan </a:t>
            </a:r>
            <a:r>
              <a:rPr lang="tr-TR" sz="2000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Medumba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dilindeki </a:t>
            </a:r>
            <a:r>
              <a:rPr lang="tr-TR" sz="2000" dirty="0">
                <a:latin typeface="Book Antiqua" panose="02040602050305030304" pitchFamily="18" charset="0"/>
              </a:rPr>
              <a:t>/ʙ/ </a:t>
            </a:r>
            <a:r>
              <a:rPr lang="tr-TR" sz="2000" dirty="0" smtClean="0">
                <a:latin typeface="Book Antiqua" panose="02040602050305030304" pitchFamily="18" charset="0"/>
              </a:rPr>
              <a:t>ünsüzü;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Çarpmalı ünsüzler: </a:t>
            </a:r>
            <a:r>
              <a:rPr lang="tr-TR" sz="2000" dirty="0">
                <a:latin typeface="Book Antiqua" panose="02040602050305030304" pitchFamily="18" charset="0"/>
              </a:rPr>
              <a:t>etkin </a:t>
            </a:r>
            <a:r>
              <a:rPr lang="tr-TR" sz="2000" dirty="0" err="1">
                <a:latin typeface="Book Antiqua" panose="02040602050305030304" pitchFamily="18" charset="0"/>
              </a:rPr>
              <a:t>eklemleyicinin</a:t>
            </a:r>
            <a:r>
              <a:rPr lang="tr-TR" sz="2000" dirty="0">
                <a:latin typeface="Book Antiqua" panose="02040602050305030304" pitchFamily="18" charset="0"/>
              </a:rPr>
              <a:t> edilgen </a:t>
            </a:r>
            <a:r>
              <a:rPr lang="tr-TR" sz="2000" dirty="0" err="1" smtClean="0">
                <a:latin typeface="Book Antiqua" panose="02040602050305030304" pitchFamily="18" charset="0"/>
              </a:rPr>
              <a:t>eklemleyiciye</a:t>
            </a:r>
            <a:r>
              <a:rPr lang="tr-TR" sz="2000" dirty="0">
                <a:latin typeface="Book Antiqua" panose="02040602050305030304" pitchFamily="18" charset="0"/>
              </a:rPr>
              <a:t> ç</a:t>
            </a:r>
            <a:r>
              <a:rPr lang="tr-TR" sz="2000" dirty="0" smtClean="0">
                <a:latin typeface="Book Antiqua" panose="02040602050305030304" pitchFamily="18" charset="0"/>
              </a:rPr>
              <a:t>arptırılması </a:t>
            </a:r>
            <a:r>
              <a:rPr lang="tr-TR" sz="2000" dirty="0">
                <a:latin typeface="Book Antiqua" panose="02040602050305030304" pitchFamily="18" charset="0"/>
              </a:rPr>
              <a:t>sonucunda oluşan 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Kuzey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Amerika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İngilizcesindeki</a:t>
            </a:r>
            <a:r>
              <a:rPr lang="tr-TR" sz="2000" dirty="0" smtClean="0">
                <a:latin typeface="Book Antiqua" panose="02040602050305030304" pitchFamily="18" charset="0"/>
              </a:rPr>
              <a:t> /ɾ</a:t>
            </a:r>
            <a:r>
              <a:rPr lang="tr-TR" sz="2000" dirty="0">
                <a:latin typeface="Book Antiqua" panose="02040602050305030304" pitchFamily="18" charset="0"/>
              </a:rPr>
              <a:t>/ unsuzu, Avusturalya’da konuşulan </a:t>
            </a:r>
            <a:r>
              <a:rPr lang="tr-TR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Warlpiri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dilindeki /</a:t>
            </a:r>
            <a:r>
              <a:rPr lang="tr-TR" sz="2000" dirty="0" smtClean="0">
                <a:latin typeface="Book Antiqua" panose="02040602050305030304" pitchFamily="18" charset="0"/>
              </a:rPr>
              <a:t>ɽ/ unsuzu;</a:t>
            </a:r>
            <a:endParaRPr lang="tr-TR" sz="2000" dirty="0">
              <a:latin typeface="Book Antiqua" panose="02040602050305030304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Tipolojik Örüntüler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Çıkış Biçimi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sz="28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04663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85804" y="1484784"/>
            <a:ext cx="8229600" cy="4289688"/>
          </a:xfrm>
        </p:spPr>
        <p:txBody>
          <a:bodyPr>
            <a:noAutofit/>
          </a:bodyPr>
          <a:lstStyle/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Sürtünücü ünsüzler: </a:t>
            </a:r>
            <a:r>
              <a:rPr lang="tr-TR" sz="2000" dirty="0">
                <a:latin typeface="Book Antiqua" panose="02040602050305030304" pitchFamily="18" charset="0"/>
              </a:rPr>
              <a:t>Havanın bir ıslık, bir </a:t>
            </a:r>
            <a:r>
              <a:rPr lang="tr-TR" sz="2000" dirty="0" smtClean="0">
                <a:latin typeface="Book Antiqua" panose="02040602050305030304" pitchFamily="18" charset="0"/>
              </a:rPr>
              <a:t>sürtünme </a:t>
            </a:r>
            <a:r>
              <a:rPr lang="tr-TR" sz="2000" dirty="0">
                <a:latin typeface="Book Antiqua" panose="02040602050305030304" pitchFamily="18" charset="0"/>
              </a:rPr>
              <a:t>sesi </a:t>
            </a:r>
            <a:r>
              <a:rPr lang="tr-TR" sz="2000" dirty="0" smtClean="0">
                <a:latin typeface="Book Antiqua" panose="02040602050305030304" pitchFamily="18" charset="0"/>
              </a:rPr>
              <a:t>çıkartacak kadar </a:t>
            </a:r>
            <a:r>
              <a:rPr lang="tr-TR" sz="2000" dirty="0">
                <a:latin typeface="Book Antiqua" panose="02040602050305030304" pitchFamily="18" charset="0"/>
              </a:rPr>
              <a:t>engellendiği </a:t>
            </a:r>
            <a:r>
              <a:rPr lang="tr-TR" sz="2000" dirty="0" smtClean="0">
                <a:latin typeface="Book Antiqua" panose="02040602050305030304" pitchFamily="18" charset="0"/>
              </a:rPr>
              <a:t>ünsüzler,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/s z/ </a:t>
            </a:r>
            <a:r>
              <a:rPr lang="tr-TR" sz="2000" dirty="0" smtClean="0">
                <a:latin typeface="Book Antiqua" panose="02040602050305030304" pitchFamily="18" charset="0"/>
              </a:rPr>
              <a:t>ünsüzleri, </a:t>
            </a:r>
            <a:r>
              <a:rPr lang="tr-TR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Maori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dilindeki /ɸ</a:t>
            </a:r>
            <a:r>
              <a:rPr lang="tr-TR" sz="2000" dirty="0">
                <a:latin typeface="Book Antiqua" panose="02040602050305030304" pitchFamily="18" charset="0"/>
              </a:rPr>
              <a:t>/ </a:t>
            </a:r>
            <a:r>
              <a:rPr lang="tr-TR" sz="2000" dirty="0" smtClean="0">
                <a:latin typeface="Book Antiqua" panose="02040602050305030304" pitchFamily="18" charset="0"/>
              </a:rPr>
              <a:t>ünsüzü;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 smtClean="0">
                <a:latin typeface="Book Antiqua" panose="02040602050305030304" pitchFamily="18" charset="0"/>
              </a:rPr>
              <a:t>Yanal sürtünücü ünsüzler: </a:t>
            </a:r>
            <a:r>
              <a:rPr lang="tr-TR" sz="2000" dirty="0">
                <a:latin typeface="Book Antiqua" panose="02040602050305030304" pitchFamily="18" charset="0"/>
              </a:rPr>
              <a:t>Havanın dilin </a:t>
            </a:r>
            <a:r>
              <a:rPr lang="tr-TR" sz="2000" dirty="0" smtClean="0">
                <a:latin typeface="Book Antiqua" panose="02040602050305030304" pitchFamily="18" charset="0"/>
              </a:rPr>
              <a:t>yanlarından dışarı </a:t>
            </a:r>
            <a:r>
              <a:rPr lang="tr-TR" sz="2000" dirty="0" err="1">
                <a:latin typeface="Book Antiqua" panose="02040602050305030304" pitchFamily="18" charset="0"/>
              </a:rPr>
              <a:t>cıkartıldığı</a:t>
            </a:r>
            <a:r>
              <a:rPr lang="tr-TR" sz="2000" dirty="0">
                <a:latin typeface="Book Antiqua" panose="02040602050305030304" pitchFamily="18" charset="0"/>
              </a:rPr>
              <a:t> 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Adigecedeki</a:t>
            </a:r>
            <a:r>
              <a:rPr lang="tr-TR" sz="2000" dirty="0">
                <a:latin typeface="Book Antiqua" panose="02040602050305030304" pitchFamily="18" charset="0"/>
              </a:rPr>
              <a:t> /ɮ/ </a:t>
            </a:r>
            <a:r>
              <a:rPr lang="tr-TR" sz="2000" dirty="0" smtClean="0">
                <a:latin typeface="Book Antiqua" panose="02040602050305030304" pitchFamily="18" charset="0"/>
              </a:rPr>
              <a:t>ünsüzü, </a:t>
            </a:r>
            <a:r>
              <a:rPr lang="tr-TR" sz="2000" b="1" dirty="0" err="1" smtClean="0">
                <a:solidFill>
                  <a:srgbClr val="FF0000"/>
                </a:solidFill>
                <a:latin typeface="Book Antiqua" panose="02040602050305030304" pitchFamily="18" charset="0"/>
              </a:rPr>
              <a:t>Kabarcadaki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/ɬ</a:t>
            </a:r>
            <a:r>
              <a:rPr lang="tr-TR" sz="2000" dirty="0">
                <a:latin typeface="Book Antiqua" panose="02040602050305030304" pitchFamily="18" charset="0"/>
              </a:rPr>
              <a:t>/ </a:t>
            </a:r>
            <a:r>
              <a:rPr lang="tr-TR" sz="2000" dirty="0" smtClean="0">
                <a:latin typeface="Book Antiqua" panose="02040602050305030304" pitchFamily="18" charset="0"/>
              </a:rPr>
              <a:t>ünsüzü;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tr-TR" sz="2000" b="1" dirty="0">
                <a:latin typeface="Book Antiqua" panose="02040602050305030304" pitchFamily="18" charset="0"/>
              </a:rPr>
              <a:t>Y</a:t>
            </a:r>
            <a:r>
              <a:rPr lang="tr-TR" sz="2000" b="1" dirty="0" smtClean="0">
                <a:latin typeface="Book Antiqua" panose="02040602050305030304" pitchFamily="18" charset="0"/>
              </a:rPr>
              <a:t>aklaşma ünsüzleri: </a:t>
            </a:r>
            <a:r>
              <a:rPr lang="tr-TR" sz="2000" dirty="0" err="1">
                <a:latin typeface="Book Antiqua" panose="02040602050305030304" pitchFamily="18" charset="0"/>
              </a:rPr>
              <a:t>Eklemleyicilerin</a:t>
            </a:r>
            <a:r>
              <a:rPr lang="tr-TR" sz="2000" dirty="0">
                <a:latin typeface="Book Antiqua" panose="02040602050305030304" pitchFamily="18" charset="0"/>
              </a:rPr>
              <a:t> bir ıslık ya </a:t>
            </a:r>
            <a:r>
              <a:rPr lang="tr-TR" sz="2000" dirty="0" smtClean="0">
                <a:latin typeface="Book Antiqua" panose="02040602050305030304" pitchFamily="18" charset="0"/>
              </a:rPr>
              <a:t>da sürtünme </a:t>
            </a:r>
            <a:r>
              <a:rPr lang="tr-TR" sz="2000" dirty="0">
                <a:latin typeface="Book Antiqua" panose="02040602050305030304" pitchFamily="18" charset="0"/>
              </a:rPr>
              <a:t>yaratmayacak şekilde birbirine yaklaştığı ve havayı </a:t>
            </a:r>
            <a:r>
              <a:rPr lang="tr-TR" sz="2000" dirty="0" smtClean="0">
                <a:latin typeface="Book Antiqua" panose="02040602050305030304" pitchFamily="18" charset="0"/>
              </a:rPr>
              <a:t>engellediği </a:t>
            </a:r>
            <a:r>
              <a:rPr lang="tr-TR" sz="2000" dirty="0">
                <a:latin typeface="Book Antiqua" panose="02040602050305030304" pitchFamily="18" charset="0"/>
              </a:rPr>
              <a:t>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Türkçedeki</a:t>
            </a:r>
            <a:r>
              <a:rPr lang="tr-TR" sz="2000" dirty="0">
                <a:latin typeface="Book Antiqua" panose="02040602050305030304" pitchFamily="18" charset="0"/>
              </a:rPr>
              <a:t> /j/ </a:t>
            </a:r>
            <a:r>
              <a:rPr lang="tr-TR" sz="2000" dirty="0" smtClean="0">
                <a:latin typeface="Book Antiqua" panose="02040602050305030304" pitchFamily="18" charset="0"/>
              </a:rPr>
              <a:t>ünsüzü,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Ermenicedeki</a:t>
            </a:r>
            <a:r>
              <a:rPr lang="tr-TR" sz="2000" dirty="0">
                <a:latin typeface="Book Antiqua" panose="02040602050305030304" pitchFamily="18" charset="0"/>
              </a:rPr>
              <a:t> /ʋ/ </a:t>
            </a:r>
            <a:r>
              <a:rPr lang="tr-TR" sz="2000" dirty="0" smtClean="0">
                <a:latin typeface="Book Antiqua" panose="02040602050305030304" pitchFamily="18" charset="0"/>
              </a:rPr>
              <a:t>ünsüzü;</a:t>
            </a:r>
            <a:endParaRPr lang="tr-TR" sz="2000" dirty="0">
              <a:latin typeface="Book Antiqua" panose="02040602050305030304" pitchFamily="18" charset="0"/>
            </a:endParaRPr>
          </a:p>
          <a:p>
            <a:pPr algn="just"/>
            <a:r>
              <a:rPr lang="en-US" sz="2000" b="1" dirty="0" err="1" smtClean="0">
                <a:latin typeface="Book Antiqua" panose="02040602050305030304" pitchFamily="18" charset="0"/>
              </a:rPr>
              <a:t>Yanal</a:t>
            </a:r>
            <a:r>
              <a:rPr lang="en-US" sz="2000" b="1" dirty="0" smtClean="0">
                <a:latin typeface="Book Antiqua" panose="02040602050305030304" pitchFamily="18" charset="0"/>
              </a:rPr>
              <a:t> </a:t>
            </a:r>
            <a:r>
              <a:rPr lang="en-US" sz="2000" b="1" dirty="0" err="1">
                <a:latin typeface="Book Antiqua" panose="02040602050305030304" pitchFamily="18" charset="0"/>
              </a:rPr>
              <a:t>yaklaşma</a:t>
            </a:r>
            <a:r>
              <a:rPr lang="en-US" sz="2000" b="1" dirty="0">
                <a:latin typeface="Book Antiqua" panose="02040602050305030304" pitchFamily="18" charset="0"/>
              </a:rPr>
              <a:t> </a:t>
            </a:r>
            <a:r>
              <a:rPr lang="tr-TR" sz="2000" b="1" dirty="0" smtClean="0">
                <a:latin typeface="Book Antiqua" panose="02040602050305030304" pitchFamily="18" charset="0"/>
              </a:rPr>
              <a:t>ünsüzleri</a:t>
            </a:r>
            <a:r>
              <a:rPr lang="en-US" sz="2000" b="1" dirty="0" smtClean="0">
                <a:latin typeface="Book Antiqua" panose="02040602050305030304" pitchFamily="18" charset="0"/>
              </a:rPr>
              <a:t>: </a:t>
            </a:r>
            <a:r>
              <a:rPr lang="en-US" sz="2000" dirty="0" err="1">
                <a:latin typeface="Book Antiqua" panose="02040602050305030304" pitchFamily="18" charset="0"/>
              </a:rPr>
              <a:t>Havanın</a:t>
            </a:r>
            <a:r>
              <a:rPr lang="en-US" sz="2000" dirty="0">
                <a:latin typeface="Book Antiqua" panose="02040602050305030304" pitchFamily="18" charset="0"/>
              </a:rPr>
              <a:t> </a:t>
            </a:r>
            <a:r>
              <a:rPr lang="en-US" sz="2000" dirty="0" err="1" smtClean="0">
                <a:latin typeface="Book Antiqua" panose="02040602050305030304" pitchFamily="18" charset="0"/>
              </a:rPr>
              <a:t>dilin</a:t>
            </a:r>
            <a:r>
              <a:rPr lang="tr-TR" sz="2000" dirty="0">
                <a:latin typeface="Book Antiqua" panose="02040602050305030304" pitchFamily="18" charset="0"/>
              </a:rPr>
              <a:t> </a:t>
            </a:r>
            <a:r>
              <a:rPr lang="tr-TR" sz="2000" dirty="0" smtClean="0">
                <a:latin typeface="Book Antiqua" panose="02040602050305030304" pitchFamily="18" charset="0"/>
              </a:rPr>
              <a:t>yanlarından </a:t>
            </a:r>
            <a:r>
              <a:rPr lang="tr-TR" sz="2000" dirty="0">
                <a:latin typeface="Book Antiqua" panose="02040602050305030304" pitchFamily="18" charset="0"/>
              </a:rPr>
              <a:t>dışarı ç</a:t>
            </a:r>
            <a:r>
              <a:rPr lang="tr-TR" sz="2000" dirty="0" smtClean="0">
                <a:latin typeface="Book Antiqua" panose="02040602050305030304" pitchFamily="18" charset="0"/>
              </a:rPr>
              <a:t>ıkartıldığı </a:t>
            </a:r>
            <a:r>
              <a:rPr lang="tr-TR" sz="2000" dirty="0">
                <a:latin typeface="Book Antiqua" panose="02040602050305030304" pitchFamily="18" charset="0"/>
              </a:rPr>
              <a:t>ünsüzler</a:t>
            </a:r>
            <a:r>
              <a:rPr lang="tr-TR" sz="2000" dirty="0" smtClean="0">
                <a:latin typeface="Book Antiqua" panose="02040602050305030304" pitchFamily="18" charset="0"/>
              </a:rPr>
              <a:t>, </a:t>
            </a:r>
            <a:r>
              <a:rPr lang="tr-TR" sz="2000" b="1" dirty="0">
                <a:solidFill>
                  <a:srgbClr val="FF0000"/>
                </a:solidFill>
                <a:latin typeface="Book Antiqua" panose="02040602050305030304" pitchFamily="18" charset="0"/>
              </a:rPr>
              <a:t>İspanyolcadaki</a:t>
            </a:r>
            <a:r>
              <a:rPr lang="tr-TR" sz="2000" dirty="0">
                <a:latin typeface="Book Antiqua" panose="02040602050305030304" pitchFamily="18" charset="0"/>
              </a:rPr>
              <a:t> /ʎ/ </a:t>
            </a:r>
            <a:r>
              <a:rPr lang="tr-TR" sz="2000" dirty="0" smtClean="0">
                <a:latin typeface="Book Antiqua" panose="02040602050305030304" pitchFamily="18" charset="0"/>
              </a:rPr>
              <a:t>ünsüzü, Papua Yeni </a:t>
            </a:r>
            <a:r>
              <a:rPr lang="tr-TR" sz="2000" dirty="0">
                <a:latin typeface="Book Antiqua" panose="02040602050305030304" pitchFamily="18" charset="0"/>
              </a:rPr>
              <a:t>Gine’de konuşulan </a:t>
            </a:r>
            <a:r>
              <a:rPr lang="tr-TR" sz="2000" b="1" dirty="0" err="1">
                <a:solidFill>
                  <a:srgbClr val="FF0000"/>
                </a:solidFill>
                <a:latin typeface="Book Antiqua" panose="02040602050305030304" pitchFamily="18" charset="0"/>
              </a:rPr>
              <a:t>Melpa</a:t>
            </a:r>
            <a:r>
              <a:rPr lang="tr-TR" sz="2000" i="1" dirty="0">
                <a:latin typeface="Book Antiqua" panose="02040602050305030304" pitchFamily="18" charset="0"/>
              </a:rPr>
              <a:t> </a:t>
            </a:r>
            <a:r>
              <a:rPr lang="tr-TR" sz="2000" dirty="0">
                <a:latin typeface="Book Antiqua" panose="02040602050305030304" pitchFamily="18" charset="0"/>
              </a:rPr>
              <a:t>dilindeki /ʟ/ </a:t>
            </a:r>
            <a:r>
              <a:rPr lang="tr-TR" sz="2000" dirty="0" smtClean="0">
                <a:latin typeface="Book Antiqua" panose="02040602050305030304" pitchFamily="18" charset="0"/>
              </a:rPr>
              <a:t>ünsüzü</a:t>
            </a:r>
            <a:endParaRPr lang="tr-TR" sz="1100" dirty="0">
              <a:latin typeface="Book Antiqua" panose="02040602050305030304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Tipolojik Örüntüler 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(</a:t>
            </a:r>
            <a:r>
              <a:rPr lang="tr-TR" altLang="tr-TR" sz="2800" dirty="0" smtClean="0">
                <a:latin typeface="Gill Sans MT" panose="020B0502020104020203" pitchFamily="34" charset="0"/>
              </a:rPr>
              <a:t>Çıkış Biçimi</a:t>
            </a:r>
            <a:r>
              <a:rPr lang="tr-TR" altLang="tr-TR" sz="2800" b="1" dirty="0" smtClean="0">
                <a:latin typeface="Gill Sans MT" panose="020B0502020104020203" pitchFamily="34" charset="0"/>
              </a:rPr>
              <a:t>)</a:t>
            </a:r>
            <a:endParaRPr lang="tr-TR" sz="2800" b="1" dirty="0"/>
          </a:p>
        </p:txBody>
      </p:sp>
      <p:sp>
        <p:nvSpPr>
          <p:cNvPr id="8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62170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05914"/>
            <a:ext cx="9144000" cy="3446171"/>
          </a:xfrm>
          <a:prstGeom prst="rect">
            <a:avLst/>
          </a:prstGeom>
        </p:spPr>
      </p:pic>
      <p:sp>
        <p:nvSpPr>
          <p:cNvPr id="8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Ünsüzler</a:t>
            </a:r>
            <a:endParaRPr lang="tr-TR" sz="2800" b="1" dirty="0"/>
          </a:p>
        </p:txBody>
      </p:sp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1834102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2000" dirty="0" smtClean="0">
              <a:latin typeface="Book Antiqua" pitchFamily="18" charset="0"/>
            </a:endParaRPr>
          </a:p>
          <a:p>
            <a:pPr lvl="0"/>
            <a:endParaRPr lang="tr-TR" sz="2000" dirty="0" smtClean="0">
              <a:latin typeface="Book Antiqua" pitchFamily="18" charset="0"/>
            </a:endParaRPr>
          </a:p>
          <a:p>
            <a:pPr lvl="0"/>
            <a:r>
              <a:rPr lang="tr-TR" sz="2000" dirty="0" smtClean="0">
                <a:latin typeface="Book Antiqua" pitchFamily="18" charset="0"/>
              </a:rPr>
              <a:t>Dersin Sistemdeki Adı: </a:t>
            </a:r>
          </a:p>
          <a:p>
            <a:pPr marL="0" lvl="0" indent="0">
              <a:buNone/>
            </a:pPr>
            <a:r>
              <a:rPr lang="tr-TR" sz="2000" b="1" dirty="0" smtClean="0">
                <a:latin typeface="Book Antiqua" pitchFamily="18" charset="0"/>
              </a:rPr>
              <a:t>    Karşılaştırmalı Dil </a:t>
            </a:r>
            <a:r>
              <a:rPr lang="tr-TR" sz="2000" b="1" dirty="0" err="1" smtClean="0">
                <a:latin typeface="Book Antiqua" pitchFamily="18" charset="0"/>
              </a:rPr>
              <a:t>İncelemeleri_Sesbilimsel</a:t>
            </a:r>
            <a:r>
              <a:rPr lang="tr-TR" sz="2000" b="1" dirty="0" smtClean="0">
                <a:latin typeface="Book Antiqua" pitchFamily="18" charset="0"/>
              </a:rPr>
              <a:t> Tipoloji</a:t>
            </a:r>
          </a:p>
          <a:p>
            <a:pPr lvl="0"/>
            <a:endParaRPr lang="tr-TR" sz="2000" dirty="0" smtClean="0">
              <a:latin typeface="Book Antiqua" pitchFamily="18" charset="0"/>
            </a:endParaRPr>
          </a:p>
          <a:p>
            <a:pPr lvl="0"/>
            <a:r>
              <a:rPr lang="tr-TR" sz="2000" dirty="0" smtClean="0">
                <a:latin typeface="Book Antiqua" pitchFamily="18" charset="0"/>
              </a:rPr>
              <a:t>Grup Kodu: </a:t>
            </a:r>
            <a:r>
              <a:rPr lang="en-US" sz="2800" dirty="0"/>
              <a:t>7z7em3</a:t>
            </a:r>
            <a:endParaRPr lang="tr-TR" sz="2800" b="1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Edmodo</a:t>
            </a:r>
            <a:endParaRPr lang="tr-TR" sz="2800" b="1" dirty="0"/>
          </a:p>
        </p:txBody>
      </p:sp>
      <p:pic>
        <p:nvPicPr>
          <p:cNvPr id="7" name="Picture 6" descr="indi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3834" y="571480"/>
            <a:ext cx="1137928" cy="1143008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06859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" y="1268760"/>
            <a:ext cx="9090024" cy="4968552"/>
          </a:xfrm>
          <a:prstGeom prst="rect">
            <a:avLst/>
          </a:prstGeom>
        </p:spPr>
      </p:pic>
      <p:sp>
        <p:nvSpPr>
          <p:cNvPr id="7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</a:t>
            </a:r>
            <a:r>
              <a:rPr lang="tr-TR" sz="2800" dirty="0" smtClean="0"/>
              <a:t>Ünsüzler</a:t>
            </a:r>
            <a:endParaRPr lang="tr-TR" sz="2800" dirty="0"/>
          </a:p>
        </p:txBody>
      </p:sp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7360708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İçerik Yer Tutucusu 1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75" y="2015443"/>
            <a:ext cx="8229600" cy="3227164"/>
          </a:xfrm>
        </p:spPr>
      </p:pic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Tipolojik Örüntüler</a:t>
            </a:r>
            <a:endParaRPr lang="tr-TR" sz="2800" b="1" dirty="0"/>
          </a:p>
        </p:txBody>
      </p:sp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864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</a:t>
            </a:r>
            <a:r>
              <a:rPr lang="tr-TR" sz="2800" dirty="0" smtClean="0"/>
              <a:t>Ünsüzler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9631"/>
            <a:ext cx="9144000" cy="3678737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84852028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/>
              <a:t>Tipolojik Örüntüler</a:t>
            </a:r>
            <a:endParaRPr lang="tr-TR" sz="28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95298"/>
            <a:ext cx="8229600" cy="2984929"/>
          </a:xfr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6048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500034" y="180556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</a:t>
            </a:r>
          </a:p>
          <a:p>
            <a:pPr algn="ctr"/>
            <a:r>
              <a:rPr lang="tr-TR" sz="2800" dirty="0" smtClean="0"/>
              <a:t>Patlamalı ve Sürtünmeli Ünsüzler</a:t>
            </a:r>
            <a:endParaRPr lang="tr-TR" sz="28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7474"/>
            <a:ext cx="9144000" cy="4223051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9696927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/>
              <a:t>Tipolojik Örüntüler</a:t>
            </a:r>
            <a:endParaRPr lang="tr-TR" sz="2800" b="1" dirty="0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96280"/>
            <a:ext cx="8229600" cy="3182965"/>
          </a:xfr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16887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500034" y="180556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</a:t>
            </a:r>
          </a:p>
          <a:p>
            <a:pPr algn="ctr"/>
            <a:r>
              <a:rPr lang="tr-TR" sz="2800" dirty="0" smtClean="0"/>
              <a:t>Küçük Dil Ünsüzleri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52260"/>
            <a:ext cx="9144000" cy="3953480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4404709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/>
              <a:t>Tipolojik Örüntüler</a:t>
            </a:r>
            <a:endParaRPr lang="tr-TR" sz="2800" b="1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09718"/>
            <a:ext cx="8229600" cy="4356089"/>
          </a:xfr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1108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500034" y="180556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</a:t>
            </a:r>
          </a:p>
          <a:p>
            <a:pPr algn="ctr"/>
            <a:r>
              <a:rPr lang="tr-TR" sz="2800" dirty="0" err="1" smtClean="0"/>
              <a:t>Gırtlaksıllaşmış</a:t>
            </a:r>
            <a:r>
              <a:rPr lang="tr-TR" sz="2800" dirty="0" smtClean="0"/>
              <a:t> Ünsüzler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9144000" cy="4625192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9643472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/>
              <a:t>Tipolojik Örüntüler</a:t>
            </a:r>
            <a:endParaRPr lang="tr-TR" sz="2800" b="1" dirty="0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00398"/>
            <a:ext cx="8229600" cy="3374728"/>
          </a:xfr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8981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229600" cy="4289688"/>
          </a:xfrm>
        </p:spPr>
        <p:txBody>
          <a:bodyPr>
            <a:normAutofit/>
          </a:bodyPr>
          <a:lstStyle/>
          <a:p>
            <a:pPr lvl="0"/>
            <a:r>
              <a:rPr lang="tr-TR" sz="2000" dirty="0">
                <a:latin typeface="+mj-lt"/>
              </a:rPr>
              <a:t>Dünya Dillerinde Ünsüzlerin Temel Özellikleri ve </a:t>
            </a:r>
            <a:r>
              <a:rPr lang="tr-TR" sz="2000" dirty="0" err="1">
                <a:latin typeface="+mj-lt"/>
              </a:rPr>
              <a:t>Evrenceler</a:t>
            </a:r>
            <a:r>
              <a:rPr lang="tr-TR" sz="2000" dirty="0">
                <a:latin typeface="+mj-lt"/>
              </a:rPr>
              <a:t>: </a:t>
            </a:r>
            <a:r>
              <a:rPr lang="tr-TR" sz="2000" i="1" dirty="0">
                <a:latin typeface="+mj-lt"/>
              </a:rPr>
              <a:t>Çıkış yeri, çıkış biçimi, ses tellerinin titreşimi</a:t>
            </a:r>
            <a:endParaRPr lang="tr-TR" sz="2000" dirty="0">
              <a:latin typeface="+mj-lt"/>
            </a:endParaRPr>
          </a:p>
          <a:p>
            <a:pPr lvl="0"/>
            <a:endParaRPr lang="tr-TR" sz="2000" dirty="0" smtClean="0">
              <a:latin typeface="+mj-lt"/>
            </a:endParaRPr>
          </a:p>
          <a:p>
            <a:pPr lvl="0"/>
            <a:r>
              <a:rPr lang="tr-TR" sz="2000" dirty="0" smtClean="0">
                <a:latin typeface="+mj-lt"/>
              </a:rPr>
              <a:t>Çıkış </a:t>
            </a:r>
            <a:r>
              <a:rPr lang="tr-TR" sz="2000" dirty="0">
                <a:latin typeface="+mj-lt"/>
              </a:rPr>
              <a:t>Yeri Ölçütleri</a:t>
            </a:r>
          </a:p>
          <a:p>
            <a:pPr lvl="0"/>
            <a:endParaRPr lang="tr-TR" sz="2000" dirty="0" smtClean="0">
              <a:latin typeface="+mj-lt"/>
            </a:endParaRPr>
          </a:p>
          <a:p>
            <a:pPr lvl="0"/>
            <a:r>
              <a:rPr lang="tr-TR" sz="2000" dirty="0" smtClean="0">
                <a:latin typeface="+mj-lt"/>
              </a:rPr>
              <a:t>Çıkış </a:t>
            </a:r>
            <a:r>
              <a:rPr lang="tr-TR" sz="2000" dirty="0">
                <a:latin typeface="+mj-lt"/>
              </a:rPr>
              <a:t>Biçimi Ölçütleri</a:t>
            </a:r>
          </a:p>
          <a:p>
            <a:pPr lvl="0"/>
            <a:endParaRPr lang="tr-TR" sz="2000" dirty="0" smtClean="0">
              <a:latin typeface="+mj-lt"/>
            </a:endParaRPr>
          </a:p>
          <a:p>
            <a:pPr lvl="0"/>
            <a:r>
              <a:rPr lang="tr-TR" sz="2000" dirty="0" err="1" smtClean="0">
                <a:latin typeface="+mj-lt"/>
              </a:rPr>
              <a:t>Titreşimlilik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Ölçütleri</a:t>
            </a:r>
          </a:p>
          <a:p>
            <a:pPr lvl="0"/>
            <a:endParaRPr lang="tr-TR" sz="2000" dirty="0" smtClean="0">
              <a:latin typeface="+mj-lt"/>
            </a:endParaRPr>
          </a:p>
          <a:p>
            <a:pPr lvl="0"/>
            <a:r>
              <a:rPr lang="tr-TR" sz="2000" dirty="0" err="1" smtClean="0">
                <a:latin typeface="+mj-lt"/>
              </a:rPr>
              <a:t>WALS'ten</a:t>
            </a:r>
            <a:r>
              <a:rPr lang="tr-TR" sz="2000" dirty="0" smtClean="0">
                <a:latin typeface="+mj-lt"/>
              </a:rPr>
              <a:t> </a:t>
            </a:r>
            <a:r>
              <a:rPr lang="tr-TR" sz="2000" dirty="0">
                <a:latin typeface="+mj-lt"/>
              </a:rPr>
              <a:t>Örneklerle Ünsüz </a:t>
            </a:r>
            <a:r>
              <a:rPr lang="tr-TR" sz="2000" dirty="0" err="1">
                <a:latin typeface="+mj-lt"/>
              </a:rPr>
              <a:t>Sayımcaları</a:t>
            </a:r>
            <a:r>
              <a:rPr lang="tr-TR" sz="2000" dirty="0">
                <a:latin typeface="+mj-lt"/>
              </a:rPr>
              <a:t> ve Sınıflandırmalar</a:t>
            </a:r>
          </a:p>
          <a:p>
            <a:pPr marL="0" lvl="0" indent="0">
              <a:buNone/>
            </a:pPr>
            <a:endParaRPr lang="tr-TR" sz="2000" dirty="0" smtClean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İZLENCE – 13.03.2018</a:t>
            </a:r>
            <a:endParaRPr lang="tr-TR" sz="2800" b="1" dirty="0"/>
          </a:p>
        </p:txBody>
      </p:sp>
      <p:sp>
        <p:nvSpPr>
          <p:cNvPr id="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500034" y="180556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</a:t>
            </a:r>
          </a:p>
          <a:p>
            <a:pPr algn="ctr"/>
            <a:r>
              <a:rPr lang="tr-TR" sz="2800" dirty="0" smtClean="0"/>
              <a:t>Yanal Ünsüzler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17073"/>
            <a:ext cx="9144000" cy="3823854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81932523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5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smtClean="0"/>
              <a:t>Tipolojik Örüntüler</a:t>
            </a:r>
            <a:endParaRPr lang="tr-TR" sz="2800" b="1" dirty="0"/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39965"/>
            <a:ext cx="8229600" cy="2495595"/>
          </a:xfrm>
        </p:spPr>
      </p:pic>
      <p:sp>
        <p:nvSpPr>
          <p:cNvPr id="6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61411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500034" y="180556"/>
            <a:ext cx="80010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</a:t>
            </a:r>
          </a:p>
          <a:p>
            <a:pPr algn="ctr"/>
            <a:r>
              <a:rPr lang="tr-TR" sz="2800" dirty="0" err="1" smtClean="0"/>
              <a:t>Artdamaksıl</a:t>
            </a:r>
            <a:r>
              <a:rPr lang="tr-TR" sz="2800" dirty="0" smtClean="0"/>
              <a:t> Genizsil Ünsüzler</a:t>
            </a:r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4619"/>
            <a:ext cx="9144000" cy="3468762"/>
          </a:xfrm>
          <a:prstGeom prst="rect">
            <a:avLst/>
          </a:prstGeom>
        </p:spPr>
      </p:pic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1470721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Sonraki Ders – 20.03.2018</a:t>
            </a:r>
            <a:endParaRPr lang="tr-TR" sz="2800" b="1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1219200"/>
            <a:ext cx="8229600" cy="493776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algn="just">
              <a:defRPr/>
            </a:pPr>
            <a:endParaRPr lang="tr-TR" sz="2400" dirty="0" smtClean="0">
              <a:latin typeface="Book Antiqua" pitchFamily="18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500034" y="1704180"/>
            <a:ext cx="7929618" cy="415498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+mj-lt"/>
              </a:rPr>
              <a:t>Ünsüzlerde Çıkış Yeri ve Çıkış Biçimi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dirty="0">
              <a:latin typeface="+mj-lt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+mj-lt"/>
              </a:rPr>
              <a:t>Seslem </a:t>
            </a:r>
            <a:r>
              <a:rPr lang="tr-TR" sz="2400" dirty="0">
                <a:latin typeface="+mj-lt"/>
              </a:rPr>
              <a:t>Yapısına Genel Giriş: </a:t>
            </a:r>
            <a:r>
              <a:rPr lang="tr-TR" sz="2400" i="1" dirty="0" smtClean="0">
                <a:latin typeface="+mj-lt"/>
              </a:rPr>
              <a:t>Seslem</a:t>
            </a:r>
            <a:r>
              <a:rPr lang="tr-TR" sz="2400" i="1" dirty="0">
                <a:latin typeface="+mj-lt"/>
              </a:rPr>
              <a:t>, Çekirdek, Önses, Sonses </a:t>
            </a:r>
            <a:r>
              <a:rPr lang="tr-TR" sz="2400" i="1" dirty="0" smtClean="0">
                <a:latin typeface="+mj-lt"/>
              </a:rPr>
              <a:t>Hiyerarşisi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i="1" dirty="0">
              <a:latin typeface="+mj-lt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dirty="0" smtClean="0">
              <a:latin typeface="+mj-lt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tr-TR" sz="2400" dirty="0" smtClean="0">
                <a:latin typeface="+mj-lt"/>
              </a:rPr>
              <a:t>Seslem </a:t>
            </a:r>
            <a:r>
              <a:rPr lang="tr-TR" sz="2400" dirty="0">
                <a:latin typeface="+mj-lt"/>
              </a:rPr>
              <a:t>Yapılarının WALS Sınıflandırması: </a:t>
            </a:r>
            <a:r>
              <a:rPr lang="tr-TR" sz="2400" i="1" dirty="0">
                <a:latin typeface="+mj-lt"/>
              </a:rPr>
              <a:t>Basit, Yarı karmaşık, </a:t>
            </a:r>
            <a:r>
              <a:rPr lang="tr-TR" sz="2400" i="1" dirty="0" smtClean="0">
                <a:latin typeface="+mj-lt"/>
              </a:rPr>
              <a:t>Karmaşık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dirty="0">
              <a:latin typeface="+mj-lt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tr-TR" sz="2400" dirty="0" smtClean="0">
              <a:latin typeface="+mj-lt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tr-TR" sz="2400" dirty="0" err="1" smtClean="0">
                <a:latin typeface="+mj-lt"/>
              </a:rPr>
              <a:t>Parçalarüstü</a:t>
            </a:r>
            <a:r>
              <a:rPr lang="tr-TR" sz="2400" dirty="0" smtClean="0">
                <a:latin typeface="+mj-lt"/>
              </a:rPr>
              <a:t> </a:t>
            </a:r>
            <a:r>
              <a:rPr lang="tr-TR" sz="2400" dirty="0">
                <a:latin typeface="+mj-lt"/>
              </a:rPr>
              <a:t>Sesbirimler: </a:t>
            </a:r>
            <a:r>
              <a:rPr lang="tr-TR" sz="2400" i="1" dirty="0">
                <a:latin typeface="+mj-lt"/>
              </a:rPr>
              <a:t>TON, VURGU, EZGİ</a:t>
            </a:r>
            <a:endParaRPr lang="tr-TR" sz="2400" dirty="0">
              <a:latin typeface="+mj-lt"/>
            </a:endParaRPr>
          </a:p>
        </p:txBody>
      </p:sp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400px-Cardinal_vowel_tongue_position-front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29586" y="95240"/>
            <a:ext cx="1047744" cy="1047744"/>
          </a:xfrm>
          <a:prstGeom prst="rect">
            <a:avLst/>
          </a:prstGeom>
        </p:spPr>
      </p:pic>
      <p:sp>
        <p:nvSpPr>
          <p:cNvPr id="15" name="Text Box 8"/>
          <p:cNvSpPr txBox="1">
            <a:spLocks noChangeArrowheads="1"/>
          </p:cNvSpPr>
          <p:nvPr/>
        </p:nvSpPr>
        <p:spPr bwMode="auto">
          <a:xfrm>
            <a:off x="5704685" y="5057694"/>
            <a:ext cx="1298709" cy="2435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5292080" y="4814180"/>
            <a:ext cx="576079" cy="2435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6129631" y="4869160"/>
            <a:ext cx="242569" cy="2435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Ünlü </a:t>
            </a:r>
            <a:r>
              <a:rPr lang="tr-TR" sz="2200" b="1" dirty="0" err="1" smtClean="0"/>
              <a:t>Genizsilleşmesi</a:t>
            </a:r>
            <a:r>
              <a:rPr lang="tr-TR" sz="2200" b="1" dirty="0" smtClean="0"/>
              <a:t> (</a:t>
            </a:r>
            <a:r>
              <a:rPr lang="tr-TR" sz="2200" dirty="0" err="1" smtClean="0"/>
              <a:t>Vowel</a:t>
            </a:r>
            <a:r>
              <a:rPr lang="tr-TR" sz="2200" dirty="0" smtClean="0"/>
              <a:t> </a:t>
            </a:r>
            <a:r>
              <a:rPr lang="tr-TR" sz="2200" dirty="0" err="1" smtClean="0"/>
              <a:t>Nasalization</a:t>
            </a:r>
            <a:r>
              <a:rPr lang="tr-TR" sz="2200" b="1" dirty="0" smtClean="0"/>
              <a:t>)</a:t>
            </a:r>
          </a:p>
        </p:txBody>
      </p:sp>
      <p:pic>
        <p:nvPicPr>
          <p:cNvPr id="19" name="Picture 4" descr="nasalization (Medium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286082"/>
            <a:ext cx="3175095" cy="485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3647823" y="1621483"/>
            <a:ext cx="5067581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tr-TR" altLang="tr-TR" sz="1600" b="0" dirty="0" smtClean="0">
              <a:latin typeface="+mj-lt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altLang="tr-TR" sz="1600" b="0" dirty="0" smtClean="0">
                <a:latin typeface="+mj-lt"/>
              </a:rPr>
              <a:t>Kimi dillerde yalnızca ünsüzlerde değil, </a:t>
            </a:r>
            <a:r>
              <a:rPr lang="tr-TR" altLang="tr-TR" sz="1600" b="1" dirty="0" smtClean="0">
                <a:latin typeface="+mj-lt"/>
              </a:rPr>
              <a:t>ünlülerde de </a:t>
            </a:r>
            <a:r>
              <a:rPr lang="tr-TR" altLang="tr-TR" sz="1600" b="1" dirty="0" err="1" smtClean="0">
                <a:latin typeface="+mj-lt"/>
              </a:rPr>
              <a:t>genizsilleşme</a:t>
            </a:r>
            <a:r>
              <a:rPr lang="tr-TR" altLang="tr-TR" sz="1600" b="0" dirty="0" smtClean="0">
                <a:latin typeface="+mj-lt"/>
              </a:rPr>
              <a:t> görülür. 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tr-TR" altLang="tr-TR" sz="1600" dirty="0" smtClean="0">
              <a:latin typeface="+mj-lt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tr-TR" altLang="tr-TR" sz="1600" dirty="0">
              <a:latin typeface="+mj-lt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altLang="tr-TR" sz="1600" b="1" i="1" dirty="0" smtClean="0">
                <a:latin typeface="+mj-lt"/>
              </a:rPr>
              <a:t>İngilizce</a:t>
            </a:r>
            <a:r>
              <a:rPr lang="tr-TR" altLang="tr-TR" sz="1600" b="0" dirty="0" smtClean="0">
                <a:latin typeface="+mj-lt"/>
              </a:rPr>
              <a:t>deki oluşum </a:t>
            </a:r>
            <a:r>
              <a:rPr lang="tr-TR" altLang="tr-TR" sz="1600" b="0" i="1" dirty="0" err="1" smtClean="0">
                <a:latin typeface="+mj-lt"/>
              </a:rPr>
              <a:t>sesbirimsel</a:t>
            </a:r>
            <a:r>
              <a:rPr lang="tr-TR" altLang="tr-TR" sz="1600" b="0" i="1" dirty="0" smtClean="0">
                <a:latin typeface="+mj-lt"/>
              </a:rPr>
              <a:t> nitelikli değil</a:t>
            </a:r>
            <a:r>
              <a:rPr lang="tr-TR" altLang="tr-TR" sz="1600" b="0" dirty="0" smtClean="0">
                <a:latin typeface="+mj-lt"/>
              </a:rPr>
              <a:t>, yani </a:t>
            </a:r>
            <a:r>
              <a:rPr lang="tr-TR" altLang="tr-TR" sz="1600" b="0" i="1" dirty="0" smtClean="0">
                <a:latin typeface="+mj-lt"/>
              </a:rPr>
              <a:t>anlam </a:t>
            </a:r>
            <a:r>
              <a:rPr lang="tr-TR" altLang="tr-TR" sz="1600" b="0" i="1" dirty="0" err="1" smtClean="0">
                <a:latin typeface="+mj-lt"/>
              </a:rPr>
              <a:t>ayırtedici</a:t>
            </a:r>
            <a:r>
              <a:rPr lang="tr-TR" altLang="tr-TR" sz="1600" b="0" i="1" dirty="0" smtClean="0">
                <a:latin typeface="+mj-lt"/>
              </a:rPr>
              <a:t> niteliği (karşıtlığı) </a:t>
            </a:r>
            <a:r>
              <a:rPr lang="tr-TR" altLang="tr-TR" sz="1600" b="0" dirty="0" smtClean="0">
                <a:latin typeface="+mj-lt"/>
              </a:rPr>
              <a:t>yoktur. Bu durumda, eğer bir ünlü genizsil bir ünsüze bitişik konumdaysa genellikle </a:t>
            </a:r>
            <a:r>
              <a:rPr lang="tr-TR" altLang="tr-TR" sz="1600" b="0" dirty="0" err="1" smtClean="0">
                <a:latin typeface="+mj-lt"/>
              </a:rPr>
              <a:t>genizsilleşir</a:t>
            </a:r>
            <a:r>
              <a:rPr lang="tr-TR" altLang="tr-TR" sz="1600" b="0" dirty="0" smtClean="0">
                <a:latin typeface="+mj-lt"/>
              </a:rPr>
              <a:t>, diğer türlü </a:t>
            </a:r>
            <a:r>
              <a:rPr lang="tr-TR" altLang="tr-TR" sz="1600" b="0" dirty="0" err="1" smtClean="0">
                <a:latin typeface="+mj-lt"/>
              </a:rPr>
              <a:t>genizsilleşme</a:t>
            </a:r>
            <a:r>
              <a:rPr lang="tr-TR" altLang="tr-TR" sz="1600" b="0" dirty="0" smtClean="0">
                <a:latin typeface="+mj-lt"/>
              </a:rPr>
              <a:t> görülmez. 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tr-TR" altLang="tr-TR" sz="1600" dirty="0" smtClean="0">
              <a:latin typeface="+mj-lt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tr-TR" altLang="tr-TR" sz="1600" dirty="0">
              <a:latin typeface="+mj-lt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altLang="tr-TR" sz="1600" b="0" dirty="0" smtClean="0">
                <a:latin typeface="+mj-lt"/>
              </a:rPr>
              <a:t>Ancak </a:t>
            </a:r>
            <a:r>
              <a:rPr lang="tr-TR" altLang="tr-TR" sz="1600" b="1" i="1" dirty="0" smtClean="0">
                <a:latin typeface="+mj-lt"/>
              </a:rPr>
              <a:t>Portekizce, Fransızca </a:t>
            </a:r>
            <a:r>
              <a:rPr lang="tr-TR" altLang="tr-TR" sz="1600" b="0" dirty="0" smtClean="0">
                <a:latin typeface="+mj-lt"/>
              </a:rPr>
              <a:t>gibi dillerde </a:t>
            </a:r>
            <a:r>
              <a:rPr lang="tr-TR" altLang="tr-TR" sz="1600" b="0" dirty="0" err="1" smtClean="0">
                <a:latin typeface="+mj-lt"/>
              </a:rPr>
              <a:t>genizsilleşme</a:t>
            </a:r>
            <a:r>
              <a:rPr lang="tr-TR" altLang="tr-TR" sz="1600" b="0" dirty="0" smtClean="0">
                <a:latin typeface="+mj-lt"/>
              </a:rPr>
              <a:t> </a:t>
            </a:r>
            <a:r>
              <a:rPr lang="tr-TR" altLang="tr-TR" sz="1600" b="0" i="1" dirty="0" err="1" smtClean="0">
                <a:latin typeface="+mj-lt"/>
              </a:rPr>
              <a:t>sesbirimsel</a:t>
            </a:r>
            <a:r>
              <a:rPr lang="tr-TR" altLang="tr-TR" sz="1600" b="0" i="1" dirty="0" smtClean="0">
                <a:latin typeface="+mj-lt"/>
              </a:rPr>
              <a:t> niteliklidir, yani anlam </a:t>
            </a:r>
            <a:r>
              <a:rPr lang="tr-TR" altLang="tr-TR" sz="1600" b="0" i="1" dirty="0" err="1" smtClean="0">
                <a:latin typeface="+mj-lt"/>
              </a:rPr>
              <a:t>ayırtedicidir</a:t>
            </a:r>
            <a:r>
              <a:rPr lang="tr-TR" altLang="tr-TR" sz="1600" b="0" i="1" dirty="0" smtClean="0">
                <a:latin typeface="+mj-lt"/>
              </a:rPr>
              <a:t>. 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tr-TR" sz="1200" b="0" i="1" dirty="0">
              <a:latin typeface="+mj-lt"/>
            </a:endParaRPr>
          </a:p>
        </p:txBody>
      </p:sp>
      <p:sp>
        <p:nvSpPr>
          <p:cNvPr id="10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62420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400px-Cardinal_vowel_tongue_position-front.svg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929586" y="95240"/>
            <a:ext cx="1047744" cy="1047744"/>
          </a:xfrm>
          <a:prstGeom prst="rect">
            <a:avLst/>
          </a:prstGeom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5292080" y="4814180"/>
            <a:ext cx="576079" cy="2435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6129631" y="4869160"/>
            <a:ext cx="242569" cy="2435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tr-TR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034" y="642918"/>
            <a:ext cx="8001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00" b="1" dirty="0" smtClean="0"/>
              <a:t>Ünlülerde Uzunluk / Uzama (</a:t>
            </a:r>
            <a:r>
              <a:rPr lang="tr-TR" sz="2200" dirty="0" err="1" smtClean="0"/>
              <a:t>Vowel</a:t>
            </a:r>
            <a:r>
              <a:rPr lang="tr-TR" sz="2200" dirty="0" smtClean="0"/>
              <a:t> </a:t>
            </a:r>
            <a:r>
              <a:rPr lang="tr-TR" sz="2200" dirty="0" err="1" smtClean="0"/>
              <a:t>Length</a:t>
            </a:r>
            <a:r>
              <a:rPr lang="tr-TR" sz="2200" b="1" dirty="0" smtClean="0"/>
              <a:t>) </a:t>
            </a: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500034" y="1412776"/>
            <a:ext cx="8215370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altLang="tr-TR" b="0" dirty="0" smtClean="0">
                <a:latin typeface="+mj-lt"/>
              </a:rPr>
              <a:t>Bazı dillerde ünlü uzunluğu </a:t>
            </a:r>
            <a:r>
              <a:rPr lang="tr-TR" altLang="tr-TR" b="0" dirty="0" err="1" smtClean="0">
                <a:latin typeface="+mj-lt"/>
              </a:rPr>
              <a:t>sesbirimsel</a:t>
            </a:r>
            <a:r>
              <a:rPr lang="tr-TR" altLang="tr-TR" b="0" dirty="0" smtClean="0">
                <a:latin typeface="+mj-lt"/>
              </a:rPr>
              <a:t> niteliklidir, anlam </a:t>
            </a:r>
            <a:r>
              <a:rPr lang="tr-TR" altLang="tr-TR" b="0" dirty="0" err="1" smtClean="0">
                <a:latin typeface="+mj-lt"/>
              </a:rPr>
              <a:t>ayırtedicidir</a:t>
            </a:r>
            <a:r>
              <a:rPr lang="tr-TR" altLang="tr-TR" dirty="0" smtClean="0">
                <a:latin typeface="+mj-lt"/>
              </a:rPr>
              <a:t>: </a:t>
            </a: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tr-TR" altLang="tr-TR" dirty="0">
              <a:latin typeface="+mj-lt"/>
            </a:endParaRPr>
          </a:p>
          <a:p>
            <a:pPr marL="285750" indent="-285750" algn="just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tr-TR" altLang="tr-TR" dirty="0" smtClean="0">
                <a:latin typeface="+mj-lt"/>
              </a:rPr>
              <a:t>Japonca, Çek dili, Havai dili, Fince, </a:t>
            </a:r>
            <a:r>
              <a:rPr lang="tr-TR" altLang="tr-TR" dirty="0" err="1" smtClean="0">
                <a:latin typeface="+mj-lt"/>
              </a:rPr>
              <a:t>Tai</a:t>
            </a:r>
            <a:r>
              <a:rPr lang="tr-TR" altLang="tr-TR" dirty="0" smtClean="0">
                <a:latin typeface="+mj-lt"/>
              </a:rPr>
              <a:t> dili, Eski İngilizce, Estonca gibi…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endParaRPr lang="tr-TR" altLang="tr-TR" b="0" dirty="0">
              <a:latin typeface="+mj-lt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endParaRPr lang="tr-TR" altLang="tr-TR" b="0" dirty="0" smtClean="0">
              <a:latin typeface="+mj-lt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endParaRPr lang="tr-TR" altLang="tr-TR" i="1" dirty="0">
              <a:latin typeface="+mj-lt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</a:pPr>
            <a:endParaRPr lang="en-US" altLang="tr-TR" sz="1400" b="0" i="1" dirty="0">
              <a:latin typeface="+mj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211960" y="3541741"/>
            <a:ext cx="381642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altLang="tr-TR" sz="2000" b="1" dirty="0" smtClean="0">
                <a:latin typeface="+mj-lt"/>
              </a:rPr>
              <a:t> Finceden Örnekler:</a:t>
            </a:r>
            <a:endParaRPr lang="en-US" altLang="tr-TR" sz="2000" b="1" dirty="0">
              <a:latin typeface="+mj-lt"/>
            </a:endParaRPr>
          </a:p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tr-TR" altLang="tr-TR" sz="2000" i="1" dirty="0" smtClean="0">
                <a:latin typeface="+mj-lt"/>
              </a:rPr>
              <a:t>	</a:t>
            </a:r>
            <a:r>
              <a:rPr lang="en-US" altLang="tr-TR" sz="2000" i="1" dirty="0" smtClean="0">
                <a:latin typeface="+mj-lt"/>
              </a:rPr>
              <a:t>taka </a:t>
            </a:r>
            <a:r>
              <a:rPr lang="en-US" altLang="tr-TR" sz="2000" i="1" dirty="0">
                <a:latin typeface="+mj-lt"/>
              </a:rPr>
              <a:t>(back)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tr-TR" altLang="tr-TR" sz="2000" i="1" dirty="0" smtClean="0">
                <a:latin typeface="+mj-lt"/>
              </a:rPr>
              <a:t>	</a:t>
            </a:r>
            <a:r>
              <a:rPr lang="en-US" altLang="tr-TR" sz="2000" i="1" dirty="0" err="1" smtClean="0">
                <a:latin typeface="+mj-lt"/>
              </a:rPr>
              <a:t>takaa</a:t>
            </a:r>
            <a:r>
              <a:rPr lang="en-US" altLang="tr-TR" sz="2000" i="1" dirty="0" smtClean="0">
                <a:latin typeface="+mj-lt"/>
              </a:rPr>
              <a:t> </a:t>
            </a:r>
            <a:r>
              <a:rPr lang="en-US" altLang="tr-TR" sz="2000" i="1" dirty="0">
                <a:latin typeface="+mj-lt"/>
              </a:rPr>
              <a:t>(from behind)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tr-TR" altLang="tr-TR" sz="2000" i="1" dirty="0" smtClean="0">
                <a:latin typeface="+mj-lt"/>
              </a:rPr>
              <a:t>	</a:t>
            </a:r>
            <a:r>
              <a:rPr lang="en-US" altLang="tr-TR" sz="2000" i="1" dirty="0" err="1" smtClean="0">
                <a:latin typeface="+mj-lt"/>
              </a:rPr>
              <a:t>takka</a:t>
            </a:r>
            <a:r>
              <a:rPr lang="en-US" altLang="tr-TR" sz="2000" i="1" dirty="0" smtClean="0">
                <a:latin typeface="+mj-lt"/>
              </a:rPr>
              <a:t> </a:t>
            </a:r>
            <a:r>
              <a:rPr lang="en-US" altLang="tr-TR" sz="2000" i="1" dirty="0">
                <a:latin typeface="+mj-lt"/>
              </a:rPr>
              <a:t>(fireplace)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</a:pPr>
            <a:r>
              <a:rPr lang="tr-TR" altLang="tr-TR" sz="2000" i="1" dirty="0" smtClean="0">
                <a:latin typeface="+mj-lt"/>
              </a:rPr>
              <a:t>	</a:t>
            </a:r>
            <a:r>
              <a:rPr lang="en-US" altLang="tr-TR" sz="2000" i="1" dirty="0" err="1" smtClean="0">
                <a:latin typeface="+mj-lt"/>
              </a:rPr>
              <a:t>taakka</a:t>
            </a:r>
            <a:r>
              <a:rPr lang="en-US" altLang="tr-TR" sz="2000" i="1" dirty="0" smtClean="0">
                <a:latin typeface="+mj-lt"/>
              </a:rPr>
              <a:t> </a:t>
            </a:r>
            <a:r>
              <a:rPr lang="en-US" altLang="tr-TR" sz="2000" i="1" dirty="0">
                <a:latin typeface="+mj-lt"/>
              </a:rPr>
              <a:t>(burden</a:t>
            </a:r>
            <a:r>
              <a:rPr lang="en-US" altLang="tr-TR" sz="2000" i="1" dirty="0" smtClean="0">
                <a:latin typeface="+mj-lt"/>
              </a:rPr>
              <a:t>)</a:t>
            </a:r>
            <a:endParaRPr lang="en-US" altLang="tr-TR" sz="2000" i="1" dirty="0">
              <a:latin typeface="+mj-lt"/>
            </a:endParaRPr>
          </a:p>
        </p:txBody>
      </p:sp>
      <p:pic>
        <p:nvPicPr>
          <p:cNvPr id="11" name="Picture 4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026" y="402687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>
            <a:hlinkClick r:id="" action="ppaction://media"/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44" y="446022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>
            <a:hlinkClick r:id="" action="ppaction://media"/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958" y="486580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">
            <a:hlinkClick r:id="" action="ppaction://media"/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044" y="528540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78898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0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1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1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tr-TR" sz="2400" b="1" dirty="0" smtClean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80549" y="1285860"/>
            <a:ext cx="7034723" cy="4849848"/>
            <a:chOff x="312392" y="1871199"/>
            <a:chExt cx="6677533" cy="4635534"/>
          </a:xfrm>
        </p:grpSpPr>
        <p:sp>
          <p:nvSpPr>
            <p:cNvPr id="4" name="3 Metin kutusu"/>
            <p:cNvSpPr txBox="1"/>
            <p:nvPr/>
          </p:nvSpPr>
          <p:spPr>
            <a:xfrm>
              <a:off x="612648" y="2423655"/>
              <a:ext cx="2081048" cy="676605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solidFill>
                    <a:schemeClr val="tx1"/>
                  </a:solidFill>
                  <a:latin typeface="Book Antiqua" pitchFamily="18" charset="0"/>
                  <a:cs typeface="Arial" pitchFamily="34" charset="0"/>
                </a:rPr>
                <a:t>DİLİN DEVİNİMİ</a:t>
              </a:r>
              <a:endParaRPr lang="tr-TR" sz="2000" b="1" dirty="0">
                <a:solidFill>
                  <a:schemeClr val="tx1"/>
                </a:solidFill>
                <a:latin typeface="Book Antiqua" pitchFamily="18" charset="0"/>
                <a:cs typeface="Arial" pitchFamily="34" charset="0"/>
              </a:endParaRPr>
            </a:p>
          </p:txBody>
        </p:sp>
        <p:sp>
          <p:nvSpPr>
            <p:cNvPr id="5" name="4 Metin kutusu"/>
            <p:cNvSpPr txBox="1"/>
            <p:nvPr/>
          </p:nvSpPr>
          <p:spPr>
            <a:xfrm>
              <a:off x="612648" y="4345624"/>
              <a:ext cx="2081048" cy="382429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solidFill>
                    <a:schemeClr val="tx1"/>
                  </a:solidFill>
                  <a:latin typeface="Book Antiqua" pitchFamily="18" charset="0"/>
                  <a:cs typeface="Arial" pitchFamily="34" charset="0"/>
                </a:rPr>
                <a:t>ÇENE AÇISI</a:t>
              </a:r>
              <a:endParaRPr lang="tr-TR" sz="2000" b="1" dirty="0">
                <a:solidFill>
                  <a:schemeClr val="tx1"/>
                </a:solidFill>
                <a:latin typeface="Book Antiqua" pitchFamily="18" charset="0"/>
                <a:cs typeface="Arial" pitchFamily="34" charset="0"/>
              </a:endParaRPr>
            </a:p>
          </p:txBody>
        </p:sp>
        <p:sp>
          <p:nvSpPr>
            <p:cNvPr id="6" name="5 Metin kutusu"/>
            <p:cNvSpPr txBox="1"/>
            <p:nvPr/>
          </p:nvSpPr>
          <p:spPr>
            <a:xfrm>
              <a:off x="312392" y="5694944"/>
              <a:ext cx="2532993" cy="676605"/>
            </a:xfrm>
            <a:prstGeom prst="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solidFill>
                    <a:schemeClr val="tx1"/>
                  </a:solidFill>
                  <a:latin typeface="Book Antiqua" pitchFamily="18" charset="0"/>
                  <a:cs typeface="Arial" pitchFamily="34" charset="0"/>
                </a:rPr>
                <a:t>DUDAKLARIN DURUMU</a:t>
              </a:r>
              <a:endParaRPr lang="tr-TR" sz="2000" b="1" dirty="0">
                <a:solidFill>
                  <a:schemeClr val="tx1"/>
                </a:solidFill>
                <a:latin typeface="Book Antiqua" pitchFamily="18" charset="0"/>
                <a:cs typeface="Arial" pitchFamily="34" charset="0"/>
              </a:endParaRPr>
            </a:p>
          </p:txBody>
        </p:sp>
        <p:sp>
          <p:nvSpPr>
            <p:cNvPr id="7" name="6 Metin kutusu"/>
            <p:cNvSpPr txBox="1"/>
            <p:nvPr/>
          </p:nvSpPr>
          <p:spPr>
            <a:xfrm>
              <a:off x="3240087" y="1884847"/>
              <a:ext cx="1439493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b="1" dirty="0" err="1" smtClean="0">
                  <a:latin typeface="Book Antiqua" pitchFamily="18" charset="0"/>
                  <a:cs typeface="Arial" pitchFamily="34" charset="0"/>
                </a:rPr>
                <a:t>arkadil</a:t>
              </a:r>
              <a:endParaRPr lang="tr-TR" b="1" dirty="0" smtClean="0">
                <a:latin typeface="Book Antiqua" pitchFamily="18" charset="0"/>
                <a:cs typeface="Arial" pitchFamily="34" charset="0"/>
              </a:endParaRPr>
            </a:p>
          </p:txBody>
        </p:sp>
        <p:sp>
          <p:nvSpPr>
            <p:cNvPr id="8" name="7 Metin kutusu"/>
            <p:cNvSpPr txBox="1"/>
            <p:nvPr/>
          </p:nvSpPr>
          <p:spPr>
            <a:xfrm>
              <a:off x="3294679" y="3990141"/>
              <a:ext cx="1213959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>
                  <a:latin typeface="Book Antiqua" pitchFamily="18" charset="0"/>
                  <a:cs typeface="Arial" pitchFamily="34" charset="0"/>
                </a:rPr>
                <a:t>dar</a:t>
              </a:r>
            </a:p>
          </p:txBody>
        </p:sp>
        <p:sp>
          <p:nvSpPr>
            <p:cNvPr id="9" name="8 Metin kutusu"/>
            <p:cNvSpPr txBox="1"/>
            <p:nvPr/>
          </p:nvSpPr>
          <p:spPr>
            <a:xfrm>
              <a:off x="3288197" y="5502347"/>
              <a:ext cx="1213959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>
                  <a:latin typeface="Book Antiqua" pitchFamily="18" charset="0"/>
                  <a:cs typeface="Arial" pitchFamily="34" charset="0"/>
                </a:rPr>
                <a:t>düz</a:t>
              </a:r>
            </a:p>
          </p:txBody>
        </p:sp>
        <p:cxnSp>
          <p:nvCxnSpPr>
            <p:cNvPr id="13" name="12 Düz Ok Bağlayıcısı"/>
            <p:cNvCxnSpPr/>
            <p:nvPr/>
          </p:nvCxnSpPr>
          <p:spPr>
            <a:xfrm>
              <a:off x="4739337" y="2075977"/>
              <a:ext cx="423080" cy="0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15 Metin kutusu"/>
            <p:cNvSpPr txBox="1"/>
            <p:nvPr/>
          </p:nvSpPr>
          <p:spPr>
            <a:xfrm>
              <a:off x="3240087" y="2539661"/>
              <a:ext cx="1439493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b="1" dirty="0" err="1" smtClean="0">
                  <a:latin typeface="Book Antiqua" pitchFamily="18" charset="0"/>
                  <a:cs typeface="Arial" pitchFamily="34" charset="0"/>
                </a:rPr>
                <a:t>ortadil</a:t>
              </a:r>
              <a:endParaRPr lang="tr-TR" b="1" dirty="0" smtClean="0">
                <a:latin typeface="Book Antiqua" pitchFamily="18" charset="0"/>
                <a:cs typeface="Arial" pitchFamily="34" charset="0"/>
              </a:endParaRPr>
            </a:p>
          </p:txBody>
        </p:sp>
        <p:sp>
          <p:nvSpPr>
            <p:cNvPr id="17" name="16 Metin kutusu"/>
            <p:cNvSpPr txBox="1"/>
            <p:nvPr/>
          </p:nvSpPr>
          <p:spPr>
            <a:xfrm>
              <a:off x="3240087" y="3215003"/>
              <a:ext cx="1439493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b="1" dirty="0" err="1" smtClean="0">
                  <a:latin typeface="Book Antiqua" pitchFamily="18" charset="0"/>
                  <a:cs typeface="Arial" pitchFamily="34" charset="0"/>
                </a:rPr>
                <a:t>öndil</a:t>
              </a:r>
              <a:endParaRPr lang="tr-TR" b="1" dirty="0" smtClean="0">
                <a:latin typeface="Book Antiqua" pitchFamily="18" charset="0"/>
                <a:cs typeface="Arial" pitchFamily="34" charset="0"/>
              </a:endParaRPr>
            </a:p>
          </p:txBody>
        </p:sp>
        <p:sp>
          <p:nvSpPr>
            <p:cNvPr id="18" name="17 Metin kutusu"/>
            <p:cNvSpPr txBox="1"/>
            <p:nvPr/>
          </p:nvSpPr>
          <p:spPr>
            <a:xfrm>
              <a:off x="5187441" y="1871199"/>
              <a:ext cx="1592234" cy="4001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latin typeface="Book Antiqua" pitchFamily="18" charset="0"/>
                  <a:cs typeface="Arial" pitchFamily="34" charset="0"/>
                </a:rPr>
                <a:t>/a/, /o/, /u/</a:t>
              </a:r>
            </a:p>
          </p:txBody>
        </p:sp>
        <p:sp>
          <p:nvSpPr>
            <p:cNvPr id="19" name="18 Metin kutusu"/>
            <p:cNvSpPr txBox="1"/>
            <p:nvPr/>
          </p:nvSpPr>
          <p:spPr>
            <a:xfrm>
              <a:off x="5528766" y="2542223"/>
              <a:ext cx="918673" cy="3824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latin typeface="Book Antiqua" pitchFamily="18" charset="0"/>
                  <a:cs typeface="Arial" pitchFamily="34" charset="0"/>
                </a:rPr>
                <a:t>/ı/</a:t>
              </a:r>
            </a:p>
          </p:txBody>
        </p:sp>
        <p:sp>
          <p:nvSpPr>
            <p:cNvPr id="20" name="19 Metin kutusu"/>
            <p:cNvSpPr txBox="1"/>
            <p:nvPr/>
          </p:nvSpPr>
          <p:spPr>
            <a:xfrm>
              <a:off x="5176064" y="3210975"/>
              <a:ext cx="1784293" cy="4001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latin typeface="Book Antiqua" pitchFamily="18" charset="0"/>
                  <a:cs typeface="Arial" pitchFamily="34" charset="0"/>
                </a:rPr>
                <a:t>/e/, /i/, /ö/, /ü/</a:t>
              </a:r>
            </a:p>
          </p:txBody>
        </p:sp>
        <p:sp>
          <p:nvSpPr>
            <p:cNvPr id="23" name="22 Metin kutusu"/>
            <p:cNvSpPr txBox="1"/>
            <p:nvPr/>
          </p:nvSpPr>
          <p:spPr>
            <a:xfrm>
              <a:off x="3310599" y="4661165"/>
              <a:ext cx="1213959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>
                  <a:latin typeface="Book Antiqua" pitchFamily="18" charset="0"/>
                  <a:cs typeface="Arial" pitchFamily="34" charset="0"/>
                </a:rPr>
                <a:t>geniş</a:t>
              </a:r>
            </a:p>
          </p:txBody>
        </p:sp>
        <p:sp>
          <p:nvSpPr>
            <p:cNvPr id="24" name="23 Metin kutusu"/>
            <p:cNvSpPr txBox="1"/>
            <p:nvPr/>
          </p:nvSpPr>
          <p:spPr>
            <a:xfrm>
              <a:off x="3288197" y="6116507"/>
              <a:ext cx="1213959" cy="36933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b="1" dirty="0" smtClean="0">
                  <a:latin typeface="Book Antiqua" pitchFamily="18" charset="0"/>
                  <a:cs typeface="Arial" pitchFamily="34" charset="0"/>
                </a:rPr>
                <a:t>yuvarlak</a:t>
              </a:r>
            </a:p>
          </p:txBody>
        </p:sp>
        <p:sp>
          <p:nvSpPr>
            <p:cNvPr id="25" name="24 Metin kutusu"/>
            <p:cNvSpPr txBox="1"/>
            <p:nvPr/>
          </p:nvSpPr>
          <p:spPr>
            <a:xfrm>
              <a:off x="5162417" y="3961615"/>
              <a:ext cx="1797940" cy="4001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latin typeface="Book Antiqua" pitchFamily="18" charset="0"/>
                  <a:cs typeface="Arial" pitchFamily="34" charset="0"/>
                </a:rPr>
                <a:t>/ı/, /i/, /u/, /ü/</a:t>
              </a:r>
            </a:p>
          </p:txBody>
        </p:sp>
        <p:sp>
          <p:nvSpPr>
            <p:cNvPr id="27" name="26 Metin kutusu"/>
            <p:cNvSpPr txBox="1"/>
            <p:nvPr/>
          </p:nvSpPr>
          <p:spPr>
            <a:xfrm>
              <a:off x="5178337" y="4646287"/>
              <a:ext cx="1797940" cy="4001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latin typeface="Book Antiqua" pitchFamily="18" charset="0"/>
                  <a:cs typeface="Arial" pitchFamily="34" charset="0"/>
                </a:rPr>
                <a:t>/a/, /e/, /o/, /ö/</a:t>
              </a:r>
            </a:p>
          </p:txBody>
        </p:sp>
        <p:sp>
          <p:nvSpPr>
            <p:cNvPr id="28" name="27 Metin kutusu"/>
            <p:cNvSpPr txBox="1"/>
            <p:nvPr/>
          </p:nvSpPr>
          <p:spPr>
            <a:xfrm>
              <a:off x="5164689" y="5478815"/>
              <a:ext cx="1797940" cy="4001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latin typeface="Book Antiqua" pitchFamily="18" charset="0"/>
                  <a:cs typeface="Arial" pitchFamily="34" charset="0"/>
                </a:rPr>
                <a:t>/a/, /e/, /ı/, /i/</a:t>
              </a:r>
            </a:p>
          </p:txBody>
        </p:sp>
        <p:sp>
          <p:nvSpPr>
            <p:cNvPr id="29" name="28 Metin kutusu"/>
            <p:cNvSpPr txBox="1"/>
            <p:nvPr/>
          </p:nvSpPr>
          <p:spPr>
            <a:xfrm>
              <a:off x="5191985" y="6106623"/>
              <a:ext cx="1797940" cy="40011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latin typeface="Book Antiqua" pitchFamily="18" charset="0"/>
                  <a:cs typeface="Arial" pitchFamily="34" charset="0"/>
                </a:rPr>
                <a:t>/o/, /ö/, /u/, /ü/</a:t>
              </a:r>
            </a:p>
          </p:txBody>
        </p:sp>
        <p:cxnSp>
          <p:nvCxnSpPr>
            <p:cNvPr id="32" name="31 Düz Ok Bağlayıcısı"/>
            <p:cNvCxnSpPr/>
            <p:nvPr/>
          </p:nvCxnSpPr>
          <p:spPr>
            <a:xfrm>
              <a:off x="4734789" y="2775096"/>
              <a:ext cx="423080" cy="0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32 Düz Ok Bağlayıcısı"/>
            <p:cNvCxnSpPr/>
            <p:nvPr/>
          </p:nvCxnSpPr>
          <p:spPr>
            <a:xfrm>
              <a:off x="4718865" y="3406911"/>
              <a:ext cx="423080" cy="0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33 Düz Ok Bağlayıcısı"/>
            <p:cNvCxnSpPr/>
            <p:nvPr/>
          </p:nvCxnSpPr>
          <p:spPr>
            <a:xfrm>
              <a:off x="4679580" y="4189863"/>
              <a:ext cx="423080" cy="0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34 Düz Ok Bağlayıcısı"/>
            <p:cNvCxnSpPr/>
            <p:nvPr/>
          </p:nvCxnSpPr>
          <p:spPr>
            <a:xfrm>
              <a:off x="4689297" y="4866721"/>
              <a:ext cx="423080" cy="0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35 Düz Ok Bağlayıcısı"/>
            <p:cNvCxnSpPr/>
            <p:nvPr/>
          </p:nvCxnSpPr>
          <p:spPr>
            <a:xfrm>
              <a:off x="4675649" y="5707903"/>
              <a:ext cx="423080" cy="0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36 Düz Ok Bağlayıcısı"/>
            <p:cNvCxnSpPr/>
            <p:nvPr/>
          </p:nvCxnSpPr>
          <p:spPr>
            <a:xfrm>
              <a:off x="4662001" y="6333344"/>
              <a:ext cx="423080" cy="0"/>
            </a:xfrm>
            <a:prstGeom prst="straightConnector1">
              <a:avLst/>
            </a:prstGeom>
            <a:ln w="444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37 Sağ Ayraç"/>
            <p:cNvSpPr/>
            <p:nvPr/>
          </p:nvSpPr>
          <p:spPr>
            <a:xfrm>
              <a:off x="2831737" y="2021385"/>
              <a:ext cx="285518" cy="1385526"/>
            </a:xfrm>
            <a:prstGeom prst="rightBrac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>
                <a:latin typeface="Book Antiqua" pitchFamily="18" charset="0"/>
              </a:endParaRPr>
            </a:p>
          </p:txBody>
        </p:sp>
        <p:sp>
          <p:nvSpPr>
            <p:cNvPr id="39" name="38 Sağ Ayraç"/>
            <p:cNvSpPr/>
            <p:nvPr/>
          </p:nvSpPr>
          <p:spPr>
            <a:xfrm>
              <a:off x="2913625" y="4053896"/>
              <a:ext cx="230926" cy="992501"/>
            </a:xfrm>
            <a:prstGeom prst="rightBrac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>
                <a:latin typeface="Book Antiqua" pitchFamily="18" charset="0"/>
              </a:endParaRPr>
            </a:p>
          </p:txBody>
        </p:sp>
        <p:sp>
          <p:nvSpPr>
            <p:cNvPr id="40" name="39 Sağ Ayraç"/>
            <p:cNvSpPr/>
            <p:nvPr/>
          </p:nvSpPr>
          <p:spPr>
            <a:xfrm>
              <a:off x="2943193" y="5502347"/>
              <a:ext cx="230926" cy="992501"/>
            </a:xfrm>
            <a:prstGeom prst="rightBrac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tr-TR">
                <a:latin typeface="Book Antiqua" pitchFamily="18" charset="0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500034" y="642918"/>
            <a:ext cx="8001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TÜRKÇEDE ÜNLÜ SİSTEMİ</a:t>
            </a:r>
            <a:endParaRPr lang="tr-TR" sz="2400" b="1" dirty="0"/>
          </a:p>
        </p:txBody>
      </p:sp>
      <p:sp>
        <p:nvSpPr>
          <p:cNvPr id="42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91748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" y="1268760"/>
            <a:ext cx="9090024" cy="4968552"/>
          </a:xfrm>
          <a:prstGeom prst="rect">
            <a:avLst/>
          </a:prstGeom>
        </p:spPr>
      </p:pic>
      <p:sp>
        <p:nvSpPr>
          <p:cNvPr id="7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Ünsüzler</a:t>
            </a:r>
            <a:endParaRPr lang="tr-TR" sz="2800" b="1" dirty="0"/>
          </a:p>
        </p:txBody>
      </p:sp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3575976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428625" y="1500188"/>
            <a:ext cx="3643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tr-TR" b="1">
              <a:latin typeface="Times New Roman" pitchFamily="18" charset="0"/>
              <a:cs typeface="Times New Roman" pitchFamily="18" charset="0"/>
            </a:endParaRPr>
          </a:p>
          <a:p>
            <a:endParaRPr lang="tr-TR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428596" y="1571612"/>
            <a:ext cx="8143932" cy="46166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2400" dirty="0">
              <a:latin typeface="+mj-lt"/>
              <a:cs typeface="Times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05914"/>
            <a:ext cx="9144000" cy="3446171"/>
          </a:xfrm>
          <a:prstGeom prst="rect">
            <a:avLst/>
          </a:prstGeom>
        </p:spPr>
      </p:pic>
      <p:sp>
        <p:nvSpPr>
          <p:cNvPr id="8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 smtClean="0"/>
              <a:t>WALS – Sesbirim </a:t>
            </a:r>
            <a:r>
              <a:rPr lang="tr-TR" sz="2800" b="1" dirty="0" err="1" smtClean="0"/>
              <a:t>Sayımcaları</a:t>
            </a:r>
            <a:r>
              <a:rPr lang="tr-TR" sz="2800" b="1" dirty="0" smtClean="0"/>
              <a:t> </a:t>
            </a:r>
            <a:r>
              <a:rPr lang="tr-TR" sz="2800" b="1" dirty="0"/>
              <a:t>–</a:t>
            </a:r>
            <a:r>
              <a:rPr lang="tr-TR" sz="2800" b="1" dirty="0" smtClean="0"/>
              <a:t> Ünsüzler</a:t>
            </a:r>
            <a:endParaRPr lang="tr-TR" sz="2800" b="1" dirty="0"/>
          </a:p>
        </p:txBody>
      </p:sp>
      <p:sp>
        <p:nvSpPr>
          <p:cNvPr id="9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8781077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ChangeArrowheads="1"/>
          </p:cNvSpPr>
          <p:nvPr/>
        </p:nvSpPr>
        <p:spPr bwMode="auto">
          <a:xfrm>
            <a:off x="357188" y="1071563"/>
            <a:ext cx="8429625" cy="495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  <a:p>
            <a:pPr algn="just" eaLnBrk="1" hangingPunct="1"/>
            <a:r>
              <a:rPr lang="tr-TR" altLang="tr-TR" sz="1600">
                <a:latin typeface="Book Antiqua" panose="02040602050305030304" pitchFamily="18" charset="0"/>
              </a:rPr>
              <a:t>Ünsüzler, akçiğerlerden gelen havanın çıkışı sırasında ses yolunda </a:t>
            </a:r>
            <a:r>
              <a:rPr lang="tr-TR" altLang="tr-TR" b="1">
                <a:latin typeface="Book Antiqua" panose="02040602050305030304" pitchFamily="18" charset="0"/>
              </a:rPr>
              <a:t>tutuklanma,</a:t>
            </a:r>
            <a:r>
              <a:rPr lang="tr-TR" altLang="tr-TR">
                <a:latin typeface="Book Antiqua" panose="02040602050305030304" pitchFamily="18" charset="0"/>
              </a:rPr>
              <a:t> </a:t>
            </a:r>
            <a:r>
              <a:rPr lang="tr-TR" altLang="tr-TR" b="1">
                <a:latin typeface="Book Antiqua" panose="02040602050305030304" pitchFamily="18" charset="0"/>
              </a:rPr>
              <a:t>daralma, patlama, sürtünme </a:t>
            </a:r>
            <a:r>
              <a:rPr lang="tr-TR" altLang="tr-TR" sz="1600">
                <a:latin typeface="Book Antiqua" panose="02040602050305030304" pitchFamily="18" charset="0"/>
              </a:rPr>
              <a:t>gibi çeşitli engellerle karşılaşması sonucu oluşan seslerdir. </a:t>
            </a:r>
          </a:p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  <a:p>
            <a:pPr algn="just" eaLnBrk="1" hangingPunct="1"/>
            <a:r>
              <a:rPr lang="tr-TR" altLang="tr-TR" sz="1600">
                <a:latin typeface="Book Antiqua" panose="02040602050305030304" pitchFamily="18" charset="0"/>
              </a:rPr>
              <a:t>Bu çeşitli engeller ses yolundaki değişik yerlerde meydana gelebilir, </a:t>
            </a:r>
            <a:r>
              <a:rPr lang="tr-TR" altLang="tr-TR" b="1">
                <a:latin typeface="Book Antiqua" panose="02040602050305030304" pitchFamily="18" charset="0"/>
              </a:rPr>
              <a:t>ötümlü </a:t>
            </a:r>
            <a:r>
              <a:rPr lang="tr-TR" altLang="tr-TR" sz="1600">
                <a:latin typeface="Book Antiqua" panose="02040602050305030304" pitchFamily="18" charset="0"/>
              </a:rPr>
              <a:t>veya </a:t>
            </a:r>
            <a:r>
              <a:rPr lang="tr-TR" altLang="tr-TR" b="1">
                <a:latin typeface="Book Antiqua" panose="02040602050305030304" pitchFamily="18" charset="0"/>
              </a:rPr>
              <a:t>ötümsüz </a:t>
            </a:r>
            <a:r>
              <a:rPr lang="tr-TR" altLang="tr-TR" sz="1600">
                <a:latin typeface="Book Antiqua" panose="02040602050305030304" pitchFamily="18" charset="0"/>
              </a:rPr>
              <a:t>olabilmektedir.</a:t>
            </a:r>
          </a:p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  <a:p>
            <a:pPr algn="just" eaLnBrk="1" hangingPunct="1"/>
            <a:r>
              <a:rPr lang="tr-TR" altLang="tr-TR" sz="1600">
                <a:latin typeface="Book Antiqua" panose="02040602050305030304" pitchFamily="18" charset="0"/>
              </a:rPr>
              <a:t>Ünlülerin temel özelliği </a:t>
            </a:r>
            <a:r>
              <a:rPr lang="tr-TR" altLang="tr-TR" sz="1600" i="1">
                <a:latin typeface="Book Antiqua" panose="02040602050305030304" pitchFamily="18" charset="0"/>
              </a:rPr>
              <a:t>ton</a:t>
            </a:r>
            <a:r>
              <a:rPr lang="tr-TR" altLang="tr-TR" sz="1600">
                <a:latin typeface="Book Antiqua" panose="02040602050305030304" pitchFamily="18" charset="0"/>
              </a:rPr>
              <a:t> iken, ünsüzlerin temel özelliği </a:t>
            </a:r>
            <a:r>
              <a:rPr lang="tr-TR" altLang="tr-TR" sz="1600" i="1">
                <a:latin typeface="Book Antiqua" panose="02040602050305030304" pitchFamily="18" charset="0"/>
              </a:rPr>
              <a:t>hışırtı</a:t>
            </a:r>
            <a:r>
              <a:rPr lang="tr-TR" altLang="tr-TR" sz="1600">
                <a:latin typeface="Book Antiqua" panose="02040602050305030304" pitchFamily="18" charset="0"/>
              </a:rPr>
              <a:t> olmaktadır. Dolayısıyla, ünsüzler ünlülerden daha karmaşıktır ve farklı ölçütlere göre betimlenmektedir.</a:t>
            </a:r>
          </a:p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  <a:p>
            <a:pPr algn="just" eaLnBrk="1" hangingPunct="1"/>
            <a:r>
              <a:rPr lang="tr-TR" altLang="tr-TR" sz="2000" b="1" i="1">
                <a:latin typeface="Book Antiqua" panose="02040602050305030304" pitchFamily="18" charset="0"/>
              </a:rPr>
              <a:t>a. Çıkış Yeri</a:t>
            </a:r>
          </a:p>
          <a:p>
            <a:pPr algn="just" eaLnBrk="1" hangingPunct="1"/>
            <a:endParaRPr lang="tr-TR" altLang="tr-TR" sz="2000" b="1" i="1">
              <a:latin typeface="Book Antiqua" panose="02040602050305030304" pitchFamily="18" charset="0"/>
            </a:endParaRPr>
          </a:p>
          <a:p>
            <a:pPr algn="just" eaLnBrk="1" hangingPunct="1"/>
            <a:r>
              <a:rPr lang="tr-TR" altLang="tr-TR" sz="2000" b="1" i="1">
                <a:latin typeface="Book Antiqua" panose="02040602050305030304" pitchFamily="18" charset="0"/>
              </a:rPr>
              <a:t>b. Çıkış Biçimi </a:t>
            </a:r>
          </a:p>
          <a:p>
            <a:pPr algn="just" eaLnBrk="1" hangingPunct="1"/>
            <a:endParaRPr lang="tr-TR" altLang="tr-TR" sz="2000" b="1" i="1">
              <a:latin typeface="Book Antiqua" panose="02040602050305030304" pitchFamily="18" charset="0"/>
            </a:endParaRPr>
          </a:p>
          <a:p>
            <a:pPr algn="just" eaLnBrk="1" hangingPunct="1"/>
            <a:r>
              <a:rPr lang="tr-TR" altLang="tr-TR" sz="2000" b="1" i="1">
                <a:latin typeface="Book Antiqua" panose="02040602050305030304" pitchFamily="18" charset="0"/>
              </a:rPr>
              <a:t>c. Ses Tellerinin Titreşimi</a:t>
            </a:r>
          </a:p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  <a:p>
            <a:pPr algn="just" eaLnBrk="1" hangingPunct="1"/>
            <a:endParaRPr lang="tr-TR" altLang="tr-TR" sz="1600">
              <a:latin typeface="Book Antiqua" panose="02040602050305030304" pitchFamily="18" charset="0"/>
            </a:endParaRPr>
          </a:p>
        </p:txBody>
      </p:sp>
      <p:pic>
        <p:nvPicPr>
          <p:cNvPr id="34819" name="Resi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786188"/>
            <a:ext cx="2500312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Box 10"/>
          <p:cNvSpPr txBox="1">
            <a:spLocks noChangeArrowheads="1"/>
          </p:cNvSpPr>
          <p:nvPr/>
        </p:nvSpPr>
        <p:spPr bwMode="auto">
          <a:xfrm>
            <a:off x="500063" y="571500"/>
            <a:ext cx="8001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 sz="2800" b="1" dirty="0">
                <a:latin typeface="Gill Sans MT" panose="020B0502020104020203" pitchFamily="34" charset="0"/>
              </a:rPr>
              <a:t>Ünsüzler (</a:t>
            </a:r>
            <a:r>
              <a:rPr lang="tr-TR" altLang="tr-TR" sz="2800" dirty="0" err="1">
                <a:latin typeface="Gill Sans MT" panose="020B0502020104020203" pitchFamily="34" charset="0"/>
              </a:rPr>
              <a:t>Consonants</a:t>
            </a:r>
            <a:r>
              <a:rPr lang="tr-TR" altLang="tr-TR" sz="2800" b="1" dirty="0">
                <a:latin typeface="Gill Sans MT" panose="020B0502020104020203" pitchFamily="34" charset="0"/>
              </a:rPr>
              <a:t>)</a:t>
            </a:r>
          </a:p>
        </p:txBody>
      </p:sp>
      <p:sp>
        <p:nvSpPr>
          <p:cNvPr id="7" name="TextBox 3"/>
          <p:cNvSpPr txBox="1"/>
          <p:nvPr/>
        </p:nvSpPr>
        <p:spPr>
          <a:xfrm>
            <a:off x="714348" y="6357958"/>
            <a:ext cx="8001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Dr. İpek Pınar Uzun		 		            DBB124 – Sesbilimsel Tipoloji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12315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7679</TotalTime>
  <Words>1334</Words>
  <Application>Microsoft Office PowerPoint</Application>
  <PresentationFormat>Ekran Gösterisi (4:3)</PresentationFormat>
  <Paragraphs>208</Paragraphs>
  <Slides>33</Slides>
  <Notes>9</Notes>
  <HiddenSlides>0</HiddenSlides>
  <MMClips>4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43" baseType="lpstr">
      <vt:lpstr>Arial</vt:lpstr>
      <vt:lpstr>Book Antiqua</vt:lpstr>
      <vt:lpstr>Bookman Old Style</vt:lpstr>
      <vt:lpstr>Calibri</vt:lpstr>
      <vt:lpstr>Gill Sans MT</vt:lpstr>
      <vt:lpstr>Times</vt:lpstr>
      <vt:lpstr>Times New Roman</vt:lpstr>
      <vt:lpstr>Wingdings</vt:lpstr>
      <vt:lpstr>Wingdings 3</vt:lpstr>
      <vt:lpstr>Origin</vt:lpstr>
      <vt:lpstr>DBB124 Karşılaştırmalı Dil İncelemeleri –  Sesbilimsel  Tipoloji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430</cp:revision>
  <dcterms:created xsi:type="dcterms:W3CDTF">2015-09-22T13:45:05Z</dcterms:created>
  <dcterms:modified xsi:type="dcterms:W3CDTF">2018-03-08T08:36:16Z</dcterms:modified>
</cp:coreProperties>
</file>