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67" r:id="rId4"/>
    <p:sldId id="264" r:id="rId5"/>
    <p:sldId id="265" r:id="rId6"/>
    <p:sldId id="266" r:id="rId7"/>
    <p:sldId id="268" r:id="rId8"/>
    <p:sldId id="27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15"/>
  </p:normalViewPr>
  <p:slideViewPr>
    <p:cSldViewPr snapToGrid="0" snapToObjects="1">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D606F2-334C-FD44-BCF6-281FFC922CB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A8B5CD1-C676-D546-9375-756CFED47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3CE5ADC-4397-9340-9E6D-6DD1B7F9A30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F8D8F1E-BE48-AE43-8334-9297F1E9753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A5F5F9-2EFB-924F-A5C4-D088684B20D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30526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6991C0-9016-C04A-9604-31A184AC9C1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F2BD5EC-38D0-1B48-8E5F-928C03224D93}"/>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C7E11BE8-7BD2-F641-90FE-CC98FD015407}"/>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2D814A5-020E-4048-A923-085EF328E53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AA0F5E-046F-3942-9FB9-C3C1E84AC5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7548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C628826-B184-254D-ADA6-725CD1CF818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5CCDF4A-B920-214E-A457-485DBE9C9AA4}"/>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1EB222A-5E58-724B-9BA2-40294B271C2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EAA010E0-D1D3-A34D-8D98-A8CD6C27FB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30CA5-E9BA-A940-BB43-4E40A4F59C4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4269244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BAAEF6D-7817-3649-934B-6AA4167CE9F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547D5A-00BC-D44D-A6AE-568564895D42}"/>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2E04A41-EE48-ED48-8A95-E18CD9BC3304}"/>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F4A93A97-FA70-7442-A058-EED3CFC652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255A52-A528-0F49-8BA4-E82B671ABB0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687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D62FE5-7486-C848-B867-C6D056529AA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DC837E4-FB0C-C544-8CC9-37B4493EB5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FB0B89E-1C02-4345-9E46-FA02FFDF010D}"/>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9FDFFC5C-6FE1-EF41-B981-8D1CA1A16A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305D3D-3BFB-CD46-ABCB-B21EC8D8662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5221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8DE6FB-1ED9-664F-82B2-CFA8D98D288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E8E7F79-5AA5-2341-88C5-80EA0B4DAA20}"/>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D4890AF8-6720-7A4E-9FBF-2F643E104F51}"/>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B8FD9E1F-D2BD-EC43-8601-1F63B76BBC9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4E76C522-6899-D54B-B69E-51EC6EE374D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E1C433A-A7B7-4B4F-8F58-9B4754B339D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3609267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A28559-5C27-9644-98F3-B78F3AD5BFB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0A43DB-157A-8E40-9B09-968591F114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60802D8-1287-4F45-8B45-C0BE8D50FAE1}"/>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98AB2087-A41A-7443-9C31-42DB7128B5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2C2AC54-A4C2-704D-A62D-C38653FEC8EB}"/>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935A774A-39BE-5D4A-8F0B-3C1853396DE8}"/>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8" name="Alt Bilgi Yer Tutucusu 7">
            <a:extLst>
              <a:ext uri="{FF2B5EF4-FFF2-40B4-BE49-F238E27FC236}">
                <a16:creationId xmlns:a16="http://schemas.microsoft.com/office/drawing/2014/main" id="{9F21F1E2-652E-2B48-B440-89D00C2C4E7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B11947A-9923-D043-AA26-9F7C5C2B55A1}"/>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34618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2C13B1-FA42-9445-B1F1-B0CCEC7D196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875A5FE-BA93-2446-A9F7-E10D25E96F8B}"/>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4" name="Alt Bilgi Yer Tutucusu 3">
            <a:extLst>
              <a:ext uri="{FF2B5EF4-FFF2-40B4-BE49-F238E27FC236}">
                <a16:creationId xmlns:a16="http://schemas.microsoft.com/office/drawing/2014/main" id="{1ED76ED0-0078-C744-9211-01C905D0A93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6AB3BEA-6EEB-E444-A610-AC6FCBB5EB9C}"/>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530560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897B376-A3A7-1240-AD64-3500B4D7231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3" name="Alt Bilgi Yer Tutucusu 2">
            <a:extLst>
              <a:ext uri="{FF2B5EF4-FFF2-40B4-BE49-F238E27FC236}">
                <a16:creationId xmlns:a16="http://schemas.microsoft.com/office/drawing/2014/main" id="{01C9CCE9-45D4-CD4A-A3D3-B952C1AA415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F584DE4-5019-B147-AAA3-CC1A421B86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01500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4C917F-D7D8-984D-8E45-FE9487621FA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032104-2E90-7247-A605-46E1ABDAEE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B2470A48-5DFC-0846-B144-E4200CA7F4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BE921C1-AC2D-6546-8575-1CA7CDF7F73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6D842229-FBF0-5243-B34A-25E0991D3C2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E54674D-578E-FD4B-A18F-F4187D034F82}"/>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99019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DCBFE8-964A-8040-B542-04EF686412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72B57D3-381C-5A44-9E56-6F4DC14FC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FE461B3-E221-BD4B-A481-500A931E3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CBF39F9-F220-9942-B720-28B180BF474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7A5A12F9-5ED3-B644-A38D-FE413CBF8C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06ACB5-E50F-C940-B55B-9F1B529197DD}"/>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64832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D177C62-F625-1942-954B-76E8964EF1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CECCA94-2BE1-3345-939B-ABF8AAA5F1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D87E41B-7DB7-7046-BC60-1123552CD1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1072E18A-F636-2547-9169-907699FA71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F5DA1D8-2C7D-A84B-8B96-BDC42649E5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C8515-3A04-2542-BD07-C9DD8ECE7ACC}" type="slidenum">
              <a:rPr lang="tr-TR" smtClean="0"/>
              <a:t>‹#›</a:t>
            </a:fld>
            <a:endParaRPr lang="tr-TR"/>
          </a:p>
        </p:txBody>
      </p:sp>
    </p:spTree>
    <p:extLst>
      <p:ext uri="{BB962C8B-B14F-4D97-AF65-F5344CB8AC3E}">
        <p14:creationId xmlns:p14="http://schemas.microsoft.com/office/powerpoint/2010/main" val="1625593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a:extLst>
              <a:ext uri="{FF2B5EF4-FFF2-40B4-BE49-F238E27FC236}">
                <a16:creationId xmlns:a16="http://schemas.microsoft.com/office/drawing/2014/main" id="{E25A9A9A-100F-2D40-86B7-2C9E79DEA06C}"/>
              </a:ext>
            </a:extLst>
          </p:cNvPr>
          <p:cNvSpPr>
            <a:spLocks noGrp="1"/>
          </p:cNvSpPr>
          <p:nvPr>
            <p:ph type="subTitle" idx="1"/>
          </p:nvPr>
        </p:nvSpPr>
        <p:spPr>
          <a:xfrm>
            <a:off x="1524000" y="1114098"/>
            <a:ext cx="9174866" cy="5275127"/>
          </a:xfrm>
        </p:spPr>
        <p:txBody>
          <a:bodyPr>
            <a:normAutofit/>
          </a:bodyPr>
          <a:lstStyle/>
          <a:p>
            <a:pPr>
              <a:lnSpc>
                <a:spcPct val="110000"/>
              </a:lnSpc>
            </a:pPr>
            <a:r>
              <a:rPr lang="tr-TR" sz="5400" b="1" dirty="0" smtClean="0"/>
              <a:t>-6-</a:t>
            </a:r>
          </a:p>
          <a:p>
            <a:pPr>
              <a:lnSpc>
                <a:spcPct val="110000"/>
              </a:lnSpc>
            </a:pPr>
            <a:r>
              <a:rPr lang="tr-TR" sz="5400" b="1" dirty="0" smtClean="0"/>
              <a:t>DİN  </a:t>
            </a:r>
            <a:r>
              <a:rPr lang="tr-TR" sz="5400" b="1" dirty="0"/>
              <a:t>VE </a:t>
            </a:r>
            <a:r>
              <a:rPr lang="tr-TR" sz="5400" b="1" dirty="0" smtClean="0"/>
              <a:t>BİLİM</a:t>
            </a:r>
          </a:p>
          <a:p>
            <a:pPr>
              <a:lnSpc>
                <a:spcPct val="110000"/>
              </a:lnSpc>
            </a:pPr>
            <a:r>
              <a:rPr lang="tr-TR" sz="5400" b="1" dirty="0" smtClean="0"/>
              <a:t>(Giriş)</a:t>
            </a:r>
            <a:endParaRPr lang="tr-TR" sz="5400" b="1" dirty="0"/>
          </a:p>
          <a:p>
            <a:pPr marL="457200" indent="-457200" algn="just">
              <a:lnSpc>
                <a:spcPct val="110000"/>
              </a:lnSpc>
              <a:buFont typeface="Arial" panose="020B0604020202020204" pitchFamily="34" charset="0"/>
              <a:buChar char="•"/>
            </a:pPr>
            <a:endParaRPr lang="tr-TR" sz="3200" dirty="0"/>
          </a:p>
        </p:txBody>
      </p:sp>
    </p:spTree>
    <p:extLst>
      <p:ext uri="{BB962C8B-B14F-4D97-AF65-F5344CB8AC3E}">
        <p14:creationId xmlns:p14="http://schemas.microsoft.com/office/powerpoint/2010/main" val="3277500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C35CA85-2C79-2B48-9791-6755AB65E6BF}"/>
              </a:ext>
            </a:extLst>
          </p:cNvPr>
          <p:cNvSpPr>
            <a:spLocks noGrp="1"/>
          </p:cNvSpPr>
          <p:nvPr>
            <p:ph idx="1"/>
          </p:nvPr>
        </p:nvSpPr>
        <p:spPr>
          <a:xfrm>
            <a:off x="777766" y="599090"/>
            <a:ext cx="10576034" cy="5577873"/>
          </a:xfrm>
        </p:spPr>
        <p:txBody>
          <a:bodyPr>
            <a:normAutofit lnSpcReduction="10000"/>
          </a:bodyPr>
          <a:lstStyle/>
          <a:p>
            <a:pPr marL="0" indent="0" algn="ctr">
              <a:lnSpc>
                <a:spcPct val="110000"/>
              </a:lnSpc>
              <a:buNone/>
            </a:pPr>
            <a:endParaRPr lang="tr-TR" sz="3600" b="1" dirty="0"/>
          </a:p>
          <a:p>
            <a:pPr marL="0" indent="0" algn="ctr">
              <a:lnSpc>
                <a:spcPct val="110000"/>
              </a:lnSpc>
              <a:buNone/>
            </a:pPr>
            <a:r>
              <a:rPr lang="tr-TR" sz="3600" b="1" dirty="0"/>
              <a:t>Din ve Bilim</a:t>
            </a:r>
          </a:p>
          <a:p>
            <a:pPr algn="just">
              <a:lnSpc>
                <a:spcPct val="110000"/>
              </a:lnSpc>
            </a:pPr>
            <a:r>
              <a:rPr lang="tr-TR" dirty="0"/>
              <a:t>Din Bilim ilişkisinin doğru bir zeminde ele alınabilmesi için ilk olarak hangi din ve hangi bilimden bahsettiğimizin ortaya konulması gerekir. Buradaki ilişkide din derken teistik dinleri kastediyoruz. </a:t>
            </a:r>
          </a:p>
          <a:p>
            <a:pPr algn="just">
              <a:lnSpc>
                <a:spcPct val="110000"/>
              </a:lnSpc>
            </a:pPr>
            <a:r>
              <a:rPr lang="tr-TR" dirty="0"/>
              <a:t>Bilim derken ise kastımız, deney ve gözleme ve bu tecrübelerin rasyonel bir şekilde yorumlanmasını temele koyan her türlü faaliyeti kastediyoruz. Burada yaptığımız en temel ayrım, bilimsel faaliyetlerin belli bir felsefi anlayışın perspektifinden yorumlanmış halini kastetmiyoruz. Natüralizmin bilim anlayışı bilimin belli kalıplara dökülmüş hali olduğu için bizim bilim kriterimize uygun değildir.</a:t>
            </a:r>
          </a:p>
        </p:txBody>
      </p:sp>
    </p:spTree>
    <p:extLst>
      <p:ext uri="{BB962C8B-B14F-4D97-AF65-F5344CB8AC3E}">
        <p14:creationId xmlns:p14="http://schemas.microsoft.com/office/powerpoint/2010/main" val="2199805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34A428-F50C-B848-B402-2318B2B9693D}"/>
              </a:ext>
            </a:extLst>
          </p:cNvPr>
          <p:cNvSpPr>
            <a:spLocks noGrp="1"/>
          </p:cNvSpPr>
          <p:nvPr>
            <p:ph idx="1"/>
          </p:nvPr>
        </p:nvSpPr>
        <p:spPr>
          <a:xfrm>
            <a:off x="987972" y="735724"/>
            <a:ext cx="10365828" cy="5441239"/>
          </a:xfrm>
        </p:spPr>
        <p:txBody>
          <a:bodyPr>
            <a:normAutofit/>
          </a:bodyPr>
          <a:lstStyle/>
          <a:p>
            <a:pPr algn="just">
              <a:lnSpc>
                <a:spcPct val="100000"/>
              </a:lnSpc>
              <a:spcAft>
                <a:spcPts val="1200"/>
              </a:spcAft>
            </a:pPr>
            <a:r>
              <a:rPr lang="tr-TR" dirty="0"/>
              <a:t>Başka bir önemli nokta ise bilimin dinle ilişkisinde herhangi bir teistik dinin yapısından kaynaklanan sorunların diğer dinlere de teşmil edilmemesi gerekliliğidir. Örneğin, kilise ile bilim adamları arasında geçmişte yaşanan gerginliklerin İslam geleneğinde de var olduğunu varsaymak doğru değildir.</a:t>
            </a:r>
          </a:p>
          <a:p>
            <a:pPr algn="just">
              <a:lnSpc>
                <a:spcPct val="100000"/>
              </a:lnSpc>
              <a:spcAft>
                <a:spcPts val="1200"/>
              </a:spcAft>
            </a:pPr>
            <a:r>
              <a:rPr lang="tr-TR" dirty="0"/>
              <a:t>Sözgelimi kilise ile Galileo arasında yaşanan gerginliği din-bilim çatışması olarak değil de Hıristiyanlık-bilim çatışması olarak isimlendirmek daha hakkaniyetlidir.</a:t>
            </a:r>
          </a:p>
          <a:p>
            <a:pPr algn="just">
              <a:lnSpc>
                <a:spcPct val="100000"/>
              </a:lnSpc>
              <a:spcAft>
                <a:spcPts val="1200"/>
              </a:spcAft>
            </a:pPr>
            <a:r>
              <a:rPr lang="tr-TR" dirty="0"/>
              <a:t>Her dinin bilimle ilişkisini ayrı bir temelde ele almak en doğrusudur. </a:t>
            </a:r>
            <a:r>
              <a:rPr lang="tr-TR" dirty="0" smtClean="0"/>
              <a:t>Bununla birlikte </a:t>
            </a:r>
            <a:r>
              <a:rPr lang="tr-TR" dirty="0"/>
              <a:t>dinlerin ortak özellikleri üzerinden bir değerlendirme de yapılabilir ki bu başlıkta böyle bir ilke merkeze alınmıştır.</a:t>
            </a:r>
          </a:p>
        </p:txBody>
      </p:sp>
    </p:spTree>
    <p:extLst>
      <p:ext uri="{BB962C8B-B14F-4D97-AF65-F5344CB8AC3E}">
        <p14:creationId xmlns:p14="http://schemas.microsoft.com/office/powerpoint/2010/main" val="39202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7B28D9-2F9C-DF48-BA4A-E5F740470FD0}"/>
              </a:ext>
            </a:extLst>
          </p:cNvPr>
          <p:cNvSpPr>
            <a:spLocks noGrp="1"/>
          </p:cNvSpPr>
          <p:nvPr>
            <p:ph idx="1"/>
          </p:nvPr>
        </p:nvSpPr>
        <p:spPr>
          <a:xfrm>
            <a:off x="840828" y="788276"/>
            <a:ext cx="10512972" cy="5388687"/>
          </a:xfrm>
        </p:spPr>
        <p:txBody>
          <a:bodyPr>
            <a:normAutofit/>
          </a:bodyPr>
          <a:lstStyle/>
          <a:p>
            <a:pPr algn="just">
              <a:lnSpc>
                <a:spcPct val="100000"/>
              </a:lnSpc>
              <a:spcAft>
                <a:spcPts val="1200"/>
              </a:spcAft>
            </a:pPr>
            <a:r>
              <a:rPr lang="tr-TR" dirty="0"/>
              <a:t>Din ve bilim, konuları ve metotları farklı olan ve bir gerçeklik iddiasında bulunan yapılardır. Gerçeklik iddiaları da bir bakıma konularının kendi metotlarıyla incelenmesinin bir sonucudur.</a:t>
            </a:r>
          </a:p>
          <a:p>
            <a:pPr algn="just">
              <a:lnSpc>
                <a:spcPct val="100000"/>
              </a:lnSpc>
              <a:spcAft>
                <a:spcPts val="1200"/>
              </a:spcAft>
            </a:pPr>
            <a:r>
              <a:rPr lang="tr-TR" dirty="0"/>
              <a:t>Bilimin konusu daha çok gözlemlenebilen olgular ve onların hakikati iken dinin konusu bilimin bıraktığı yerden bu gerçekliğin daha üst metafiziksel bir gerçeklik iddiasının bir parçası haline getirmektir. Bilimin temel sorusu ‘nasıl?’ iken; </a:t>
            </a:r>
            <a:r>
              <a:rPr lang="tr-TR" dirty="0" smtClean="0"/>
              <a:t>dinin temel sorusu </a:t>
            </a:r>
            <a:r>
              <a:rPr lang="tr-TR" dirty="0"/>
              <a:t>‘niçin?’ sorusudur.</a:t>
            </a:r>
          </a:p>
          <a:p>
            <a:pPr algn="just">
              <a:lnSpc>
                <a:spcPct val="100000"/>
              </a:lnSpc>
              <a:spcAft>
                <a:spcPts val="1200"/>
              </a:spcAft>
            </a:pPr>
            <a:r>
              <a:rPr lang="tr-TR" dirty="0"/>
              <a:t>Konuları ve metotları farklı olan bu iki gerçeklik iddiasının hakikati sadece kendi metotları ile elde edilene indirgemeleri için haklı gerekçelere sahip olmadıkları söylenmelidir. </a:t>
            </a:r>
          </a:p>
        </p:txBody>
      </p:sp>
    </p:spTree>
    <p:extLst>
      <p:ext uri="{BB962C8B-B14F-4D97-AF65-F5344CB8AC3E}">
        <p14:creationId xmlns:p14="http://schemas.microsoft.com/office/powerpoint/2010/main" val="3313902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2D92F1C-FB67-3140-990E-8E0751782810}"/>
              </a:ext>
            </a:extLst>
          </p:cNvPr>
          <p:cNvSpPr>
            <a:spLocks noGrp="1"/>
          </p:cNvSpPr>
          <p:nvPr>
            <p:ph idx="1"/>
          </p:nvPr>
        </p:nvSpPr>
        <p:spPr>
          <a:xfrm>
            <a:off x="995423" y="810227"/>
            <a:ext cx="10358376" cy="5366735"/>
          </a:xfrm>
        </p:spPr>
        <p:txBody>
          <a:bodyPr>
            <a:normAutofit/>
          </a:bodyPr>
          <a:lstStyle/>
          <a:p>
            <a:pPr algn="just">
              <a:lnSpc>
                <a:spcPct val="100000"/>
              </a:lnSpc>
              <a:spcAft>
                <a:spcPts val="1200"/>
              </a:spcAft>
            </a:pPr>
            <a:r>
              <a:rPr lang="tr-TR" dirty="0"/>
              <a:t>Bilimin, tümevarım metodunu kullanmasının bir sonucu olarak, kendi tabiriyle her köşe başında yeni bulgular çerçevesinde fikrini/teorisini veya hakikat iddiasını değiştirmesi bir üstünlük veya düşkünlük gerekçesi değil, metodunun kaçınılmaz bir sonucudur.</a:t>
            </a:r>
          </a:p>
          <a:p>
            <a:pPr algn="just">
              <a:lnSpc>
                <a:spcPct val="100000"/>
              </a:lnSpc>
              <a:spcAft>
                <a:spcPts val="1200"/>
              </a:spcAft>
            </a:pPr>
            <a:r>
              <a:rPr lang="tr-TR" dirty="0"/>
              <a:t>Aynı şekilde bilimin, kendi sistemi içerisinde kaçınılmaz bir şekilde metafizik unsurlara yer verdiği görülmektedir. Örneğin deney ve gözlemin bir teori çerçevesinde ve önceden kurgulanmış bir şekilde gerçekleşmesi de bu metafizik unsurların göstergesidir. Bilimsel yasaların varlığı iddiası da yine buna örnek oluşturan önemli unsurlardandır. Yani bilimde teori ve deney iç içedir.</a:t>
            </a:r>
          </a:p>
        </p:txBody>
      </p:sp>
    </p:spTree>
    <p:extLst>
      <p:ext uri="{BB962C8B-B14F-4D97-AF65-F5344CB8AC3E}">
        <p14:creationId xmlns:p14="http://schemas.microsoft.com/office/powerpoint/2010/main" val="3896581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722B27C-4276-D846-8304-37ACB7E2226D}"/>
              </a:ext>
            </a:extLst>
          </p:cNvPr>
          <p:cNvSpPr>
            <a:spLocks noGrp="1"/>
          </p:cNvSpPr>
          <p:nvPr>
            <p:ph idx="1"/>
          </p:nvPr>
        </p:nvSpPr>
        <p:spPr>
          <a:xfrm>
            <a:off x="998482" y="651641"/>
            <a:ext cx="10355317" cy="5525322"/>
          </a:xfrm>
        </p:spPr>
        <p:txBody>
          <a:bodyPr>
            <a:normAutofit/>
          </a:bodyPr>
          <a:lstStyle/>
          <a:p>
            <a:pPr algn="just">
              <a:lnSpc>
                <a:spcPct val="100000"/>
              </a:lnSpc>
              <a:spcAft>
                <a:spcPts val="1200"/>
              </a:spcAft>
            </a:pPr>
            <a:r>
              <a:rPr lang="tr-TR" dirty="0"/>
              <a:t>Bilimin metodu olan tümevarım ile alakalı da önemli sorunlar mevcuttur. Her şeyden önce bu metot, mutlak hakikat iddiasında bulunabilecek bir yapı arz etmemektedir. Var olanın gözlemlenip bunun istatistiksel olarak gözlemlenme sayısı oranında gerçeğe yakınlık anlamına geleceği iddiası her zaman aksi yönde bir örneğin gözlemlenmesi ile yıkılabilir. Bu da tümevarımın mutlak doğruluk ifade etmediğinin kanıtıdır. Zaten hakkaniyetli bilim adamları da bunu kabul etmektedir.</a:t>
            </a:r>
          </a:p>
          <a:p>
            <a:pPr algn="just">
              <a:lnSpc>
                <a:spcPct val="100000"/>
              </a:lnSpc>
              <a:spcAft>
                <a:spcPts val="1200"/>
              </a:spcAft>
            </a:pPr>
            <a:r>
              <a:rPr lang="tr-TR" dirty="0"/>
              <a:t>Bu husus bilimin verilerinin ve yönteminin işe yaramaz/işlemez olduğu anlamına gelmemektedir. Sadece mutlak hakikat iddiasında bulunamayacağı; bulunsa bile buna uygun bir metodunun olmadığını ifade etmektedir.</a:t>
            </a:r>
          </a:p>
        </p:txBody>
      </p:sp>
    </p:spTree>
    <p:extLst>
      <p:ext uri="{BB962C8B-B14F-4D97-AF65-F5344CB8AC3E}">
        <p14:creationId xmlns:p14="http://schemas.microsoft.com/office/powerpoint/2010/main" val="2163882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41E64B-8B5B-014A-9B5B-A4D16FC446C1}"/>
              </a:ext>
            </a:extLst>
          </p:cNvPr>
          <p:cNvSpPr>
            <a:spLocks noGrp="1"/>
          </p:cNvSpPr>
          <p:nvPr>
            <p:ph idx="1"/>
          </p:nvPr>
        </p:nvSpPr>
        <p:spPr>
          <a:xfrm>
            <a:off x="879676" y="868101"/>
            <a:ext cx="10474124" cy="5308862"/>
          </a:xfrm>
        </p:spPr>
        <p:txBody>
          <a:bodyPr>
            <a:normAutofit/>
          </a:bodyPr>
          <a:lstStyle/>
          <a:p>
            <a:pPr algn="just">
              <a:lnSpc>
                <a:spcPct val="100000"/>
              </a:lnSpc>
              <a:spcAft>
                <a:spcPts val="1200"/>
              </a:spcAft>
            </a:pPr>
            <a:r>
              <a:rPr lang="tr-TR" dirty="0"/>
              <a:t>Son olarak dinin doğruluk iddiasının dayanağı meselesine değinmek de yerinde olacaktır. Dinin dogmatik temelli olduğu iddiası gerçeği yansıtmamaktadır. İçerisinde inanç temelli unsurları barındırması dini dogmatik yapmaz. Dogmatiklikle kastedilen bu ise bu durum az ya da çok bilim için de söz konusudur. </a:t>
            </a:r>
          </a:p>
          <a:p>
            <a:pPr algn="just">
              <a:lnSpc>
                <a:spcPct val="100000"/>
              </a:lnSpc>
              <a:spcAft>
                <a:spcPts val="1200"/>
              </a:spcAft>
            </a:pPr>
            <a:r>
              <a:rPr lang="tr-TR" dirty="0"/>
              <a:t>Dogmatik olmakla kastedilen, dinin bir otoriteye dayanması ve/veya akli eleştiriye kapalı olduğu iddiası ise burada da söylenmesi gereken birkaç husus vardır: ilk olarak bir otoriteye dayanmak rasyonel olmaya engel değildir. Otoritenin meşru olup olmamasıyla da alakası olmakla beraber, otoritenin bizzat kendisi/varlığı rasyonel olmamanın gerekçesi olamaz. </a:t>
            </a:r>
          </a:p>
        </p:txBody>
      </p:sp>
    </p:spTree>
    <p:extLst>
      <p:ext uri="{BB962C8B-B14F-4D97-AF65-F5344CB8AC3E}">
        <p14:creationId xmlns:p14="http://schemas.microsoft.com/office/powerpoint/2010/main" val="2106115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ABED6A8-EF3D-7A47-AB20-6E36A12F5BB8}"/>
              </a:ext>
            </a:extLst>
          </p:cNvPr>
          <p:cNvSpPr>
            <a:spLocks noGrp="1"/>
          </p:cNvSpPr>
          <p:nvPr>
            <p:ph idx="1"/>
          </p:nvPr>
        </p:nvSpPr>
        <p:spPr>
          <a:xfrm>
            <a:off x="924910" y="977462"/>
            <a:ext cx="10428890" cy="5199501"/>
          </a:xfrm>
        </p:spPr>
        <p:txBody>
          <a:bodyPr/>
          <a:lstStyle/>
          <a:p>
            <a:pPr algn="just">
              <a:lnSpc>
                <a:spcPct val="100000"/>
              </a:lnSpc>
              <a:spcAft>
                <a:spcPts val="1200"/>
              </a:spcAft>
            </a:pPr>
            <a:endParaRPr lang="tr-TR" dirty="0"/>
          </a:p>
          <a:p>
            <a:pPr algn="just">
              <a:lnSpc>
                <a:spcPct val="100000"/>
              </a:lnSpc>
              <a:spcAft>
                <a:spcPts val="1200"/>
              </a:spcAft>
            </a:pPr>
            <a:r>
              <a:rPr lang="tr-TR" dirty="0"/>
              <a:t>Dinin akli eleştiriye kapalı olduğu hususu ise en azından bazı dinler için geçerli değildir. Bir dini inancın kabul edilip edilmemesi dahi onun gerekli kriterleri karşılamasına, rasyonel olup olmamasına bağlıdır. </a:t>
            </a:r>
          </a:p>
          <a:p>
            <a:pPr algn="just">
              <a:lnSpc>
                <a:spcPct val="100000"/>
              </a:lnSpc>
              <a:spcAft>
                <a:spcPts val="1200"/>
              </a:spcAft>
            </a:pPr>
            <a:r>
              <a:rPr lang="tr-TR" dirty="0"/>
              <a:t>Bunun yanında vahiy gibi mutlak bilgi sahibi Tanrı’dan geldiğine inanılan unsurları barındırması da bir dini pejoratif anlamda dogmatik yapmaz. Çünkü vahyin içeriğinin de rasyonellik kriterlerine göre doğru veya yanlış olarak değerlendirilmesi mümkündür.</a:t>
            </a:r>
          </a:p>
        </p:txBody>
      </p:sp>
    </p:spTree>
    <p:extLst>
      <p:ext uri="{BB962C8B-B14F-4D97-AF65-F5344CB8AC3E}">
        <p14:creationId xmlns:p14="http://schemas.microsoft.com/office/powerpoint/2010/main" val="40394116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1846</TotalTime>
  <Words>628</Words>
  <Application>Microsoft Office PowerPoint</Application>
  <PresentationFormat>Geniş ekran</PresentationFormat>
  <Paragraphs>22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Tanrı ve Sıfatları</dc:title>
  <dc:creator>Serdar Atalay</dc:creator>
  <cp:lastModifiedBy>Ahmet Erkan</cp:lastModifiedBy>
  <cp:revision>89</cp:revision>
  <dcterms:created xsi:type="dcterms:W3CDTF">2020-05-03T20:31:30Z</dcterms:created>
  <dcterms:modified xsi:type="dcterms:W3CDTF">2020-05-06T10:19:33Z</dcterms:modified>
</cp:coreProperties>
</file>