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86" r:id="rId10"/>
    <p:sldId id="265" r:id="rId11"/>
    <p:sldId id="266" r:id="rId12"/>
    <p:sldId id="267" r:id="rId13"/>
    <p:sldId id="268" r:id="rId14"/>
    <p:sldId id="270" r:id="rId15"/>
    <p:sldId id="275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90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0400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39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039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9155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5051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21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667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62569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6743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522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61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168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53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799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839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731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934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F56338B-2760-4BF0-B6D3-5B06B4830E72}" type="datetimeFigureOut">
              <a:rPr lang="tr-TR" smtClean="0"/>
              <a:pPr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80663F7-75F5-4B16-AFA6-0C39DA3818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8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  <p:sldLayoutId id="2147483920" r:id="rId12"/>
    <p:sldLayoutId id="2147483921" r:id="rId13"/>
    <p:sldLayoutId id="2147483922" r:id="rId14"/>
    <p:sldLayoutId id="2147483923" r:id="rId15"/>
    <p:sldLayoutId id="2147483924" r:id="rId16"/>
    <p:sldLayoutId id="21474839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ugs.com/drug-interactions/sildenafil-index.html?filter=2&amp;generic_only=" TargetMode="External"/><Relationship Id="rId2" Type="http://schemas.openxmlformats.org/officeDocument/2006/relationships/hyperlink" Target="https://www.drugs.com/drug-interactions/sildenafil-index.html?filter=3&amp;generic_only=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rugs.com/drug-interactions/sildenafil-index.html?filter=1&amp;generic_only=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19191" y="1009840"/>
            <a:ext cx="8689976" cy="1068342"/>
          </a:xfrm>
        </p:spPr>
        <p:txBody>
          <a:bodyPr/>
          <a:lstStyle/>
          <a:p>
            <a: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VİAGRA(</a:t>
            </a:r>
            <a:r>
              <a:rPr lang="tr-TR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SİLDENAFİL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011776" y="3047613"/>
            <a:ext cx="8689976" cy="3269672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SİLDENAFİL NEDİR VE NE İÇİN KULLANILIR?</a:t>
            </a:r>
          </a:p>
          <a:p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EREKTİL DİSFONKSİYON NEDİR?</a:t>
            </a:r>
          </a:p>
          <a:p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İLAÇ-İLAÇ ETKİLEŞİMLERİ</a:t>
            </a:r>
          </a:p>
          <a:p>
            <a:r>
              <a:rPr lang="tr-TR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İLAÇ-BESİN ETKİLEŞİMLERİ</a:t>
            </a:r>
            <a:endParaRPr lang="tr-T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66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149" y="0"/>
            <a:ext cx="10364451" cy="1016319"/>
          </a:xfrm>
        </p:spPr>
        <p:txBody>
          <a:bodyPr/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nitroglycerin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sildenafil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540327" y="3117272"/>
            <a:ext cx="11651673" cy="3297383"/>
          </a:xfrm>
        </p:spPr>
        <p:txBody>
          <a:bodyPr>
            <a:normAutofit fontScale="92500"/>
          </a:bodyPr>
          <a:lstStyle/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Fosfodiesteraz-5 (PDE5)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inhibitörü,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organik nitratların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hipotansif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etkisini güçlendirebilir. 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Ağır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hipotansiyon,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senkop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miyokard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iskemisine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olur.</a:t>
            </a:r>
          </a:p>
          <a:p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Mekanizması,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vasküler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düz kas hücrelerinde siklik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guanozin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monofosfat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cGMP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düzeylerinin yükselmesi ile sonuçlanan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periferik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vazodilatasyonu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içerir, çünkü PDE5 inhibitörleri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cGMP'nin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yıkımını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önler, nitratlar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 sentezini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teşvik eder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iki ilaç birlikte alınmamalıdır.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aldıktan sonra 3 gün içerisinde dahi nitrogliserin alımı kontrollü olmalıdır.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 dönmesi,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baygınlık, baş ağrısı, kızarma, kalp çarpıntısı ve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priapizm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görülür.</a:t>
            </a: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791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263237"/>
            <a:ext cx="10364451" cy="1163782"/>
          </a:xfrm>
        </p:spPr>
        <p:txBody>
          <a:bodyPr>
            <a:noAutofit/>
          </a:bodyPr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idelalisib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1038465" y="4611528"/>
            <a:ext cx="10363826" cy="2246472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ilaçları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seviye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sildenafilin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etkilerini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önemli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ölçüde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artırabilir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bulantı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dönmesi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baygınlık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bozuklukları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kulak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çınlaması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işitme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kaybı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göğüs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ağrısı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düzensiz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atışı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priapizm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neden olur.</a:t>
            </a:r>
          </a:p>
          <a:p>
            <a:pPr marL="0" indent="0">
              <a:buNone/>
            </a:pP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465" y="1141010"/>
            <a:ext cx="4323244" cy="28075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378" y="845128"/>
            <a:ext cx="4323976" cy="29371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04675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19338"/>
          </a:xfrm>
        </p:spPr>
        <p:txBody>
          <a:bodyPr>
            <a:normAutofit fontScale="90000"/>
          </a:bodyPr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isosorbide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dinitrate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263236" y="3572438"/>
            <a:ext cx="11928764" cy="3424107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izosorbid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dinitrat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kullanılması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önerilmez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ilaçları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basıncının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aşırı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derecede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düşmesine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kardiyovasküler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problemlere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olabilir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dönmesi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baygınlık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ağrısı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kızarma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çarpıntısı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priapizm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cinsel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aktiviteye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bağlı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olmayan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uzatılmış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acı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ereksiyon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diğer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etkilerin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riski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artabilir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Mekanizması,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vasküler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düz kas hücrelerinde siklik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guanozin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monofosfat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cGMP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düzeylerinin yükselmesi ile sonuçlanan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periferik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vazodilatasyonu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içerir, çünkü PDE5 inhibitörleri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cGMP'nin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yıkımını önler, nitratlar ise sentezini teşvik eder.</a:t>
            </a:r>
          </a:p>
          <a:p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036" y="1078187"/>
            <a:ext cx="3758911" cy="2298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317" y="947046"/>
            <a:ext cx="4042767" cy="262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75818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59119"/>
          </a:xfrm>
        </p:spPr>
        <p:txBody>
          <a:bodyPr>
            <a:normAutofit fontScale="90000"/>
          </a:bodyPr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itraconazole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sildenafil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4400" y="4445274"/>
            <a:ext cx="10363826" cy="3424107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ilaçları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seviye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sildenafilin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etkilerini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önemli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ölçüde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artırabilir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bulantı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dönmesi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baygınlık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bozuklukları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kulak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çınlaması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işitme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kaybı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göğüs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ağrısı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düzensiz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atışı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priapizm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neden olur.</a:t>
            </a:r>
          </a:p>
          <a:p>
            <a:pPr marL="0" indent="0"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73" y="724356"/>
            <a:ext cx="4802283" cy="35141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616" y="774836"/>
            <a:ext cx="4608610" cy="3413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49758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86065" y="230591"/>
            <a:ext cx="10364451" cy="1141010"/>
          </a:xfrm>
        </p:spPr>
        <p:txBody>
          <a:bodyPr/>
          <a:lstStyle/>
          <a:p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Moderate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etkileşimler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343891" y="1265542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Acebutolol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Amlodipine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acetazolamide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alfuzosin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aliskiren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Atenolol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benzthiazide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bepridil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betaxolol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bisoprolol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nevirapine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nicardipine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nifedipine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nilotinib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nimodipine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nisoldipine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nitric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oxide</a:t>
            </a:r>
            <a:endPara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mifepristone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minoxidil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minoxidil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topical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moexipril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449782" y="1265542"/>
            <a:ext cx="6096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cimetidine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ciprofloxacin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clevidipine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lonidine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clotrimazole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codeine</a:t>
            </a: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eplerenone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epoprostenol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eprosartan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eprosartan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hydrochlorothiazide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esmolol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ethacrynic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acid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ethanol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ethaverine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etravirine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metolazone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metoprolol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mibefradil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miconazole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Morphine</a:t>
            </a:r>
            <a:endPara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losartan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288116" y="1265542"/>
            <a:ext cx="6096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felbamate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felodipine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fenoldopam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fentanyl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fentanyl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ropivacaine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fluconazole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fluvoxamine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fosaprepitant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fosinopril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fosinopril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hydrochlorothiazide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fosphenytoin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furazolidone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furosemide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labetalol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lapatinib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lesinurad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levomethadyl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acetate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levorphanol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linezolid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lisinopril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lomitapide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lorcaserin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2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149" y="133607"/>
            <a:ext cx="10364451" cy="1596177"/>
          </a:xfrm>
        </p:spPr>
        <p:txBody>
          <a:bodyPr/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acebutolol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0" y="3918802"/>
            <a:ext cx="11790218" cy="3424107"/>
          </a:xfrm>
        </p:spPr>
        <p:txBody>
          <a:bodyPr>
            <a:normAutofit/>
          </a:bodyPr>
          <a:lstStyle/>
          <a:p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acebutololün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 basıncını düşürücü etkisine katkıda bulunur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dönmesi,bayılma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kızarma, baş ağrısı veya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hızlı kalp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atış hızı gibi düşük tansiyon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belirtileri gösterir.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Fosfodiesteraz-5 (PDE5) inhibitörleri,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antihipertansif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ilaçların kan basıncını düşürücü etkisini güçlendirir. Bu maddeler,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vasküler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düz kaslarda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periferik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vazodilatasyona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 açabilen siklik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guanozin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monofosfatın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cGMP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PDE5 aracılı bozunumunu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eder.</a:t>
            </a: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921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149" y="0"/>
            <a:ext cx="10364451" cy="711519"/>
          </a:xfrm>
        </p:spPr>
        <p:txBody>
          <a:bodyPr/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hydralazine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789083" y="4182037"/>
            <a:ext cx="10363826" cy="3424107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hidralazinin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basıncını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düşürücü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etkisine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katkıda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bulunur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dönmesi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bayılma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kızarma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ağrısı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hızlı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kalp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hızı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tansiyon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belirtileri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gösterir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Tedavinin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başında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doz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arttıktan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doz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kesildikten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tedavinin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yeniden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başlatılması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sırasında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etkiler daha çok görülür.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636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110836"/>
            <a:ext cx="10364451" cy="1596177"/>
          </a:xfrm>
        </p:spPr>
        <p:txBody>
          <a:bodyPr/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warfarin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4400" y="4350327"/>
            <a:ext cx="10363826" cy="1828799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Varfarin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sildenafil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kullanımı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kolay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kanamaya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neden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olabilir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Protrombin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zamanınıza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INR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’ye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dayalı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doz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ayarlamasına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ihtiyacınız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olabilir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beklenmeyen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çürük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idrardaki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kanlı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dışkılar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ağrısı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dönmesi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güçsüzlük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durumlar ortaya çıkar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827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candesartan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5" y="4888620"/>
            <a:ext cx="10363826" cy="1803126"/>
          </a:xfrm>
        </p:spPr>
        <p:txBody>
          <a:bodyPr/>
          <a:lstStyle/>
          <a:p>
            <a:r>
              <a:rPr lang="en-US" dirty="0"/>
              <a:t>Sildenafil </a:t>
            </a:r>
            <a:r>
              <a:rPr lang="en-US" dirty="0" err="1"/>
              <a:t>kandesartanın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basıncını</a:t>
            </a:r>
            <a:r>
              <a:rPr lang="en-US" dirty="0"/>
              <a:t> </a:t>
            </a:r>
            <a:r>
              <a:rPr lang="en-US" dirty="0" err="1"/>
              <a:t>düşürücü</a:t>
            </a:r>
            <a:r>
              <a:rPr lang="en-US" dirty="0"/>
              <a:t> </a:t>
            </a:r>
            <a:r>
              <a:rPr lang="en-US" dirty="0" err="1"/>
              <a:t>etkisine</a:t>
            </a:r>
            <a:r>
              <a:rPr lang="en-US" dirty="0"/>
              <a:t> </a:t>
            </a:r>
            <a:r>
              <a:rPr lang="en-US" dirty="0" err="1"/>
              <a:t>katkıda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Baş</a:t>
            </a:r>
            <a:r>
              <a:rPr lang="en-US" dirty="0" smtClean="0"/>
              <a:t> </a:t>
            </a:r>
            <a:r>
              <a:rPr lang="en-US" dirty="0" err="1"/>
              <a:t>dönmesi</a:t>
            </a:r>
            <a:r>
              <a:rPr lang="en-US" dirty="0" smtClean="0"/>
              <a:t>, </a:t>
            </a:r>
            <a:r>
              <a:rPr lang="en-US" dirty="0" err="1"/>
              <a:t>bayılma</a:t>
            </a:r>
            <a:r>
              <a:rPr lang="en-US" dirty="0"/>
              <a:t>, </a:t>
            </a:r>
            <a:r>
              <a:rPr lang="en-US" dirty="0" err="1"/>
              <a:t>kızarma</a:t>
            </a:r>
            <a:r>
              <a:rPr lang="en-US" dirty="0"/>
              <a:t>, </a:t>
            </a:r>
            <a:r>
              <a:rPr lang="en-US" dirty="0" err="1"/>
              <a:t>baş</a:t>
            </a:r>
            <a:r>
              <a:rPr lang="en-US" dirty="0"/>
              <a:t> </a:t>
            </a:r>
            <a:r>
              <a:rPr lang="en-US" dirty="0" err="1"/>
              <a:t>ağrısı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/>
              <a:t>kalp</a:t>
            </a:r>
            <a:r>
              <a:rPr lang="en-US" dirty="0"/>
              <a:t> </a:t>
            </a:r>
            <a:r>
              <a:rPr lang="en-US" dirty="0" err="1"/>
              <a:t>atış</a:t>
            </a:r>
            <a:r>
              <a:rPr lang="en-US" dirty="0"/>
              <a:t> </a:t>
            </a:r>
            <a:r>
              <a:rPr lang="en-US" dirty="0" err="1"/>
              <a:t>hızı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tansiyon</a:t>
            </a:r>
            <a:r>
              <a:rPr lang="en-US" dirty="0"/>
              <a:t> </a:t>
            </a:r>
            <a:r>
              <a:rPr lang="en-US" dirty="0" err="1"/>
              <a:t>belirtileri</a:t>
            </a:r>
            <a:r>
              <a:rPr lang="en-US" dirty="0"/>
              <a:t> </a:t>
            </a:r>
            <a:r>
              <a:rPr lang="tr-TR" dirty="0" smtClean="0"/>
              <a:t>gösterir.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1912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149" y="216735"/>
            <a:ext cx="10364451" cy="1596177"/>
          </a:xfrm>
        </p:spPr>
        <p:txBody>
          <a:bodyPr/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codeine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29490" y="3705510"/>
            <a:ext cx="11097491" cy="3152490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odein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'in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kullanılması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uzatılmış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ereksiyon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dahil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sildenafilin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etkilerine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katkıda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bulunabilir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kullanımı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sırasında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opiatların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alınması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ereksiyonun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uzamasına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neden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olabilir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mekanizma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periferik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uçlarındaki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siklik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guanozin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monofosfat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konsantrasyonlarında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opiat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kaynaklı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sildenafille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üretilen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edilebilir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Etkileşim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özellikle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dihidrokodein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edilmiştir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ancak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diğer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opiatlar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düşünülebilir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925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507679"/>
            <a:ext cx="10364451" cy="1596177"/>
          </a:xfrm>
        </p:spPr>
        <p:txBody>
          <a:bodyPr>
            <a:normAutofit/>
          </a:bodyPr>
          <a:lstStyle/>
          <a:p>
            <a:r>
              <a:rPr lang="tr-TR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SİLDENAFİL(VİAGRA) NEDİR?</a:t>
            </a:r>
            <a:endParaRPr lang="tr-TR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4400" y="1785202"/>
            <a:ext cx="10363826" cy="3424107"/>
          </a:xfrm>
        </p:spPr>
        <p:txBody>
          <a:bodyPr>
            <a:noAutofit/>
          </a:bodyPr>
          <a:lstStyle/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Sİldenafİl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cGMP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-spesifik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fosfodİesteraz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tİp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5‘İn (PDE5) oral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etkİlİ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güçlü ve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selektİf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bİr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İnhİbİtörüdür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Sİldenafİl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etkİsİyle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düz kaslarda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cGMP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konsantrasyonunu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arttIrarak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nİtrİk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oksİtİn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gevşetİcİ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etkİsİnİ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güçlendİrİr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Cİnsel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uyarI İle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salInan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nİtrİk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oksİt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guanİlat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siklaz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aktivasyonunu arttırır ve siklik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guanozin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monofosfat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cGMP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sentezine neden olur. </a:t>
            </a:r>
          </a:p>
          <a:p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cGMP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düz kas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relaksasyonunu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sağlar ve bu durum artmış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arteryel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akım ve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veno-oklüzyon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sonuçlanır.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879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4" y="382990"/>
            <a:ext cx="10364451" cy="1596177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Minör ilaç etkileşimleri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4399" y="1979167"/>
            <a:ext cx="10363826" cy="3424107"/>
          </a:xfrm>
        </p:spPr>
        <p:txBody>
          <a:bodyPr>
            <a:noAutofit/>
          </a:bodyPr>
          <a:lstStyle/>
          <a:p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armodafinil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aspirin / </a:t>
            </a:r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dipyridamole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dipyridamole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ephedrine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guaifenesin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theophylline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ephedrine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hydroxyzine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theophylline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guaifenesin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theophylline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modafinil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potassium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iodide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theophylline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theophylline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161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theophylline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4400" y="4971747"/>
            <a:ext cx="10363826" cy="1373635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fosfodiesteraz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inhibitörü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olduğu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teofilin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dipiridamol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diğer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fosfodiesteraz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inhibitörlerinin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etkilerinin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değiştirilebilmesi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mümkündür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8772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4" y="105898"/>
            <a:ext cx="10364451" cy="1596177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İlaç-besin etkileşimleri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Alcohol</a:t>
            </a:r>
            <a:r>
              <a:rPr lang="tr-T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Ethanol</a:t>
            </a:r>
            <a:r>
              <a:rPr lang="tr-T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↔ </a:t>
            </a:r>
            <a:r>
              <a:rPr lang="tr-T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endParaRPr lang="tr-T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tr-T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r>
              <a:rPr lang="tr-T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1144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1484" y="175171"/>
            <a:ext cx="10364451" cy="1596177"/>
          </a:xfrm>
        </p:spPr>
        <p:txBody>
          <a:bodyPr/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Alcohol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Ethanol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01155" y="4126618"/>
            <a:ext cx="11153535" cy="3424107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basıncını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düşürebilir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etanol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etkiyi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arttırabilir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dönmesi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bayılma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kızarma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ağrısı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çarpıntısı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belirtiler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tedavi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edilirken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alkolden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kaçınılmalı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sınırlandırılmalı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yatma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pozisyonundan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kalkarken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dikkatli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unmalı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2069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02938" y="4611528"/>
            <a:ext cx="10363826" cy="3424107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büyük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miktarda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greyfurt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greyfurt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suyunun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düzenli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tüketilmesini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önle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Greyfurt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vücuddaki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düzeyini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yükseltebilir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ilacı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etki süresini uzatabilir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306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kaynak: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www.drugs.com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Hazırlayan:</a:t>
            </a:r>
          </a:p>
          <a:p>
            <a:pPr algn="ctr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MOHSEN ALİZAD        11030170</a:t>
            </a:r>
          </a:p>
          <a:p>
            <a:pPr algn="ctr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HESAM GHAREH BAGHİ        11030171 </a:t>
            </a:r>
          </a:p>
        </p:txBody>
      </p:sp>
    </p:spTree>
    <p:extLst>
      <p:ext uri="{BB962C8B-B14F-4D97-AF65-F5344CB8AC3E}">
        <p14:creationId xmlns:p14="http://schemas.microsoft.com/office/powerpoint/2010/main" val="2928972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69192" y="593711"/>
            <a:ext cx="10363826" cy="1082690"/>
          </a:xfrm>
        </p:spPr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diğer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fosfodiesteraz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izoformlarına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göre PDE 5 üzerinde 10-10.000 kat daha seçicidir.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123" y="3894990"/>
            <a:ext cx="9337964" cy="29371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906" y="1561666"/>
            <a:ext cx="4248151" cy="222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42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355278"/>
            <a:ext cx="10364451" cy="1596177"/>
          </a:xfrm>
        </p:spPr>
        <p:txBody>
          <a:bodyPr>
            <a:normAutofit/>
          </a:bodyPr>
          <a:lstStyle/>
          <a:p>
            <a:r>
              <a:rPr lang="tr-T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EREKTİL DİSFONKSİYON NEDİR?</a:t>
            </a:r>
            <a:endParaRPr lang="tr-T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4400" y="1715928"/>
            <a:ext cx="10363826" cy="3424107"/>
          </a:xfrm>
        </p:spPr>
        <p:txBody>
          <a:bodyPr>
            <a:noAutofit/>
          </a:bodyPr>
          <a:lstStyle/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Erkek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E.D.’si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memnun edici seksüel performansa izin verecek yeterli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ereksiyonu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sağlamak ve devam ettirmedeki kalıcı yetersizlik olarak tanımlanmıştır.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Erektil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disfonksiyon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sertleşme güçlüğü, penisteki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ereksiyon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süre ve gücünün cinsel ilişki için yeterli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olmaması 3 ŞEKİLDE OLABİLİR;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Penis hiç sertleşmeyebilir,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kısmen sertleşebilir, 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ejakülasyon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öncesinde ya da vajinaya ilk girişinde kaybolabilir.</a:t>
            </a:r>
          </a:p>
        </p:txBody>
      </p:sp>
    </p:spTree>
    <p:extLst>
      <p:ext uri="{BB962C8B-B14F-4D97-AF65-F5344CB8AC3E}">
        <p14:creationId xmlns:p14="http://schemas.microsoft.com/office/powerpoint/2010/main" val="2979067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İLAÇ-İLAÇ ETKİLEŞİMLERİ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40 major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drug interactions </a:t>
            </a: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412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moderate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drug interactions </a:t>
            </a: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9 minor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drug interactions </a:t>
            </a:r>
          </a:p>
          <a:p>
            <a:pPr algn="ctr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44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4" y="-101919"/>
            <a:ext cx="10364451" cy="1279556"/>
          </a:xfrm>
        </p:spPr>
        <p:txBody>
          <a:bodyPr>
            <a:normAutofit/>
          </a:bodyPr>
          <a:lstStyle/>
          <a:p>
            <a:r>
              <a:rPr lang="tr-T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MAJOR İLAÇ ETKİLEŞİMLERİ</a:t>
            </a:r>
            <a:endParaRPr lang="tr-T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902037" y="938516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emtricitabine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lopinavir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ritonavir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tenofovir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emtricitabine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nelfinavir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tenofovir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erythromycin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erythromycin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sulfisoxazole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fosamprenavir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hydralazine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isosorbide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dinitrate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idelalisib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indinavir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isosorbide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isosorbide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dinitrate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isosorbide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mononitrate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İtraconazole</a:t>
            </a:r>
            <a:endPara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ketoconazole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lopinavir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ritonavir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nefazodone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nelfinavir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nitroglycerin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nitroprusside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ombitasvir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paritaprevir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ritonavir</a:t>
            </a:r>
            <a:endPara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saquinavir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913774" y="938516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amoxicillin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clarithromycin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lansoprazole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amoxicillin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clarithromycin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omeprazole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amprenavir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amyl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nitrite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amyl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nitrite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sodium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nitrite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sodium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thiosulfate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atazanavir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atazanavir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cobicistat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boceprevir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clarithromycin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cobicistat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cobicistat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darunavir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darunavir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dasabuvir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ombitasvir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paritaprevir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ritonavir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Delavirdine</a:t>
            </a:r>
            <a:endParaRPr lang="tr-T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telaprevir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telithromycin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troleandomycin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voriconazole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riociguat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ritonavir</a:t>
            </a: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636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ritonavir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5" y="4655127"/>
            <a:ext cx="10363826" cy="2050472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​​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ritonavir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uygulanması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sildenafilin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plazma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konsantrasyonlarını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önemli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ölçüde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artırabilir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Göğüs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çene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ağrısı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düzensiz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atışı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bulantısı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nefes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darlığı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bozuklukları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senkop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uzun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ereksiyona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saatten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uzun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olur.</a:t>
            </a:r>
          </a:p>
          <a:p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 ilacın birlikte alınmaması gerekir.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397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166255"/>
            <a:ext cx="10364451" cy="942109"/>
          </a:xfrm>
        </p:spPr>
        <p:txBody>
          <a:bodyPr>
            <a:normAutofit/>
          </a:bodyPr>
          <a:lstStyle/>
          <a:p>
            <a:r>
              <a:rPr lang="tr-T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Klaritromisin</a:t>
            </a: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↔ </a:t>
            </a:r>
            <a:r>
              <a:rPr lang="tr-TR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5" y="4348293"/>
            <a:ext cx="10363826" cy="2301890"/>
          </a:xfrm>
        </p:spPr>
        <p:txBody>
          <a:bodyPr>
            <a:normAutofit/>
          </a:bodyPr>
          <a:lstStyle/>
          <a:p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 ilaçta cyp450 3a4 enzimi ile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metabolize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olur.</a:t>
            </a:r>
          </a:p>
          <a:p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Klaritromisin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sildenafilin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kan konsantrasyonunu artırır.</a:t>
            </a:r>
          </a:p>
          <a:p>
            <a:pPr marL="0" indent="0"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bulantı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nefes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darlığı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dönmesi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baygınlık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bozuklukları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kulak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çınlaması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işitme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kaybı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göğüs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ağrısı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düzensiz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atışı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priapizm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neden olur.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405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928255"/>
          </a:xfrm>
        </p:spPr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cobicistat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↔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sildenafil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4400" y="4405746"/>
            <a:ext cx="10363826" cy="2216726"/>
          </a:xfrm>
        </p:spPr>
        <p:txBody>
          <a:bodyPr>
            <a:normAutofit lnSpcReduction="10000"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ilaçları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seviye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sini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sildenafilin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etkilerini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önemli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ölçüde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artırabili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r.</a:t>
            </a:r>
          </a:p>
          <a:p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ilaçları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ılmaması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gerekir.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bulantı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dönmesi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baygınlık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bozuklukları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kulak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çınlaması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işitme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kaybı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göğüs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ağrısı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düzensiz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atışı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priapizm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neden olur.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88614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Turuncu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Damla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264</TotalTime>
  <Words>1160</Words>
  <Application>Microsoft Office PowerPoint</Application>
  <PresentationFormat>Geniş ekran</PresentationFormat>
  <Paragraphs>204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9" baseType="lpstr">
      <vt:lpstr>Arial</vt:lpstr>
      <vt:lpstr>Times New Roman</vt:lpstr>
      <vt:lpstr>Tw Cen MT</vt:lpstr>
      <vt:lpstr>Damla</vt:lpstr>
      <vt:lpstr>VİAGRA(SİLDENAFİL)</vt:lpstr>
      <vt:lpstr>SİLDENAFİL(VİAGRA) NEDİR?</vt:lpstr>
      <vt:lpstr>PowerPoint Sunusu</vt:lpstr>
      <vt:lpstr>EREKTİL DİSFONKSİYON NEDİR?</vt:lpstr>
      <vt:lpstr>İLAÇ-İLAÇ ETKİLEŞİMLERİ</vt:lpstr>
      <vt:lpstr>MAJOR İLAÇ ETKİLEŞİMLERİ</vt:lpstr>
      <vt:lpstr>ritonavir ↔ sildenafil  </vt:lpstr>
      <vt:lpstr>Klaritromisin ↔ sildenafil</vt:lpstr>
      <vt:lpstr>cobicistat ↔ sildenafil</vt:lpstr>
      <vt:lpstr>nitroglycerin ↔ sildenafil</vt:lpstr>
      <vt:lpstr>sildenafil ↔ idelalisib  </vt:lpstr>
      <vt:lpstr>isosorbide dinitrate ↔ sildenafil  </vt:lpstr>
      <vt:lpstr>itraconazole ↔ sildenafil  </vt:lpstr>
      <vt:lpstr>Moderate etkileşimler</vt:lpstr>
      <vt:lpstr>acebutolol ↔ sildenafil  </vt:lpstr>
      <vt:lpstr>hydralazine ↔ sildenafil</vt:lpstr>
      <vt:lpstr>warfarin ↔ sildenafil  </vt:lpstr>
      <vt:lpstr>sildenafil ↔ candesartan  </vt:lpstr>
      <vt:lpstr>codeine ↔ sildenafil  </vt:lpstr>
      <vt:lpstr>Minör ilaç etkileşimleri</vt:lpstr>
      <vt:lpstr>theophylline ↔ sildenafil  </vt:lpstr>
      <vt:lpstr>İlaç-besin etkileşimleri</vt:lpstr>
      <vt:lpstr>Alcohol (Ethanol) ↔ sildenafil </vt:lpstr>
      <vt:lpstr>sildenafil ↔ food   </vt:lpstr>
      <vt:lpstr>kaynak: www.drugs.com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VİAGRA(SİLDENAFİL)</dc:title>
  <dc:creator>ronaldinho424</dc:creator>
  <cp:lastModifiedBy>Windows Kullanıcısı</cp:lastModifiedBy>
  <cp:revision>32</cp:revision>
  <dcterms:created xsi:type="dcterms:W3CDTF">2016-12-22T12:18:42Z</dcterms:created>
  <dcterms:modified xsi:type="dcterms:W3CDTF">2018-01-08T06:43:07Z</dcterms:modified>
</cp:coreProperties>
</file>