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43" r:id="rId3"/>
    <p:sldId id="337" r:id="rId4"/>
    <p:sldId id="338" r:id="rId5"/>
    <p:sldId id="339" r:id="rId6"/>
    <p:sldId id="340" r:id="rId7"/>
    <p:sldId id="342" r:id="rId8"/>
    <p:sldId id="341" r:id="rId9"/>
    <p:sldId id="32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smtClean="0"/>
              <a:t>Doç. </a:t>
            </a:r>
            <a:r>
              <a:rPr lang="tr-TR" dirty="0" err="1" smtClean="0"/>
              <a:t>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Ekonomisi Dersi Notları –14</a:t>
            </a:r>
            <a:endParaRPr lang="tr-TR" sz="2200" b="1" dirty="0"/>
          </a:p>
        </p:txBody>
      </p:sp>
    </p:spTree>
    <p:extLst>
      <p:ext uri="{BB962C8B-B14F-4D97-AF65-F5344CB8AC3E}">
        <p14:creationId xmlns:p14="http://schemas.microsoft.com/office/powerpoint/2010/main" val="2255006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Bu haftaki derste </a:t>
            </a:r>
            <a:r>
              <a:rPr lang="tr-TR" dirty="0" smtClean="0"/>
              <a:t>akademik </a:t>
            </a:r>
            <a:r>
              <a:rPr lang="tr-TR" dirty="0" smtClean="0"/>
              <a:t>bir araştırma tasarlamak konusuna yer verilmiştir.</a:t>
            </a:r>
            <a:endParaRPr lang="tr-TR" dirty="0" smtClean="0"/>
          </a:p>
          <a:p>
            <a:r>
              <a:rPr lang="tr-TR" dirty="0" smtClean="0"/>
              <a:t>Derste </a:t>
            </a:r>
            <a:r>
              <a:rPr lang="tr-TR" dirty="0" smtClean="0"/>
              <a:t>akademik</a:t>
            </a:r>
            <a:r>
              <a:rPr lang="tr-TR" dirty="0" smtClean="0"/>
              <a:t> bir araştırmanın aşamaları tek tek ele alınarak değerlendirilmiştir. </a:t>
            </a:r>
            <a:endParaRPr lang="tr-TR" dirty="0"/>
          </a:p>
        </p:txBody>
      </p:sp>
    </p:spTree>
    <p:extLst>
      <p:ext uri="{BB962C8B-B14F-4D97-AF65-F5344CB8AC3E}">
        <p14:creationId xmlns:p14="http://schemas.microsoft.com/office/powerpoint/2010/main" val="3463606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FF0000"/>
                </a:solidFill>
              </a:rPr>
              <a:t>Bir Araştırma Tasarlamak</a:t>
            </a:r>
            <a:endParaRPr lang="tr-TR" sz="2800"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marL="0" lvl="0" indent="0">
              <a:buNone/>
            </a:pPr>
            <a:r>
              <a:rPr lang="tr-TR" dirty="0" smtClean="0">
                <a:solidFill>
                  <a:srgbClr val="0070C0"/>
                </a:solidFill>
              </a:rPr>
              <a:t>1. Araştırma </a:t>
            </a:r>
            <a:r>
              <a:rPr lang="tr-TR" dirty="0">
                <a:solidFill>
                  <a:srgbClr val="0070C0"/>
                </a:solidFill>
              </a:rPr>
              <a:t>Problemi</a:t>
            </a:r>
          </a:p>
          <a:p>
            <a:pPr lvl="0"/>
            <a:r>
              <a:rPr lang="tr-TR" dirty="0"/>
              <a:t>Mesele ettiğimiz konusunun bağlamı/sınırları</a:t>
            </a:r>
          </a:p>
          <a:p>
            <a:pPr lvl="0"/>
            <a:r>
              <a:rPr lang="tr-TR" dirty="0"/>
              <a:t>İlgili literatür</a:t>
            </a:r>
          </a:p>
          <a:p>
            <a:pPr marL="0" indent="0">
              <a:buNone/>
            </a:pPr>
            <a:r>
              <a:rPr lang="tr-TR" dirty="0" smtClean="0"/>
              <a:t>(</a:t>
            </a:r>
            <a:r>
              <a:rPr lang="tr-TR" dirty="0" smtClean="0">
                <a:solidFill>
                  <a:srgbClr val="00B050"/>
                </a:solidFill>
              </a:rPr>
              <a:t>Literatür nasıl taranır?</a:t>
            </a:r>
          </a:p>
          <a:p>
            <a:pPr marL="0" indent="0">
              <a:buNone/>
            </a:pPr>
            <a:r>
              <a:rPr lang="tr-TR" dirty="0" smtClean="0"/>
              <a:t>Anahtar kelimeler/cümleler belirlendikten sonra,</a:t>
            </a:r>
          </a:p>
          <a:p>
            <a:pPr marL="0" indent="0">
              <a:buNone/>
            </a:pPr>
            <a:r>
              <a:rPr lang="tr-TR" dirty="0"/>
              <a:t> </a:t>
            </a:r>
            <a:r>
              <a:rPr lang="tr-TR" dirty="0" smtClean="0"/>
              <a:t>   - Arama motorları (Google akademik gibi)</a:t>
            </a:r>
          </a:p>
          <a:p>
            <a:pPr marL="0" indent="0">
              <a:buNone/>
            </a:pPr>
            <a:r>
              <a:rPr lang="tr-TR" dirty="0"/>
              <a:t> </a:t>
            </a:r>
            <a:r>
              <a:rPr lang="tr-TR" dirty="0" smtClean="0"/>
              <a:t>   - Kütüphane katalogları</a:t>
            </a:r>
          </a:p>
          <a:p>
            <a:pPr marL="0" indent="0">
              <a:buNone/>
            </a:pPr>
            <a:r>
              <a:rPr lang="tr-TR" dirty="0"/>
              <a:t> </a:t>
            </a:r>
            <a:r>
              <a:rPr lang="tr-TR" dirty="0" smtClean="0"/>
              <a:t>   - YÖK-Tez Merkezi</a:t>
            </a:r>
          </a:p>
          <a:p>
            <a:pPr marL="0" indent="0">
              <a:buNone/>
            </a:pPr>
            <a:r>
              <a:rPr lang="tr-TR" dirty="0"/>
              <a:t> </a:t>
            </a:r>
            <a:r>
              <a:rPr lang="tr-TR" dirty="0" smtClean="0"/>
              <a:t>   - Online veri tabanları (ERIC gibi)</a:t>
            </a:r>
          </a:p>
          <a:p>
            <a:pPr marL="0" indent="0">
              <a:buNone/>
            </a:pPr>
            <a:r>
              <a:rPr lang="tr-TR" dirty="0"/>
              <a:t> </a:t>
            </a:r>
            <a:r>
              <a:rPr lang="tr-TR" dirty="0" smtClean="0"/>
              <a:t>   - Ulaştığımız kaynakların kaynakçaları…)</a:t>
            </a:r>
            <a:endParaRPr lang="tr-TR" dirty="0"/>
          </a:p>
        </p:txBody>
      </p:sp>
    </p:spTree>
    <p:extLst>
      <p:ext uri="{BB962C8B-B14F-4D97-AF65-F5344CB8AC3E}">
        <p14:creationId xmlns:p14="http://schemas.microsoft.com/office/powerpoint/2010/main" val="4180224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lvl="0" indent="0">
              <a:buNone/>
            </a:pPr>
            <a:r>
              <a:rPr lang="tr-TR" dirty="0" smtClean="0">
                <a:solidFill>
                  <a:srgbClr val="0070C0"/>
                </a:solidFill>
              </a:rPr>
              <a:t>2. Amaç</a:t>
            </a:r>
            <a:endParaRPr lang="tr-TR" dirty="0">
              <a:solidFill>
                <a:srgbClr val="0070C0"/>
              </a:solidFill>
            </a:endParaRPr>
          </a:p>
          <a:p>
            <a:pPr lvl="0"/>
            <a:r>
              <a:rPr lang="tr-TR" dirty="0"/>
              <a:t>Genel amaç</a:t>
            </a:r>
          </a:p>
          <a:p>
            <a:pPr lvl="0"/>
            <a:r>
              <a:rPr lang="tr-TR" dirty="0"/>
              <a:t>Alt amaç </a:t>
            </a:r>
            <a:r>
              <a:rPr lang="tr-TR" dirty="0" smtClean="0"/>
              <a:t>soruları/ifadeleri</a:t>
            </a:r>
          </a:p>
          <a:p>
            <a:pPr marL="0" lvl="0" indent="0">
              <a:buNone/>
            </a:pPr>
            <a:r>
              <a:rPr lang="tr-TR" dirty="0" smtClean="0">
                <a:solidFill>
                  <a:srgbClr val="0070C0"/>
                </a:solidFill>
              </a:rPr>
              <a:t>3.Yöntem</a:t>
            </a:r>
            <a:endParaRPr lang="tr-TR" dirty="0">
              <a:solidFill>
                <a:srgbClr val="0070C0"/>
              </a:solidFill>
            </a:endParaRPr>
          </a:p>
          <a:p>
            <a:pPr lvl="0"/>
            <a:r>
              <a:rPr lang="tr-TR" dirty="0"/>
              <a:t>Araştırma modeli, araştırma yöntem ve teknikleri</a:t>
            </a:r>
          </a:p>
          <a:p>
            <a:pPr lvl="0"/>
            <a:r>
              <a:rPr lang="tr-TR" dirty="0"/>
              <a:t>Evren ve Örneklem ya da Çalışma Grubu (Alan araştırması değilse çalışma bağlamı, </a:t>
            </a:r>
            <a:r>
              <a:rPr lang="tr-TR" dirty="0" err="1" smtClean="0"/>
              <a:t>örn.şu</a:t>
            </a:r>
            <a:r>
              <a:rPr lang="tr-TR" dirty="0" smtClean="0"/>
              <a:t> </a:t>
            </a:r>
            <a:r>
              <a:rPr lang="tr-TR" dirty="0"/>
              <a:t>dönemdeki şu kaynaklar, raporlar, mevzuat…)</a:t>
            </a:r>
          </a:p>
          <a:p>
            <a:pPr lvl="0"/>
            <a:r>
              <a:rPr lang="tr-TR" dirty="0"/>
              <a:t>Veri Toplama Aracı (Alan araştırması değilse bu başlığa gerek yok)</a:t>
            </a:r>
          </a:p>
          <a:p>
            <a:pPr lvl="0"/>
            <a:r>
              <a:rPr lang="tr-TR" dirty="0"/>
              <a:t>Aracın Geliştirilmesi</a:t>
            </a:r>
          </a:p>
          <a:p>
            <a:pPr lvl="0"/>
            <a:endParaRPr lang="tr-TR" dirty="0" smtClean="0"/>
          </a:p>
          <a:p>
            <a:pPr lvl="0"/>
            <a:endParaRPr lang="tr-TR" dirty="0"/>
          </a:p>
          <a:p>
            <a:pPr marL="0" indent="0">
              <a:buNone/>
            </a:pPr>
            <a:endParaRPr lang="tr-TR" dirty="0"/>
          </a:p>
        </p:txBody>
      </p:sp>
    </p:spTree>
    <p:extLst>
      <p:ext uri="{BB962C8B-B14F-4D97-AF65-F5344CB8AC3E}">
        <p14:creationId xmlns:p14="http://schemas.microsoft.com/office/powerpoint/2010/main" val="4276969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endParaRPr lang="tr-TR" dirty="0" smtClean="0"/>
          </a:p>
          <a:p>
            <a:pPr lvl="0"/>
            <a:r>
              <a:rPr lang="tr-TR" dirty="0" smtClean="0"/>
              <a:t>Güvenilirlik </a:t>
            </a:r>
            <a:r>
              <a:rPr lang="tr-TR" dirty="0"/>
              <a:t>ve geçerlik çalışmaları</a:t>
            </a:r>
          </a:p>
          <a:p>
            <a:pPr lvl="0"/>
            <a:r>
              <a:rPr lang="tr-TR" dirty="0"/>
              <a:t>Aracın uygulanması</a:t>
            </a:r>
          </a:p>
          <a:p>
            <a:pPr lvl="0"/>
            <a:r>
              <a:rPr lang="tr-TR" dirty="0"/>
              <a:t>Verilerin Analizi (Alan araştırması değilse, verileri nasıl hangi kaynaklardan elde ettiğimiz, yorumlarken neler yaptığımız, hangi boyutlar belirlediğimiz gibi)</a:t>
            </a:r>
          </a:p>
          <a:p>
            <a:endParaRPr lang="tr-TR" dirty="0"/>
          </a:p>
        </p:txBody>
      </p:sp>
    </p:spTree>
    <p:extLst>
      <p:ext uri="{BB962C8B-B14F-4D97-AF65-F5344CB8AC3E}">
        <p14:creationId xmlns:p14="http://schemas.microsoft.com/office/powerpoint/2010/main" val="1666854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lvl="0" indent="0">
              <a:buNone/>
            </a:pPr>
            <a:endParaRPr lang="tr-TR" dirty="0">
              <a:solidFill>
                <a:srgbClr val="0070C0"/>
              </a:solidFill>
            </a:endParaRPr>
          </a:p>
          <a:p>
            <a:pPr marL="0" lvl="0" indent="0">
              <a:buNone/>
            </a:pPr>
            <a:r>
              <a:rPr lang="tr-TR" dirty="0" smtClean="0">
                <a:solidFill>
                  <a:srgbClr val="0070C0"/>
                </a:solidFill>
              </a:rPr>
              <a:t>4.Önem</a:t>
            </a:r>
          </a:p>
          <a:p>
            <a:pPr marL="0" lvl="0" indent="0">
              <a:buNone/>
            </a:pPr>
            <a:r>
              <a:rPr lang="tr-TR" dirty="0" smtClean="0"/>
              <a:t>Yaptığımız çalışmanın bilim alanına ve toplumsal yaşama özgün katkısı ne? Yeni bir bilgi üretmek, bir sorunun çözümüne katkı sağlamak, bir yaklaşımı güçlendirmek…</a:t>
            </a:r>
            <a:endParaRPr lang="tr-TR" dirty="0"/>
          </a:p>
          <a:p>
            <a:pPr marL="0" lvl="0" indent="0">
              <a:buNone/>
            </a:pPr>
            <a:r>
              <a:rPr lang="tr-TR" dirty="0" smtClean="0">
                <a:solidFill>
                  <a:srgbClr val="0070C0"/>
                </a:solidFill>
              </a:rPr>
              <a:t>5.Sınırlılıklar</a:t>
            </a:r>
          </a:p>
          <a:p>
            <a:pPr marL="0" lvl="0" indent="0">
              <a:buNone/>
            </a:pPr>
            <a:r>
              <a:rPr lang="tr-TR" dirty="0" smtClean="0"/>
              <a:t>Çalışmanın </a:t>
            </a:r>
            <a:r>
              <a:rPr lang="tr-TR" u="sng" dirty="0" smtClean="0"/>
              <a:t>zaman, mekan, bağlam</a:t>
            </a:r>
            <a:r>
              <a:rPr lang="tr-TR" dirty="0" smtClean="0"/>
              <a:t> olarak sınırları ne?</a:t>
            </a:r>
          </a:p>
          <a:p>
            <a:pPr marL="0" lvl="0" indent="0">
              <a:buNone/>
            </a:pPr>
            <a:r>
              <a:rPr lang="tr-TR" dirty="0" smtClean="0"/>
              <a:t>Örneğin,</a:t>
            </a:r>
          </a:p>
          <a:p>
            <a:pPr marL="0" lvl="0" indent="0">
              <a:buNone/>
            </a:pPr>
            <a:r>
              <a:rPr lang="tr-TR" dirty="0" smtClean="0"/>
              <a:t>- Bu araştırma 2018-2019 eğitim-öğretim yılında Ankara ilinin merkez ilçelerinde orta öğretim basamağında devlet okullarında görev yapan öğretmenlerin görüşleri ile sınırlıdır.</a:t>
            </a:r>
            <a:endParaRPr lang="tr-TR" dirty="0"/>
          </a:p>
          <a:p>
            <a:endParaRPr lang="tr-TR" dirty="0"/>
          </a:p>
        </p:txBody>
      </p:sp>
    </p:spTree>
    <p:extLst>
      <p:ext uri="{BB962C8B-B14F-4D97-AF65-F5344CB8AC3E}">
        <p14:creationId xmlns:p14="http://schemas.microsoft.com/office/powerpoint/2010/main" val="1480317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r>
              <a:rPr lang="tr-TR" dirty="0" smtClean="0"/>
              <a:t>- Bu çalışma Osmanlı ilke yenileşme süreci (Lale Devri’nden başlayıp Tanzimat’a uzanan dönem) ile sınırlıdır.</a:t>
            </a:r>
          </a:p>
          <a:p>
            <a:pPr marL="0" lvl="0" indent="0">
              <a:buNone/>
            </a:pPr>
            <a:r>
              <a:rPr lang="tr-TR" dirty="0">
                <a:solidFill>
                  <a:srgbClr val="0070C0"/>
                </a:solidFill>
              </a:rPr>
              <a:t>6. </a:t>
            </a:r>
            <a:r>
              <a:rPr lang="tr-TR" dirty="0" err="1" smtClean="0">
                <a:solidFill>
                  <a:srgbClr val="0070C0"/>
                </a:solidFill>
              </a:rPr>
              <a:t>Sayıltılar</a:t>
            </a:r>
            <a:r>
              <a:rPr lang="tr-TR" dirty="0" smtClean="0">
                <a:solidFill>
                  <a:srgbClr val="0070C0"/>
                </a:solidFill>
              </a:rPr>
              <a:t>/Varsayımlar</a:t>
            </a:r>
          </a:p>
          <a:p>
            <a:pPr marL="0" lvl="0" indent="0">
              <a:buNone/>
            </a:pPr>
            <a:r>
              <a:rPr lang="tr-TR" dirty="0" smtClean="0"/>
              <a:t>Genellikle deneysel desenlerde kullanılır. </a:t>
            </a:r>
          </a:p>
          <a:p>
            <a:pPr marL="0" lvl="0" indent="0">
              <a:buNone/>
            </a:pPr>
            <a:r>
              <a:rPr lang="tr-TR" dirty="0" smtClean="0"/>
              <a:t>Tarama modelinde bir tekerlemeye dönüşür.</a:t>
            </a:r>
          </a:p>
          <a:p>
            <a:pPr marL="0" lvl="0" indent="0">
              <a:buNone/>
            </a:pPr>
            <a:r>
              <a:rPr lang="tr-TR" dirty="0" smtClean="0"/>
              <a:t>Örneğin,</a:t>
            </a:r>
          </a:p>
          <a:p>
            <a:pPr marL="0" lvl="0" indent="0">
              <a:buNone/>
            </a:pPr>
            <a:r>
              <a:rPr lang="tr-TR" dirty="0" smtClean="0"/>
              <a:t>- Şu konunun şu katılımcıların görüşleri aracılığıyla çözümlenebileceği varsayılmıştır.</a:t>
            </a:r>
          </a:p>
          <a:p>
            <a:pPr marL="0" lvl="0" indent="0">
              <a:buNone/>
            </a:pPr>
            <a:endParaRPr lang="tr-TR" dirty="0">
              <a:solidFill>
                <a:srgbClr val="0070C0"/>
              </a:solidFill>
            </a:endParaRPr>
          </a:p>
          <a:p>
            <a:pPr marL="0" indent="0">
              <a:buNone/>
            </a:pPr>
            <a:endParaRPr lang="tr-TR" dirty="0"/>
          </a:p>
        </p:txBody>
      </p:sp>
    </p:spTree>
    <p:extLst>
      <p:ext uri="{BB962C8B-B14F-4D97-AF65-F5344CB8AC3E}">
        <p14:creationId xmlns:p14="http://schemas.microsoft.com/office/powerpoint/2010/main" val="115483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marL="0" lvl="0" indent="0">
              <a:buNone/>
            </a:pPr>
            <a:r>
              <a:rPr lang="tr-TR" dirty="0" smtClean="0">
                <a:solidFill>
                  <a:srgbClr val="0070C0"/>
                </a:solidFill>
              </a:rPr>
              <a:t>7.Operasyonel </a:t>
            </a:r>
            <a:r>
              <a:rPr lang="tr-TR" dirty="0">
                <a:solidFill>
                  <a:srgbClr val="0070C0"/>
                </a:solidFill>
              </a:rPr>
              <a:t>Kavramlar</a:t>
            </a:r>
          </a:p>
          <a:p>
            <a:pPr marL="0" indent="0">
              <a:buNone/>
            </a:pPr>
            <a:r>
              <a:rPr lang="tr-TR" dirty="0" smtClean="0"/>
              <a:t> Çalışmada geçen ve kullanımı ile öne çıkan bazı kavramların tanımları.</a:t>
            </a:r>
          </a:p>
          <a:p>
            <a:pPr marL="0" indent="0">
              <a:buNone/>
            </a:pPr>
            <a:r>
              <a:rPr lang="tr-TR" dirty="0" smtClean="0"/>
              <a:t>Söz konusu tanımlar yapılırken kavramların metinde kullanıldıkları bağlam teknik olarak verilmeli.</a:t>
            </a:r>
          </a:p>
          <a:p>
            <a:pPr marL="0" indent="0">
              <a:buNone/>
            </a:pPr>
            <a:r>
              <a:rPr lang="tr-TR" dirty="0" smtClean="0"/>
              <a:t>Örneğin,</a:t>
            </a:r>
          </a:p>
          <a:p>
            <a:r>
              <a:rPr lang="tr-TR" b="1" dirty="0" smtClean="0"/>
              <a:t>Öğretmen/öğretmenlik: </a:t>
            </a:r>
            <a:r>
              <a:rPr lang="tr-TR" dirty="0"/>
              <a:t>Öğretmen kavramına ilişkin olarak “bir bilim dalını, bir sanatı, bir tekniği veya belli bilgileri öğretmeyi kendisine meslek edinmiş kişi” şeklinde genel ve teknik bir tanım yapılabilir. Benzeri bir şekilde, 1739 Sayılı Milli Eğitim Temel Kanunu'nun 43. maddesine göre, “öğretmenlik, devletin eğitim, öğretim ve bununla ilgili yönetim görevlerini üzerine alan özel bir uzmanlık mesleğidir.”</a:t>
            </a:r>
          </a:p>
          <a:p>
            <a:pPr marL="0" indent="0">
              <a:buNone/>
            </a:pPr>
            <a:r>
              <a:rPr lang="tr-TR" dirty="0"/>
              <a:t> </a:t>
            </a:r>
          </a:p>
        </p:txBody>
      </p:sp>
    </p:spTree>
    <p:extLst>
      <p:ext uri="{BB962C8B-B14F-4D97-AF65-F5344CB8AC3E}">
        <p14:creationId xmlns:p14="http://schemas.microsoft.com/office/powerpoint/2010/main" val="181364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1624</TotalTime>
  <Words>384</Words>
  <Application>Microsoft Office PowerPoint</Application>
  <PresentationFormat>Ekran Gösterisi (4:3)</PresentationFormat>
  <Paragraphs>54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Franklin Gothic Book</vt:lpstr>
      <vt:lpstr>Perpetua</vt:lpstr>
      <vt:lpstr>Wingdings 2</vt:lpstr>
      <vt:lpstr>Hisse Senedi</vt:lpstr>
      <vt:lpstr>Eğitim Ekonomisi Dersi Notları –14</vt:lpstr>
      <vt:lpstr>PowerPoint Sunusu</vt:lpstr>
      <vt:lpstr>Bir Araştırma Tasarlamak</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366</cp:revision>
  <dcterms:created xsi:type="dcterms:W3CDTF">2014-05-05T08:01:07Z</dcterms:created>
  <dcterms:modified xsi:type="dcterms:W3CDTF">2018-11-15T11:36:32Z</dcterms:modified>
</cp:coreProperties>
</file>