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Sosyal 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err="1" smtClean="0">
                <a:solidFill>
                  <a:schemeClr val="tx1"/>
                </a:solidFill>
              </a:rPr>
              <a:t>Süpervizyon</a:t>
            </a:r>
            <a:r>
              <a:rPr lang="tr-TR" sz="3200" dirty="0" smtClean="0">
                <a:solidFill>
                  <a:schemeClr val="tx1"/>
                </a:solidFill>
              </a:rPr>
              <a:t> Tarihi-Tanımı-Önemi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pPr algn="just"/>
            <a:r>
              <a:rPr lang="tr-TR" dirty="0" err="1" smtClean="0"/>
              <a:t>Süpervizyon</a:t>
            </a:r>
            <a:r>
              <a:rPr lang="tr-TR" dirty="0" smtClean="0"/>
              <a:t> kelimesi Latince bir kelime olan </a:t>
            </a:r>
            <a:r>
              <a:rPr lang="tr-TR" i="1" dirty="0" err="1" smtClean="0"/>
              <a:t>super</a:t>
            </a:r>
            <a:r>
              <a:rPr lang="tr-TR" dirty="0" smtClean="0"/>
              <a:t> (üzeri) ve </a:t>
            </a:r>
            <a:r>
              <a:rPr lang="tr-TR" i="1" dirty="0" err="1" smtClean="0"/>
              <a:t>videre</a:t>
            </a:r>
            <a:r>
              <a:rPr lang="tr-TR" dirty="0" smtClean="0"/>
              <a:t> (izlemek, görmek) kelimelerinden </a:t>
            </a:r>
            <a:r>
              <a:rPr lang="tr-TR" dirty="0" smtClean="0"/>
              <a:t>türemiştir.</a:t>
            </a:r>
          </a:p>
          <a:p>
            <a:pPr algn="just"/>
            <a:endParaRPr lang="tr-TR" dirty="0" smtClean="0"/>
          </a:p>
          <a:p>
            <a:pPr algn="just"/>
            <a:r>
              <a:rPr lang="tr-TR" i="1" dirty="0" smtClean="0"/>
              <a:t>Sosyal Hizmet Ansiklopedisi</a:t>
            </a:r>
            <a:r>
              <a:rPr lang="tr-TR" dirty="0" smtClean="0"/>
              <a:t>’nin ilk baskısında </a:t>
            </a:r>
            <a:r>
              <a:rPr lang="tr-TR" dirty="0" err="1" smtClean="0"/>
              <a:t>süpervizyon</a:t>
            </a:r>
            <a:r>
              <a:rPr lang="tr-TR" dirty="0" smtClean="0"/>
              <a:t>, </a:t>
            </a:r>
            <a:r>
              <a:rPr lang="tr-TR" dirty="0" smtClean="0"/>
              <a:t>eğitimsel bir süreç olarak </a:t>
            </a:r>
            <a:r>
              <a:rPr lang="tr-TR" dirty="0" smtClean="0"/>
              <a:t>tanımlanır, </a:t>
            </a:r>
            <a:r>
              <a:rPr lang="tr-TR" dirty="0" err="1" smtClean="0"/>
              <a:t>Süpervizyon</a:t>
            </a:r>
            <a:r>
              <a:rPr lang="tr-TR" dirty="0" smtClean="0"/>
              <a:t> “sosyal </a:t>
            </a:r>
            <a:r>
              <a:rPr lang="tr-TR" dirty="0" smtClean="0"/>
              <a:t>hizmet pratiği bilgisinin eğitimliden eğitimsize, tecrübeliden tecrübesiz öğrenci ya da çalışana aktarılmasının geleneksel bir yolu” </a:t>
            </a:r>
            <a:r>
              <a:rPr lang="tr-TR" dirty="0" smtClean="0"/>
              <a:t>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Hayırseverlik</a:t>
            </a:r>
            <a:r>
              <a:rPr lang="en-US" dirty="0" smtClean="0"/>
              <a:t> </a:t>
            </a:r>
            <a:r>
              <a:rPr lang="en-US" dirty="0" err="1" smtClean="0"/>
              <a:t>Organizasyonu</a:t>
            </a:r>
            <a:r>
              <a:rPr lang="en-US" dirty="0" smtClean="0"/>
              <a:t> </a:t>
            </a:r>
            <a:r>
              <a:rPr lang="en-US" dirty="0" err="1" smtClean="0"/>
              <a:t>toplulukları</a:t>
            </a:r>
            <a:r>
              <a:rPr lang="en-US" dirty="0" smtClean="0"/>
              <a:t> </a:t>
            </a:r>
            <a:r>
              <a:rPr lang="tr-TR" dirty="0" smtClean="0"/>
              <a:t>– Dost ziyaretçiler</a:t>
            </a:r>
          </a:p>
          <a:p>
            <a:r>
              <a:rPr lang="tr-TR" dirty="0" smtClean="0"/>
              <a:t>Sanayileşme- Gönüllü </a:t>
            </a:r>
            <a:r>
              <a:rPr lang="tr-TR" dirty="0" smtClean="0"/>
              <a:t>ziyaretçilikten ücretli personele doğru kademeli </a:t>
            </a:r>
            <a:r>
              <a:rPr lang="tr-TR" dirty="0" smtClean="0"/>
              <a:t>bir artış</a:t>
            </a:r>
          </a:p>
          <a:p>
            <a:r>
              <a:rPr lang="tr-TR" dirty="0" smtClean="0"/>
              <a:t>Ulusal </a:t>
            </a:r>
            <a:r>
              <a:rPr lang="tr-TR" dirty="0" smtClean="0"/>
              <a:t>konferanslar, refah örgütlerinde ve enstitülerinde çalışan insanlar arasında bilgi ve fikir alışverişi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1920-1930- eğitimsel </a:t>
            </a:r>
            <a:r>
              <a:rPr lang="tr-TR" dirty="0" err="1" smtClean="0"/>
              <a:t>süpervizyon</a:t>
            </a:r>
            <a:endParaRPr lang="tr-TR" dirty="0" smtClean="0"/>
          </a:p>
          <a:p>
            <a:r>
              <a:rPr lang="tr-TR" dirty="0" smtClean="0"/>
              <a:t>1950-1960- yönetimsel </a:t>
            </a:r>
            <a:r>
              <a:rPr lang="tr-TR" dirty="0" err="1" smtClean="0"/>
              <a:t>süpervizyon</a:t>
            </a:r>
            <a:endParaRPr lang="tr-TR" dirty="0" smtClean="0"/>
          </a:p>
          <a:p>
            <a:r>
              <a:rPr lang="tr-TR" dirty="0" smtClean="0"/>
              <a:t>1970- destekleyici </a:t>
            </a:r>
            <a:r>
              <a:rPr lang="tr-TR" dirty="0" err="1" smtClean="0"/>
              <a:t>süpervizyon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29600" cy="450059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err="1" smtClean="0"/>
              <a:t>Süpervizyonun</a:t>
            </a:r>
            <a:r>
              <a:rPr lang="tr-TR" b="1" dirty="0" smtClean="0"/>
              <a:t> </a:t>
            </a:r>
            <a:r>
              <a:rPr lang="tr-TR" b="1" dirty="0" smtClean="0"/>
              <a:t>bu 3 temel </a:t>
            </a:r>
            <a:r>
              <a:rPr lang="tr-TR" b="1" dirty="0" smtClean="0"/>
              <a:t>bileşeni:</a:t>
            </a:r>
          </a:p>
          <a:p>
            <a:pPr algn="just"/>
            <a:r>
              <a:rPr lang="tr-TR" dirty="0" smtClean="0"/>
              <a:t>idare, eğitim ve destek </a:t>
            </a:r>
            <a:endParaRPr lang="tr-TR" dirty="0" smtClean="0"/>
          </a:p>
          <a:p>
            <a:pPr algn="just"/>
            <a:r>
              <a:rPr lang="tr-TR" b="1" dirty="0" err="1" smtClean="0"/>
              <a:t>Süpervizyonun</a:t>
            </a:r>
            <a:r>
              <a:rPr lang="tr-TR" b="1" dirty="0" smtClean="0"/>
              <a:t> Amaçları</a:t>
            </a:r>
          </a:p>
          <a:p>
            <a:pPr algn="just"/>
            <a:r>
              <a:rPr lang="tr-TR" b="1" dirty="0" smtClean="0"/>
              <a:t>Eğitimsel </a:t>
            </a:r>
            <a:r>
              <a:rPr lang="tr-TR" b="1" dirty="0" err="1" smtClean="0"/>
              <a:t>süpervizyonun</a:t>
            </a:r>
            <a:r>
              <a:rPr lang="tr-TR" b="1" dirty="0" smtClean="0"/>
              <a:t> kısa vadeli amacı </a:t>
            </a:r>
            <a:r>
              <a:rPr lang="tr-TR" dirty="0" smtClean="0"/>
              <a:t>çalışanın kapasitesini yapmakta olduğu işi daha etkili biçimde yapmasını sağlamak için </a:t>
            </a:r>
            <a:r>
              <a:rPr lang="tr-TR" dirty="0" smtClean="0"/>
              <a:t>geliştirmektir.</a:t>
            </a:r>
          </a:p>
          <a:p>
            <a:pPr algn="just"/>
            <a:r>
              <a:rPr lang="tr-TR" b="1" dirty="0" smtClean="0"/>
              <a:t>Yönetimsel </a:t>
            </a:r>
            <a:r>
              <a:rPr lang="tr-TR" b="1" dirty="0" err="1" smtClean="0"/>
              <a:t>süpervizyonun</a:t>
            </a:r>
            <a:r>
              <a:rPr lang="tr-TR" b="1" dirty="0" smtClean="0"/>
              <a:t> kısa vadeli amacı </a:t>
            </a:r>
            <a:r>
              <a:rPr lang="tr-TR" dirty="0" smtClean="0"/>
              <a:t>ise çalışana işi etkili biçimde yapmasına izin verecek iş içeriği sağlamaktır. </a:t>
            </a:r>
            <a:endParaRPr lang="tr-TR" dirty="0" smtClean="0"/>
          </a:p>
          <a:p>
            <a:pPr algn="just"/>
            <a:r>
              <a:rPr lang="tr-TR" dirty="0" smtClean="0"/>
              <a:t>Destekleyici </a:t>
            </a:r>
            <a:r>
              <a:rPr lang="tr-TR" dirty="0" err="1" smtClean="0"/>
              <a:t>süpervizyonun</a:t>
            </a:r>
            <a:r>
              <a:rPr lang="tr-TR" dirty="0" smtClean="0"/>
              <a:t> kısa vadeli amacı ise işinde iyi hissetmesini sağlamaktır.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err="1" smtClean="0"/>
              <a:t>Süpervizyonun</a:t>
            </a:r>
            <a:r>
              <a:rPr lang="tr-TR" sz="3200" b="1" dirty="0" smtClean="0"/>
              <a:t> Hiyerarşik </a:t>
            </a:r>
            <a:r>
              <a:rPr lang="tr-TR" sz="3200" b="1" dirty="0" smtClean="0"/>
              <a:t>Pozisyonu</a:t>
            </a:r>
          </a:p>
          <a:p>
            <a:pPr algn="just"/>
            <a:endParaRPr lang="tr-TR" sz="3200" dirty="0" smtClean="0"/>
          </a:p>
          <a:p>
            <a:pPr algn="just"/>
            <a:r>
              <a:rPr lang="tr-TR" sz="3200" b="1" dirty="0" smtClean="0"/>
              <a:t>Dolaylı Bir Hizmet Olarak </a:t>
            </a:r>
            <a:r>
              <a:rPr lang="tr-TR" sz="3200" b="1" dirty="0" err="1" smtClean="0"/>
              <a:t>Süpervizyon</a:t>
            </a:r>
            <a:endParaRPr lang="tr-TR" sz="3200" b="1" dirty="0" smtClean="0"/>
          </a:p>
          <a:p>
            <a:pPr algn="just"/>
            <a:endParaRPr lang="tr-TR" sz="3200" dirty="0" smtClean="0"/>
          </a:p>
          <a:p>
            <a:pPr algn="just"/>
            <a:r>
              <a:rPr lang="tr-TR" sz="3200" b="1" dirty="0" smtClean="0"/>
              <a:t>Etkileşimsel Bir Süreç Olarak </a:t>
            </a:r>
            <a:r>
              <a:rPr lang="tr-TR" sz="3200" b="1" dirty="0" err="1" smtClean="0"/>
              <a:t>Süpervizyon</a:t>
            </a:r>
            <a:endParaRPr lang="tr-TR" sz="3200" b="1" dirty="0" smtClean="0"/>
          </a:p>
          <a:p>
            <a:pPr algn="just"/>
            <a:endParaRPr lang="tr-TR" sz="3200" b="1" dirty="0" smtClean="0"/>
          </a:p>
          <a:p>
            <a:pPr algn="just"/>
            <a:r>
              <a:rPr lang="tr-TR" sz="3200" b="1" dirty="0" smtClean="0"/>
              <a:t>Bir Sonu İfade Etmesi Bakımından </a:t>
            </a:r>
            <a:r>
              <a:rPr lang="tr-TR" sz="3200" b="1" dirty="0" err="1" smtClean="0"/>
              <a:t>Süpervizyon</a:t>
            </a:r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Sosyal Hizmette </a:t>
            </a:r>
            <a:r>
              <a:rPr lang="tr-TR" sz="3200" b="1" dirty="0" err="1" smtClean="0"/>
              <a:t>Süpervizyonun</a:t>
            </a:r>
            <a:r>
              <a:rPr lang="tr-TR" sz="3200" b="1" dirty="0" smtClean="0"/>
              <a:t> Önemi</a:t>
            </a:r>
            <a:endParaRPr lang="tr-TR" sz="3200" dirty="0" smtClean="0"/>
          </a:p>
          <a:p>
            <a:pPr algn="just"/>
            <a:r>
              <a:rPr lang="tr-TR" sz="3200" dirty="0" smtClean="0"/>
              <a:t>Örgütsel odak</a:t>
            </a:r>
          </a:p>
          <a:p>
            <a:pPr algn="just"/>
            <a:r>
              <a:rPr lang="tr-TR" sz="3200" dirty="0" smtClean="0"/>
              <a:t>Toplum Kontrolü</a:t>
            </a:r>
          </a:p>
          <a:p>
            <a:pPr algn="just"/>
            <a:r>
              <a:rPr lang="tr-TR" sz="3200" dirty="0" smtClean="0"/>
              <a:t>Hesap verebilirlik</a:t>
            </a:r>
          </a:p>
          <a:p>
            <a:pPr algn="just"/>
            <a:r>
              <a:rPr lang="tr-TR" sz="3200" dirty="0" smtClean="0"/>
              <a:t>Mesleki etik</a:t>
            </a:r>
          </a:p>
          <a:p>
            <a:pPr algn="just"/>
            <a:r>
              <a:rPr lang="tr-TR" sz="3200" dirty="0" smtClean="0"/>
              <a:t>Örgütsel Kontrol sisteminin gelişmesi</a:t>
            </a:r>
          </a:p>
          <a:p>
            <a:pPr algn="just"/>
            <a:r>
              <a:rPr lang="tr-TR" sz="3200" dirty="0" smtClean="0"/>
              <a:t>Problemlerin kendine özgü doğası</a:t>
            </a:r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174</TotalTime>
  <Words>216</Words>
  <Application>Microsoft Office PowerPoint</Application>
  <PresentationFormat>Ekran Gösterisi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Slayt 2</vt:lpstr>
      <vt:lpstr>TARİHSEL GELİŞİM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13</cp:revision>
  <dcterms:created xsi:type="dcterms:W3CDTF">2017-04-26T08:36:58Z</dcterms:created>
  <dcterms:modified xsi:type="dcterms:W3CDTF">2017-12-11T10:46:32Z</dcterms:modified>
</cp:coreProperties>
</file>