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3"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54"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CB84966-FC1E-422C-A0D7-D67E4C3E0BD7}" type="datetimeFigureOut">
              <a:rPr lang="tr-TR" smtClean="0"/>
              <a:pPr/>
              <a:t>29.01.2018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96C9EFD-00CF-4984-90F5-3AF315768EA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CB84966-FC1E-422C-A0D7-D67E4C3E0BD7}" type="datetimeFigureOut">
              <a:rPr lang="tr-TR" smtClean="0"/>
              <a:pPr/>
              <a:t>29.01.2018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96C9EFD-00CF-4984-90F5-3AF315768EA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CB84966-FC1E-422C-A0D7-D67E4C3E0BD7}" type="datetimeFigureOut">
              <a:rPr lang="tr-TR" smtClean="0"/>
              <a:pPr/>
              <a:t>29.01.2018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96C9EFD-00CF-4984-90F5-3AF315768EA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CB84966-FC1E-422C-A0D7-D67E4C3E0BD7}" type="datetimeFigureOut">
              <a:rPr lang="tr-TR" smtClean="0"/>
              <a:pPr/>
              <a:t>29.01.2018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96C9EFD-00CF-4984-90F5-3AF315768EA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CB84966-FC1E-422C-A0D7-D67E4C3E0BD7}" type="datetimeFigureOut">
              <a:rPr lang="tr-TR" smtClean="0"/>
              <a:pPr/>
              <a:t>29.01.2018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96C9EFD-00CF-4984-90F5-3AF315768EA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CB84966-FC1E-422C-A0D7-D67E4C3E0BD7}" type="datetimeFigureOut">
              <a:rPr lang="tr-TR" smtClean="0"/>
              <a:pPr/>
              <a:t>29.01.2018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96C9EFD-00CF-4984-90F5-3AF315768EA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CB84966-FC1E-422C-A0D7-D67E4C3E0BD7}" type="datetimeFigureOut">
              <a:rPr lang="tr-TR" smtClean="0"/>
              <a:pPr/>
              <a:t>29.01.2018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96C9EFD-00CF-4984-90F5-3AF315768EA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CB84966-FC1E-422C-A0D7-D67E4C3E0BD7}" type="datetimeFigureOut">
              <a:rPr lang="tr-TR" smtClean="0"/>
              <a:pPr/>
              <a:t>29.01.2018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96C9EFD-00CF-4984-90F5-3AF315768EA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CB84966-FC1E-422C-A0D7-D67E4C3E0BD7}" type="datetimeFigureOut">
              <a:rPr lang="tr-TR" smtClean="0"/>
              <a:pPr/>
              <a:t>29.01.2018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96C9EFD-00CF-4984-90F5-3AF315768EA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CB84966-FC1E-422C-A0D7-D67E4C3E0BD7}" type="datetimeFigureOut">
              <a:rPr lang="tr-TR" smtClean="0"/>
              <a:pPr/>
              <a:t>29.01.2018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96C9EFD-00CF-4984-90F5-3AF315768EA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CB84966-FC1E-422C-A0D7-D67E4C3E0BD7}" type="datetimeFigureOut">
              <a:rPr lang="tr-TR" smtClean="0"/>
              <a:pPr/>
              <a:t>29.01.2018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96C9EFD-00CF-4984-90F5-3AF315768EA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84966-FC1E-422C-A0D7-D67E4C3E0BD7}" type="datetimeFigureOut">
              <a:rPr lang="tr-TR" smtClean="0"/>
              <a:pPr/>
              <a:t>29.01.2018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C9EFD-00CF-4984-90F5-3AF315768EA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Bratsche.jpg" TargetMode="External"/><Relationship Id="rId1" Type="http://schemas.openxmlformats.org/officeDocument/2006/relationships/slideLayout" Target="../slideLayouts/slideLayout2.xml"/><Relationship Id="rId4" Type="http://schemas.openxmlformats.org/officeDocument/2006/relationships/image" Target="http://upload.wikimedia.org/wikipedia/commons/thumb/c/cd/Bratsche.jpg/159px-Bratsche.jp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
            <a:ext cx="7772400" cy="928669"/>
          </a:xfrm>
        </p:spPr>
        <p:txBody>
          <a:bodyPr>
            <a:normAutofit fontScale="90000"/>
          </a:bodyPr>
          <a:lstStyle/>
          <a:p>
            <a:pPr algn="l"/>
            <a:r>
              <a:rPr lang="tr-TR" sz="2200" b="1" dirty="0">
                <a:latin typeface="Times New Roman" pitchFamily="18" charset="0"/>
                <a:cs typeface="Times New Roman" pitchFamily="18" charset="0"/>
              </a:rPr>
              <a:t/>
            </a:r>
            <a:br>
              <a:rPr lang="tr-TR" sz="2200" b="1" dirty="0">
                <a:latin typeface="Times New Roman" pitchFamily="18" charset="0"/>
                <a:cs typeface="Times New Roman" pitchFamily="18" charset="0"/>
              </a:rPr>
            </a:br>
            <a:r>
              <a:rPr lang="tr-TR" sz="2200" b="1" dirty="0" smtClean="0">
                <a:latin typeface="Times New Roman" pitchFamily="18" charset="0"/>
                <a:cs typeface="Times New Roman" pitchFamily="18" charset="0"/>
              </a:rPr>
              <a:t>ÜNİTE</a:t>
            </a:r>
            <a:r>
              <a:rPr lang="tr-TR" sz="2200" b="1" dirty="0">
                <a:latin typeface="Times New Roman" pitchFamily="18" charset="0"/>
                <a:cs typeface="Times New Roman" pitchFamily="18" charset="0"/>
              </a:rPr>
              <a:t>: 7</a:t>
            </a:r>
            <a:r>
              <a:rPr lang="tr-TR" sz="2200" dirty="0">
                <a:latin typeface="Times New Roman" pitchFamily="18" charset="0"/>
                <a:cs typeface="Times New Roman" pitchFamily="18" charset="0"/>
              </a:rPr>
              <a:t/>
            </a:r>
            <a:br>
              <a:rPr lang="tr-TR" sz="2200" dirty="0">
                <a:latin typeface="Times New Roman" pitchFamily="18" charset="0"/>
                <a:cs typeface="Times New Roman" pitchFamily="18" charset="0"/>
              </a:rPr>
            </a:br>
            <a:r>
              <a:rPr lang="tr-TR" sz="2200" dirty="0" smtClean="0">
                <a:latin typeface="Times New Roman" pitchFamily="18" charset="0"/>
                <a:cs typeface="Times New Roman" pitchFamily="18" charset="0"/>
              </a:rPr>
              <a:t>              </a:t>
            </a:r>
            <a:r>
              <a:rPr lang="tr-TR" sz="2200" b="1" dirty="0" smtClean="0">
                <a:latin typeface="Times New Roman" pitchFamily="18" charset="0"/>
                <a:cs typeface="Times New Roman" pitchFamily="18" charset="0"/>
              </a:rPr>
              <a:t>TÜRK </a:t>
            </a:r>
            <a:r>
              <a:rPr lang="tr-TR" sz="2200" b="1" dirty="0">
                <a:latin typeface="Times New Roman" pitchFamily="18" charset="0"/>
                <a:cs typeface="Times New Roman" pitchFamily="18" charset="0"/>
              </a:rPr>
              <a:t>DİN MÛSİKÎSİNDE KULLANILAN ÇALGILAR</a:t>
            </a:r>
            <a:r>
              <a:rPr lang="tr-TR" dirty="0"/>
              <a:t/>
            </a:r>
            <a:br>
              <a:rPr lang="tr-TR" dirty="0"/>
            </a:br>
            <a:endParaRPr lang="tr-TR" dirty="0"/>
          </a:p>
        </p:txBody>
      </p:sp>
      <p:sp>
        <p:nvSpPr>
          <p:cNvPr id="3" name="2 Alt Başlık"/>
          <p:cNvSpPr>
            <a:spLocks noGrp="1"/>
          </p:cNvSpPr>
          <p:nvPr>
            <p:ph type="subTitle" idx="1"/>
          </p:nvPr>
        </p:nvSpPr>
        <p:spPr>
          <a:xfrm>
            <a:off x="714348" y="571480"/>
            <a:ext cx="7643866" cy="5067320"/>
          </a:xfrm>
        </p:spPr>
        <p:txBody>
          <a:bodyPr>
            <a:normAutofit fontScale="25000" lnSpcReduction="20000"/>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smtClean="0"/>
          </a:p>
          <a:p>
            <a:endParaRPr lang="tr-TR" dirty="0"/>
          </a:p>
          <a:p>
            <a:endParaRPr lang="tr-TR" dirty="0" smtClean="0"/>
          </a:p>
          <a:p>
            <a:r>
              <a:rPr lang="tr-TR" dirty="0"/>
              <a:t>GİRİŞ</a:t>
            </a:r>
          </a:p>
          <a:p>
            <a:r>
              <a:rPr lang="tr-TR" dirty="0"/>
              <a:t>	</a:t>
            </a:r>
          </a:p>
          <a:p>
            <a:pPr algn="just"/>
            <a:endParaRPr lang="tr-TR" sz="6200" dirty="0" smtClean="0">
              <a:solidFill>
                <a:schemeClr val="tx1"/>
              </a:solidFill>
            </a:endParaRPr>
          </a:p>
          <a:p>
            <a:pPr algn="just"/>
            <a:endParaRPr lang="tr-TR" sz="6200" dirty="0">
              <a:solidFill>
                <a:schemeClr val="tx1"/>
              </a:solidFill>
            </a:endParaRPr>
          </a:p>
          <a:p>
            <a:pPr algn="just"/>
            <a:endParaRPr lang="tr-TR" sz="6200" dirty="0" smtClean="0">
              <a:solidFill>
                <a:schemeClr val="tx1"/>
              </a:solidFill>
            </a:endParaRPr>
          </a:p>
          <a:p>
            <a:pPr algn="just"/>
            <a:endParaRPr lang="tr-TR" sz="6200" dirty="0">
              <a:solidFill>
                <a:schemeClr val="tx1"/>
              </a:solidFill>
            </a:endParaRPr>
          </a:p>
          <a:p>
            <a:pPr algn="just"/>
            <a:endParaRPr lang="tr-TR" sz="6200" dirty="0" smtClean="0">
              <a:solidFill>
                <a:schemeClr val="tx1"/>
              </a:solidFill>
            </a:endParaRPr>
          </a:p>
          <a:p>
            <a:pPr algn="just"/>
            <a:r>
              <a:rPr lang="tr-TR" sz="7200" dirty="0" smtClean="0">
                <a:solidFill>
                  <a:schemeClr val="tx1"/>
                </a:solidFill>
                <a:latin typeface="Times New Roman" pitchFamily="18" charset="0"/>
                <a:cs typeface="Times New Roman" pitchFamily="18" charset="0"/>
              </a:rPr>
              <a:t>GİRİŞ</a:t>
            </a:r>
          </a:p>
          <a:p>
            <a:pPr algn="just"/>
            <a:r>
              <a:rPr lang="tr-TR" sz="7200" dirty="0" smtClean="0">
                <a:solidFill>
                  <a:schemeClr val="tx1"/>
                </a:solidFill>
                <a:latin typeface="Times New Roman" pitchFamily="18" charset="0"/>
                <a:cs typeface="Times New Roman" pitchFamily="18" charset="0"/>
              </a:rPr>
              <a:t>Türk </a:t>
            </a:r>
            <a:r>
              <a:rPr lang="tr-TR" sz="7200" dirty="0" err="1">
                <a:solidFill>
                  <a:schemeClr val="tx1"/>
                </a:solidFill>
                <a:latin typeface="Times New Roman" pitchFamily="18" charset="0"/>
                <a:cs typeface="Times New Roman" pitchFamily="18" charset="0"/>
              </a:rPr>
              <a:t>Mûsikîsinde</a:t>
            </a:r>
            <a:r>
              <a:rPr lang="tr-TR" sz="7200" dirty="0">
                <a:solidFill>
                  <a:schemeClr val="tx1"/>
                </a:solidFill>
                <a:latin typeface="Times New Roman" pitchFamily="18" charset="0"/>
                <a:cs typeface="Times New Roman" pitchFamily="18" charset="0"/>
              </a:rPr>
              <a:t> bütün müzik âletleri genel bir isim olan “</a:t>
            </a:r>
            <a:r>
              <a:rPr lang="tr-TR" sz="7200" dirty="0" err="1">
                <a:solidFill>
                  <a:schemeClr val="tx1"/>
                </a:solidFill>
                <a:latin typeface="Times New Roman" pitchFamily="18" charset="0"/>
                <a:cs typeface="Times New Roman" pitchFamily="18" charset="0"/>
              </a:rPr>
              <a:t>Sâz</a:t>
            </a:r>
            <a:r>
              <a:rPr lang="tr-TR" sz="7200" dirty="0">
                <a:solidFill>
                  <a:schemeClr val="tx1"/>
                </a:solidFill>
                <a:latin typeface="Times New Roman" pitchFamily="18" charset="0"/>
                <a:cs typeface="Times New Roman" pitchFamily="18" charset="0"/>
              </a:rPr>
              <a:t>” adı altında toplanabilmektedir. Türk </a:t>
            </a:r>
            <a:r>
              <a:rPr lang="tr-TR" sz="7200" dirty="0" err="1">
                <a:solidFill>
                  <a:schemeClr val="tx1"/>
                </a:solidFill>
                <a:latin typeface="Times New Roman" pitchFamily="18" charset="0"/>
                <a:cs typeface="Times New Roman" pitchFamily="18" charset="0"/>
              </a:rPr>
              <a:t>Mûsikîsindeki</a:t>
            </a:r>
            <a:r>
              <a:rPr lang="tr-TR" sz="7200" dirty="0">
                <a:solidFill>
                  <a:schemeClr val="tx1"/>
                </a:solidFill>
                <a:latin typeface="Times New Roman" pitchFamily="18" charset="0"/>
                <a:cs typeface="Times New Roman" pitchFamily="18" charset="0"/>
              </a:rPr>
              <a:t> </a:t>
            </a:r>
            <a:r>
              <a:rPr lang="tr-TR" sz="7200" dirty="0" err="1">
                <a:solidFill>
                  <a:schemeClr val="tx1"/>
                </a:solidFill>
                <a:latin typeface="Times New Roman" pitchFamily="18" charset="0"/>
                <a:cs typeface="Times New Roman" pitchFamily="18" charset="0"/>
              </a:rPr>
              <a:t>sâzlar</a:t>
            </a:r>
            <a:r>
              <a:rPr lang="tr-TR" sz="7200" dirty="0">
                <a:solidFill>
                  <a:schemeClr val="tx1"/>
                </a:solidFill>
                <a:latin typeface="Times New Roman" pitchFamily="18" charset="0"/>
                <a:cs typeface="Times New Roman" pitchFamily="18" charset="0"/>
              </a:rPr>
              <a:t>, Nefesli </a:t>
            </a:r>
            <a:r>
              <a:rPr lang="tr-TR" sz="7200" dirty="0" err="1">
                <a:solidFill>
                  <a:schemeClr val="tx1"/>
                </a:solidFill>
                <a:latin typeface="Times New Roman" pitchFamily="18" charset="0"/>
                <a:cs typeface="Times New Roman" pitchFamily="18" charset="0"/>
              </a:rPr>
              <a:t>Sâzlar</a:t>
            </a:r>
            <a:r>
              <a:rPr lang="tr-TR" sz="7200" dirty="0">
                <a:solidFill>
                  <a:schemeClr val="tx1"/>
                </a:solidFill>
                <a:latin typeface="Times New Roman" pitchFamily="18" charset="0"/>
                <a:cs typeface="Times New Roman" pitchFamily="18" charset="0"/>
              </a:rPr>
              <a:t>, Yaylı </a:t>
            </a:r>
            <a:r>
              <a:rPr lang="tr-TR" sz="7200" dirty="0" err="1">
                <a:solidFill>
                  <a:schemeClr val="tx1"/>
                </a:solidFill>
                <a:latin typeface="Times New Roman" pitchFamily="18" charset="0"/>
                <a:cs typeface="Times New Roman" pitchFamily="18" charset="0"/>
              </a:rPr>
              <a:t>Sâzlar</a:t>
            </a:r>
            <a:r>
              <a:rPr lang="tr-TR" sz="7200" dirty="0">
                <a:solidFill>
                  <a:schemeClr val="tx1"/>
                </a:solidFill>
                <a:latin typeface="Times New Roman" pitchFamily="18" charset="0"/>
                <a:cs typeface="Times New Roman" pitchFamily="18" charset="0"/>
              </a:rPr>
              <a:t>, Mızraplı </a:t>
            </a:r>
            <a:r>
              <a:rPr lang="tr-TR" sz="7200" dirty="0" err="1">
                <a:solidFill>
                  <a:schemeClr val="tx1"/>
                </a:solidFill>
                <a:latin typeface="Times New Roman" pitchFamily="18" charset="0"/>
                <a:cs typeface="Times New Roman" pitchFamily="18" charset="0"/>
              </a:rPr>
              <a:t>Sâzlar</a:t>
            </a:r>
            <a:r>
              <a:rPr lang="tr-TR" sz="7200" dirty="0">
                <a:solidFill>
                  <a:schemeClr val="tx1"/>
                </a:solidFill>
                <a:latin typeface="Times New Roman" pitchFamily="18" charset="0"/>
                <a:cs typeface="Times New Roman" pitchFamily="18" charset="0"/>
              </a:rPr>
              <a:t> ve Vurmalı (</a:t>
            </a:r>
            <a:r>
              <a:rPr lang="tr-TR" sz="7200" dirty="0" err="1">
                <a:solidFill>
                  <a:schemeClr val="tx1"/>
                </a:solidFill>
                <a:latin typeface="Times New Roman" pitchFamily="18" charset="0"/>
                <a:cs typeface="Times New Roman" pitchFamily="18" charset="0"/>
              </a:rPr>
              <a:t>Depkili</a:t>
            </a:r>
            <a:r>
              <a:rPr lang="tr-TR" sz="7200" dirty="0">
                <a:solidFill>
                  <a:schemeClr val="tx1"/>
                </a:solidFill>
                <a:latin typeface="Times New Roman" pitchFamily="18" charset="0"/>
                <a:cs typeface="Times New Roman" pitchFamily="18" charset="0"/>
              </a:rPr>
              <a:t>) </a:t>
            </a:r>
            <a:r>
              <a:rPr lang="tr-TR" sz="7200" dirty="0" err="1">
                <a:solidFill>
                  <a:schemeClr val="tx1"/>
                </a:solidFill>
                <a:latin typeface="Times New Roman" pitchFamily="18" charset="0"/>
                <a:cs typeface="Times New Roman" pitchFamily="18" charset="0"/>
              </a:rPr>
              <a:t>Sâzlar</a:t>
            </a:r>
            <a:r>
              <a:rPr lang="tr-TR" sz="7200" dirty="0">
                <a:solidFill>
                  <a:schemeClr val="tx1"/>
                </a:solidFill>
                <a:latin typeface="Times New Roman" pitchFamily="18" charset="0"/>
                <a:cs typeface="Times New Roman" pitchFamily="18" charset="0"/>
              </a:rPr>
              <a:t> olmak üzere dört kısma ayrılmaktadır. Bu saydığımız gruplara ait olup Türk </a:t>
            </a:r>
            <a:r>
              <a:rPr lang="tr-TR" sz="7200" dirty="0" err="1">
                <a:solidFill>
                  <a:schemeClr val="tx1"/>
                </a:solidFill>
                <a:latin typeface="Times New Roman" pitchFamily="18" charset="0"/>
                <a:cs typeface="Times New Roman" pitchFamily="18" charset="0"/>
              </a:rPr>
              <a:t>Mûsikîsine</a:t>
            </a:r>
            <a:r>
              <a:rPr lang="tr-TR" sz="7200" dirty="0">
                <a:solidFill>
                  <a:schemeClr val="tx1"/>
                </a:solidFill>
                <a:latin typeface="Times New Roman" pitchFamily="18" charset="0"/>
                <a:cs typeface="Times New Roman" pitchFamily="18" charset="0"/>
              </a:rPr>
              <a:t> Arap ve Batı </a:t>
            </a:r>
            <a:r>
              <a:rPr lang="tr-TR" sz="7200" dirty="0" err="1">
                <a:solidFill>
                  <a:schemeClr val="tx1"/>
                </a:solidFill>
                <a:latin typeface="Times New Roman" pitchFamily="18" charset="0"/>
                <a:cs typeface="Times New Roman" pitchFamily="18" charset="0"/>
              </a:rPr>
              <a:t>Mûsikîlerinden</a:t>
            </a:r>
            <a:r>
              <a:rPr lang="tr-TR" sz="7200" dirty="0">
                <a:solidFill>
                  <a:schemeClr val="tx1"/>
                </a:solidFill>
                <a:latin typeface="Times New Roman" pitchFamily="18" charset="0"/>
                <a:cs typeface="Times New Roman" pitchFamily="18" charset="0"/>
              </a:rPr>
              <a:t> geçen enstrümanlar da vardır.</a:t>
            </a:r>
          </a:p>
          <a:p>
            <a:pPr algn="just"/>
            <a:endParaRPr lang="tr-TR" dirty="0"/>
          </a:p>
          <a:p>
            <a:r>
              <a:rPr lang="tr-TR" dirty="0"/>
              <a:t>	</a:t>
            </a:r>
          </a:p>
          <a:p>
            <a:pPr algn="just"/>
            <a:r>
              <a:rPr lang="tr-TR" dirty="0"/>
              <a:t>	</a:t>
            </a:r>
            <a:endParaRPr lang="tr-TR" dirty="0" smtClean="0"/>
          </a:p>
        </p:txBody>
      </p:sp>
      <p:pic>
        <p:nvPicPr>
          <p:cNvPr id="1026" name="Picture 2" descr="՛¼"/>
          <p:cNvPicPr>
            <a:picLocks noChangeAspect="1" noChangeArrowheads="1"/>
          </p:cNvPicPr>
          <p:nvPr/>
        </p:nvPicPr>
        <p:blipFill>
          <a:blip r:embed="rId2"/>
          <a:srcRect/>
          <a:stretch>
            <a:fillRect/>
          </a:stretch>
        </p:blipFill>
        <p:spPr bwMode="auto">
          <a:xfrm>
            <a:off x="2000232" y="785794"/>
            <a:ext cx="5219700" cy="28479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92500" lnSpcReduction="20000"/>
          </a:bodyPr>
          <a:lstStyle/>
          <a:p>
            <a:pPr algn="just">
              <a:buNone/>
            </a:pPr>
            <a:r>
              <a:rPr lang="tr-TR" dirty="0" smtClean="0">
                <a:latin typeface="Times New Roman" pitchFamily="18" charset="0"/>
                <a:cs typeface="Times New Roman" pitchFamily="18" charset="0"/>
              </a:rPr>
              <a:t>	</a:t>
            </a:r>
          </a:p>
          <a:p>
            <a:pPr algn="just">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Sap </a:t>
            </a:r>
            <a:r>
              <a:rPr lang="tr-TR" dirty="0">
                <a:latin typeface="Times New Roman" pitchFamily="18" charset="0"/>
                <a:cs typeface="Times New Roman" pitchFamily="18" charset="0"/>
              </a:rPr>
              <a:t>uzun olduğu için, tellerin çekiş kuvvetinden dolayı ekseriyetle öne doğru eğilir. Buna çare düşünenler eskiden </a:t>
            </a:r>
            <a:r>
              <a:rPr lang="tr-TR" dirty="0" err="1">
                <a:latin typeface="Times New Roman" pitchFamily="18" charset="0"/>
                <a:cs typeface="Times New Roman" pitchFamily="18" charset="0"/>
              </a:rPr>
              <a:t>Tanbûr</a:t>
            </a:r>
            <a:r>
              <a:rPr lang="tr-TR" dirty="0">
                <a:latin typeface="Times New Roman" pitchFamily="18" charset="0"/>
                <a:cs typeface="Times New Roman" pitchFamily="18" charset="0"/>
              </a:rPr>
              <a:t> sapının içini boydan boya oyuk olarak yaparlar ve oyukluğunu göstermek için, bu oyuğun içine bir tespih tanesi koyarlardı. Bu suretle, boru gibi delik olan sap, eğilmeye daha az müsait olurdu. Yeni bazı </a:t>
            </a:r>
            <a:r>
              <a:rPr lang="tr-TR" dirty="0" err="1">
                <a:latin typeface="Times New Roman" pitchFamily="18" charset="0"/>
                <a:cs typeface="Times New Roman" pitchFamily="18" charset="0"/>
              </a:rPr>
              <a:t>Tanbûr’larda</a:t>
            </a:r>
            <a:r>
              <a:rPr lang="tr-TR" dirty="0">
                <a:latin typeface="Times New Roman" pitchFamily="18" charset="0"/>
                <a:cs typeface="Times New Roman" pitchFamily="18" charset="0"/>
              </a:rPr>
              <a:t>, bilhassa teknenin metalden yapılmış olan şekillerinde, bir kelebek cıvata takılmak suretiyle sapın eğriliği mafsaldan idare edilmek istenmiştir. Onun için, çalındıktan sonra telleri gevşetmek Adet olmuştur. Teller 138 santim kadar uzunlukta olurlar ve teknenin başına düğüm yapılarak geçirilirler. </a:t>
            </a:r>
          </a:p>
          <a:p>
            <a:pPr>
              <a:buNone/>
            </a:pP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6543692" cy="5768997"/>
          </a:xfrm>
        </p:spPr>
        <p:txBody>
          <a:bodyPr>
            <a:normAutofit fontScale="47500" lnSpcReduction="20000"/>
          </a:bodyPr>
          <a:lstStyle/>
          <a:p>
            <a:pPr algn="just"/>
            <a:r>
              <a:rPr lang="tr-TR" b="1" dirty="0">
                <a:latin typeface="Times New Roman" pitchFamily="18" charset="0"/>
                <a:cs typeface="Times New Roman" pitchFamily="18" charset="0"/>
              </a:rPr>
              <a:t>4- KLÂSİK KEMENÇE</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a:t>
            </a:r>
          </a:p>
          <a:p>
            <a:pPr algn="just"/>
            <a:r>
              <a:rPr lang="tr-TR" sz="3800" dirty="0" err="1">
                <a:latin typeface="Times New Roman" pitchFamily="18" charset="0"/>
                <a:cs typeface="Times New Roman" pitchFamily="18" charset="0"/>
              </a:rPr>
              <a:t>Farsça’da</a:t>
            </a:r>
            <a:r>
              <a:rPr lang="tr-TR" sz="3800" dirty="0">
                <a:latin typeface="Times New Roman" pitchFamily="18" charset="0"/>
                <a:cs typeface="Times New Roman" pitchFamily="18" charset="0"/>
              </a:rPr>
              <a:t> “Keman-</a:t>
            </a:r>
            <a:r>
              <a:rPr lang="tr-TR" sz="3800" dirty="0" err="1">
                <a:latin typeface="Times New Roman" pitchFamily="18" charset="0"/>
                <a:cs typeface="Times New Roman" pitchFamily="18" charset="0"/>
              </a:rPr>
              <a:t>çe</a:t>
            </a:r>
            <a:r>
              <a:rPr lang="tr-TR" sz="3800" dirty="0">
                <a:latin typeface="Times New Roman" pitchFamily="18" charset="0"/>
                <a:cs typeface="Times New Roman" pitchFamily="18" charset="0"/>
              </a:rPr>
              <a:t> = Küçük Keman, yay” demektir. Eski yüzyıllarda bu </a:t>
            </a:r>
            <a:r>
              <a:rPr lang="tr-TR" sz="3800" dirty="0" err="1">
                <a:latin typeface="Times New Roman" pitchFamily="18" charset="0"/>
                <a:cs typeface="Times New Roman" pitchFamily="18" charset="0"/>
              </a:rPr>
              <a:t>sâza</a:t>
            </a:r>
            <a:r>
              <a:rPr lang="tr-TR" sz="3800" dirty="0">
                <a:latin typeface="Times New Roman" pitchFamily="18" charset="0"/>
                <a:cs typeface="Times New Roman" pitchFamily="18" charset="0"/>
              </a:rPr>
              <a:t> verilen “</a:t>
            </a:r>
            <a:r>
              <a:rPr lang="tr-TR" sz="3800" dirty="0" err="1">
                <a:latin typeface="Times New Roman" pitchFamily="18" charset="0"/>
                <a:cs typeface="Times New Roman" pitchFamily="18" charset="0"/>
              </a:rPr>
              <a:t>Kemançe</a:t>
            </a:r>
            <a:r>
              <a:rPr lang="tr-TR" sz="3800" dirty="0">
                <a:latin typeface="Times New Roman" pitchFamily="18" charset="0"/>
                <a:cs typeface="Times New Roman" pitchFamily="18" charset="0"/>
              </a:rPr>
              <a:t>-i </a:t>
            </a:r>
            <a:r>
              <a:rPr lang="tr-TR" sz="3800" dirty="0" err="1">
                <a:latin typeface="Times New Roman" pitchFamily="18" charset="0"/>
                <a:cs typeface="Times New Roman" pitchFamily="18" charset="0"/>
              </a:rPr>
              <a:t>Guz</a:t>
            </a:r>
            <a:r>
              <a:rPr lang="tr-TR" sz="3800" dirty="0">
                <a:latin typeface="Times New Roman" pitchFamily="18" charset="0"/>
                <a:cs typeface="Times New Roman" pitchFamily="18" charset="0"/>
              </a:rPr>
              <a:t> = Oğuz kemençesi” ve “</a:t>
            </a:r>
            <a:r>
              <a:rPr lang="tr-TR" sz="3800" dirty="0" err="1">
                <a:latin typeface="Times New Roman" pitchFamily="18" charset="0"/>
                <a:cs typeface="Times New Roman" pitchFamily="18" charset="0"/>
              </a:rPr>
              <a:t>Kemançe</a:t>
            </a:r>
            <a:r>
              <a:rPr lang="tr-TR" sz="3800" dirty="0">
                <a:latin typeface="Times New Roman" pitchFamily="18" charset="0"/>
                <a:cs typeface="Times New Roman" pitchFamily="18" charset="0"/>
              </a:rPr>
              <a:t>-i </a:t>
            </a:r>
            <a:r>
              <a:rPr lang="tr-TR" sz="3800" dirty="0" err="1">
                <a:latin typeface="Times New Roman" pitchFamily="18" charset="0"/>
                <a:cs typeface="Times New Roman" pitchFamily="18" charset="0"/>
              </a:rPr>
              <a:t>Rûmî</a:t>
            </a:r>
            <a:r>
              <a:rPr lang="tr-TR" sz="3800" dirty="0">
                <a:latin typeface="Times New Roman" pitchFamily="18" charset="0"/>
                <a:cs typeface="Times New Roman" pitchFamily="18" charset="0"/>
              </a:rPr>
              <a:t> = Anadolu kemençesi” gibi adlar, bu </a:t>
            </a:r>
            <a:r>
              <a:rPr lang="tr-TR" sz="3800" dirty="0" err="1">
                <a:latin typeface="Times New Roman" pitchFamily="18" charset="0"/>
                <a:cs typeface="Times New Roman" pitchFamily="18" charset="0"/>
              </a:rPr>
              <a:t>sâzın</a:t>
            </a:r>
            <a:r>
              <a:rPr lang="tr-TR" sz="3800" dirty="0">
                <a:latin typeface="Times New Roman" pitchFamily="18" charset="0"/>
                <a:cs typeface="Times New Roman" pitchFamily="18" charset="0"/>
              </a:rPr>
              <a:t> öteden beri bir Türk </a:t>
            </a:r>
            <a:r>
              <a:rPr lang="tr-TR" sz="3800" dirty="0" err="1">
                <a:latin typeface="Times New Roman" pitchFamily="18" charset="0"/>
                <a:cs typeface="Times New Roman" pitchFamily="18" charset="0"/>
              </a:rPr>
              <a:t>sâzı</a:t>
            </a:r>
            <a:r>
              <a:rPr lang="tr-TR" sz="3800" dirty="0">
                <a:latin typeface="Times New Roman" pitchFamily="18" charset="0"/>
                <a:cs typeface="Times New Roman" pitchFamily="18" charset="0"/>
              </a:rPr>
              <a:t> olduğunu göstermektedir (</a:t>
            </a:r>
            <a:r>
              <a:rPr lang="tr-TR" sz="3800" dirty="0" err="1">
                <a:latin typeface="Times New Roman" pitchFamily="18" charset="0"/>
                <a:cs typeface="Times New Roman" pitchFamily="18" charset="0"/>
              </a:rPr>
              <a:t>Öztuna</a:t>
            </a:r>
            <a:r>
              <a:rPr lang="tr-TR" sz="3800" dirty="0">
                <a:latin typeface="Times New Roman" pitchFamily="18" charset="0"/>
                <a:cs typeface="Times New Roman" pitchFamily="18" charset="0"/>
              </a:rPr>
              <a:t>, I/ 338</a:t>
            </a:r>
            <a:r>
              <a:rPr lang="tr-TR" sz="3800" dirty="0" smtClean="0">
                <a:latin typeface="Times New Roman" pitchFamily="18" charset="0"/>
                <a:cs typeface="Times New Roman" pitchFamily="18" charset="0"/>
              </a:rPr>
              <a:t>).</a:t>
            </a:r>
            <a:r>
              <a:rPr lang="tr-TR" sz="3800" dirty="0">
                <a:latin typeface="Times New Roman" pitchFamily="18" charset="0"/>
                <a:cs typeface="Times New Roman" pitchFamily="18" charset="0"/>
              </a:rPr>
              <a:t> </a:t>
            </a:r>
          </a:p>
          <a:p>
            <a:pPr algn="just"/>
            <a:r>
              <a:rPr lang="tr-TR" sz="3800" dirty="0">
                <a:latin typeface="Times New Roman" pitchFamily="18" charset="0"/>
                <a:cs typeface="Times New Roman" pitchFamily="18" charset="0"/>
              </a:rPr>
              <a:t>	Araplar “Kamanca” ve çoğulu için “</a:t>
            </a:r>
            <a:r>
              <a:rPr lang="tr-TR" sz="3800" dirty="0" err="1">
                <a:latin typeface="Times New Roman" pitchFamily="18" charset="0"/>
                <a:cs typeface="Times New Roman" pitchFamily="18" charset="0"/>
              </a:rPr>
              <a:t>Kamancat</a:t>
            </a:r>
            <a:r>
              <a:rPr lang="tr-TR" sz="3800" dirty="0">
                <a:latin typeface="Times New Roman" pitchFamily="18" charset="0"/>
                <a:cs typeface="Times New Roman" pitchFamily="18" charset="0"/>
              </a:rPr>
              <a:t>” kelimelerini kullanıyorlar, Keman’a da “Kamanca” derler. Fasıl Kemençesi ve Karadeniz Kemençesi gibi çeşitleri vardır. Kemençe çalana </a:t>
            </a:r>
            <a:r>
              <a:rPr lang="tr-TR" sz="3800" dirty="0" err="1">
                <a:latin typeface="Times New Roman" pitchFamily="18" charset="0"/>
                <a:cs typeface="Times New Roman" pitchFamily="18" charset="0"/>
              </a:rPr>
              <a:t>Kemençevî</a:t>
            </a:r>
            <a:r>
              <a:rPr lang="tr-TR" sz="3800" dirty="0">
                <a:latin typeface="Times New Roman" pitchFamily="18" charset="0"/>
                <a:cs typeface="Times New Roman" pitchFamily="18" charset="0"/>
              </a:rPr>
              <a:t> veya kemençeci denir.</a:t>
            </a:r>
          </a:p>
          <a:p>
            <a:pPr algn="just"/>
            <a:r>
              <a:rPr lang="tr-TR" sz="3800" dirty="0">
                <a:latin typeface="Times New Roman" pitchFamily="18" charset="0"/>
                <a:cs typeface="Times New Roman" pitchFamily="18" charset="0"/>
              </a:rPr>
              <a:t>	Karadeniz kemençesi özellikle Doğu Karadeniz taraflarında çalınarak dans edilen türüdür. Türk Sanat </a:t>
            </a:r>
            <a:r>
              <a:rPr lang="tr-TR" sz="3800" dirty="0" err="1">
                <a:latin typeface="Times New Roman" pitchFamily="18" charset="0"/>
                <a:cs typeface="Times New Roman" pitchFamily="18" charset="0"/>
              </a:rPr>
              <a:t>Mûsikîsinde</a:t>
            </a:r>
            <a:r>
              <a:rPr lang="tr-TR" sz="3800" dirty="0">
                <a:latin typeface="Times New Roman" pitchFamily="18" charset="0"/>
                <a:cs typeface="Times New Roman" pitchFamily="18" charset="0"/>
              </a:rPr>
              <a:t> ve Tasavvuf </a:t>
            </a:r>
            <a:r>
              <a:rPr lang="tr-TR" sz="3800" dirty="0" err="1">
                <a:latin typeface="Times New Roman" pitchFamily="18" charset="0"/>
                <a:cs typeface="Times New Roman" pitchFamily="18" charset="0"/>
              </a:rPr>
              <a:t>Mûsikîsinde</a:t>
            </a:r>
            <a:r>
              <a:rPr lang="tr-TR" sz="3800" dirty="0">
                <a:latin typeface="Times New Roman" pitchFamily="18" charset="0"/>
                <a:cs typeface="Times New Roman" pitchFamily="18" charset="0"/>
              </a:rPr>
              <a:t> kullanılan kemençe, Kemençe-i </a:t>
            </a:r>
            <a:r>
              <a:rPr lang="tr-TR" sz="3800" dirty="0" err="1">
                <a:latin typeface="Times New Roman" pitchFamily="18" charset="0"/>
                <a:cs typeface="Times New Roman" pitchFamily="18" charset="0"/>
              </a:rPr>
              <a:t>Rûmî</a:t>
            </a:r>
            <a:r>
              <a:rPr lang="tr-TR" sz="3800" dirty="0">
                <a:latin typeface="Times New Roman" pitchFamily="18" charset="0"/>
                <a:cs typeface="Times New Roman" pitchFamily="18" charset="0"/>
              </a:rPr>
              <a:t> denilen ve yine Türklere ait olan bir kemençe çeşididir.</a:t>
            </a:r>
          </a:p>
          <a:p>
            <a:pPr algn="just"/>
            <a:r>
              <a:rPr lang="tr-TR" sz="3800" dirty="0">
                <a:latin typeface="Times New Roman" pitchFamily="18" charset="0"/>
                <a:cs typeface="Times New Roman" pitchFamily="18" charset="0"/>
              </a:rPr>
              <a:t> </a:t>
            </a:r>
          </a:p>
          <a:p>
            <a:pPr algn="just"/>
            <a:r>
              <a:rPr lang="tr-TR" sz="3800" dirty="0">
                <a:latin typeface="Times New Roman" pitchFamily="18" charset="0"/>
                <a:cs typeface="Times New Roman" pitchFamily="18" charset="0"/>
              </a:rPr>
              <a:t>Bugünkü kemençe, bu </a:t>
            </a:r>
            <a:r>
              <a:rPr lang="tr-TR" sz="3800" dirty="0" err="1">
                <a:latin typeface="Times New Roman" pitchFamily="18" charset="0"/>
                <a:cs typeface="Times New Roman" pitchFamily="18" charset="0"/>
              </a:rPr>
              <a:t>sâzın</a:t>
            </a:r>
            <a:r>
              <a:rPr lang="tr-TR" sz="3800" dirty="0">
                <a:latin typeface="Times New Roman" pitchFamily="18" charset="0"/>
                <a:cs typeface="Times New Roman" pitchFamily="18" charset="0"/>
              </a:rPr>
              <a:t> gelişmiş şeklidir. Asırlar boyunca pek çok değişikliğe maruz kalmıştır. Meselâ Kemençe-i </a:t>
            </a:r>
            <a:r>
              <a:rPr lang="tr-TR" sz="3800" dirty="0" err="1">
                <a:latin typeface="Times New Roman" pitchFamily="18" charset="0"/>
                <a:cs typeface="Times New Roman" pitchFamily="18" charset="0"/>
              </a:rPr>
              <a:t>Rûmî’de</a:t>
            </a:r>
            <a:r>
              <a:rPr lang="tr-TR" sz="3800" dirty="0">
                <a:latin typeface="Times New Roman" pitchFamily="18" charset="0"/>
                <a:cs typeface="Times New Roman" pitchFamily="18" charset="0"/>
              </a:rPr>
              <a:t> 4 veya 6 çift tel vardı. Cemil Bey’de Hüseynî Taksiminde 4 telli ve </a:t>
            </a:r>
            <a:r>
              <a:rPr lang="tr-TR" sz="3800" dirty="0" err="1">
                <a:latin typeface="Times New Roman" pitchFamily="18" charset="0"/>
                <a:cs typeface="Times New Roman" pitchFamily="18" charset="0"/>
              </a:rPr>
              <a:t>Sûzinâk</a:t>
            </a:r>
            <a:r>
              <a:rPr lang="tr-TR" sz="3800" dirty="0">
                <a:latin typeface="Times New Roman" pitchFamily="18" charset="0"/>
                <a:cs typeface="Times New Roman" pitchFamily="18" charset="0"/>
              </a:rPr>
              <a:t> ve </a:t>
            </a:r>
            <a:r>
              <a:rPr lang="tr-TR" sz="3800" dirty="0" err="1">
                <a:latin typeface="Times New Roman" pitchFamily="18" charset="0"/>
                <a:cs typeface="Times New Roman" pitchFamily="18" charset="0"/>
              </a:rPr>
              <a:t>Zavîl</a:t>
            </a:r>
            <a:r>
              <a:rPr lang="tr-TR" sz="3800" dirty="0">
                <a:latin typeface="Times New Roman" pitchFamily="18" charset="0"/>
                <a:cs typeface="Times New Roman" pitchFamily="18" charset="0"/>
              </a:rPr>
              <a:t> taksimlerinde “Kaba Kemençe” kullanmıştır. Kemençe İran ve Türkistan’da da kullanılır. İlkel şekli, Doğu Karadeniz’in millî </a:t>
            </a:r>
            <a:r>
              <a:rPr lang="tr-TR" sz="3800" dirty="0" err="1">
                <a:latin typeface="Times New Roman" pitchFamily="18" charset="0"/>
                <a:cs typeface="Times New Roman" pitchFamily="18" charset="0"/>
              </a:rPr>
              <a:t>sâzıdır</a:t>
            </a:r>
            <a:r>
              <a:rPr lang="tr-TR" sz="3800" dirty="0">
                <a:latin typeface="Times New Roman" pitchFamily="18" charset="0"/>
                <a:cs typeface="Times New Roman" pitchFamily="18" charset="0"/>
              </a:rPr>
              <a:t>.</a:t>
            </a:r>
          </a:p>
          <a:p>
            <a:pPr algn="just">
              <a:buNone/>
            </a:pPr>
            <a:endParaRPr lang="tr-TR" dirty="0">
              <a:latin typeface="Times New Roman" pitchFamily="18" charset="0"/>
              <a:cs typeface="Times New Roman" pitchFamily="18" charset="0"/>
            </a:endParaRPr>
          </a:p>
        </p:txBody>
      </p:sp>
      <p:pic>
        <p:nvPicPr>
          <p:cNvPr id="21506" name="Picture 2" descr="ڽ¼"/>
          <p:cNvPicPr>
            <a:picLocks noChangeAspect="1" noChangeArrowheads="1"/>
          </p:cNvPicPr>
          <p:nvPr/>
        </p:nvPicPr>
        <p:blipFill>
          <a:blip r:embed="rId2"/>
          <a:srcRect/>
          <a:stretch>
            <a:fillRect/>
          </a:stretch>
        </p:blipFill>
        <p:spPr bwMode="auto">
          <a:xfrm>
            <a:off x="7072330" y="1000108"/>
            <a:ext cx="1771650" cy="26193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85000" lnSpcReduction="10000"/>
          </a:bodyPr>
          <a:lstStyle/>
          <a:p>
            <a:endParaRPr lang="tr-TR" dirty="0" smtClean="0"/>
          </a:p>
          <a:p>
            <a:pPr algn="just"/>
            <a:r>
              <a:rPr lang="tr-TR" dirty="0" smtClean="0">
                <a:latin typeface="Times New Roman" pitchFamily="18" charset="0"/>
                <a:cs typeface="Times New Roman" pitchFamily="18" charset="0"/>
              </a:rPr>
              <a:t>İmkânları </a:t>
            </a:r>
            <a:r>
              <a:rPr lang="tr-TR" dirty="0">
                <a:latin typeface="Times New Roman" pitchFamily="18" charset="0"/>
                <a:cs typeface="Times New Roman" pitchFamily="18" charset="0"/>
              </a:rPr>
              <a:t>Keman kadar olmamakla birlikte, Keman’dan ayrı, insanı heyecanlandıran fevkalâde hoş, parlak, renkli ve lirik bir sesi vardır. Bu bakımdan Türk </a:t>
            </a:r>
            <a:r>
              <a:rPr lang="tr-TR" dirty="0" err="1">
                <a:latin typeface="Times New Roman" pitchFamily="18" charset="0"/>
                <a:cs typeface="Times New Roman" pitchFamily="18" charset="0"/>
              </a:rPr>
              <a:t>sâzlarının</a:t>
            </a:r>
            <a:r>
              <a:rPr lang="tr-TR" dirty="0">
                <a:latin typeface="Times New Roman" pitchFamily="18" charset="0"/>
                <a:cs typeface="Times New Roman" pitchFamily="18" charset="0"/>
              </a:rPr>
              <a:t> en kabiliyetlisi ve en güzeli olduğu söylenebilir. Klâsik Kemençe’yi çalmak için, daha geniş olan alt tarafı sol dizin üstüne konur ve burguları da göğsün sol tarafına dayandırılmak suretiyle çalma pozisyonuna getirilir. Çalma sırasında telden tele geçmek için -Kemanda olduğu gibi- yay döndürülmez. Sol elin içinin hafif temaslarıyla Kemençe döndürülür. Yay daima düz bir istikamette çekilir.</a:t>
            </a:r>
          </a:p>
          <a:p>
            <a:pPr algn="just"/>
            <a:r>
              <a:rPr lang="tr-TR" dirty="0">
                <a:latin typeface="Times New Roman" pitchFamily="18" charset="0"/>
                <a:cs typeface="Times New Roman" pitchFamily="18" charset="0"/>
              </a:rPr>
              <a:t>	Hassas akort için ince ayar vidası (fiks) kullanılması tavsiye edilir. Tel boyu kısa olduğu için sıkça akordu değişen bir âlettir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algn="just">
              <a:buNone/>
            </a:pP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6543692" cy="5840435"/>
          </a:xfrm>
        </p:spPr>
        <p:txBody>
          <a:bodyPr>
            <a:normAutofit fontScale="70000" lnSpcReduction="20000"/>
          </a:bodyPr>
          <a:lstStyle/>
          <a:p>
            <a:pPr algn="just"/>
            <a:r>
              <a:rPr lang="tr-TR" b="1" dirty="0">
                <a:latin typeface="Times New Roman" pitchFamily="18" charset="0"/>
                <a:cs typeface="Times New Roman" pitchFamily="18" charset="0"/>
              </a:rPr>
              <a:t>5- UD</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a:t>
            </a:r>
          </a:p>
          <a:p>
            <a:pPr algn="just"/>
            <a:r>
              <a:rPr lang="tr-TR" dirty="0" err="1">
                <a:latin typeface="Times New Roman" pitchFamily="18" charset="0"/>
                <a:cs typeface="Times New Roman" pitchFamily="18" charset="0"/>
              </a:rPr>
              <a:t>Ud</a:t>
            </a:r>
            <a:r>
              <a:rPr lang="tr-TR" dirty="0">
                <a:latin typeface="Times New Roman" pitchFamily="18" charset="0"/>
                <a:cs typeface="Times New Roman" pitchFamily="18" charset="0"/>
              </a:rPr>
              <a:t>, ağaç ve odun anlamlarına gelmektedir. Ayrıca Hindistan’dan gelen kıymetli bir ağaç olup, yakıldığı zaman hoş koku vermektedir.</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Ud</a:t>
            </a:r>
            <a:r>
              <a:rPr lang="tr-TR" dirty="0">
                <a:latin typeface="Times New Roman" pitchFamily="18" charset="0"/>
                <a:cs typeface="Times New Roman" pitchFamily="18" charset="0"/>
              </a:rPr>
              <a:t>, Şark’a mahsus çok eski </a:t>
            </a:r>
            <a:r>
              <a:rPr lang="tr-TR" dirty="0" err="1">
                <a:latin typeface="Times New Roman" pitchFamily="18" charset="0"/>
                <a:cs typeface="Times New Roman" pitchFamily="18" charset="0"/>
              </a:rPr>
              <a:t>sâzlardandır</a:t>
            </a:r>
            <a:r>
              <a:rPr lang="tr-TR" dirty="0">
                <a:latin typeface="Times New Roman" pitchFamily="18" charset="0"/>
                <a:cs typeface="Times New Roman" pitchFamily="18" charset="0"/>
              </a:rPr>
              <a:t>. Batı’da nefesli olmayan yaylı ve mızraplı </a:t>
            </a:r>
            <a:r>
              <a:rPr lang="tr-TR" dirty="0" err="1">
                <a:latin typeface="Times New Roman" pitchFamily="18" charset="0"/>
                <a:cs typeface="Times New Roman" pitchFamily="18" charset="0"/>
              </a:rPr>
              <a:t>sâz</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îmaline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Lutherie</a:t>
            </a:r>
            <a:r>
              <a:rPr lang="tr-TR" dirty="0">
                <a:latin typeface="Times New Roman" pitchFamily="18" charset="0"/>
                <a:cs typeface="Times New Roman" pitchFamily="18" charset="0"/>
              </a:rPr>
              <a:t> = </a:t>
            </a:r>
            <a:r>
              <a:rPr lang="tr-TR" dirty="0" err="1">
                <a:latin typeface="Times New Roman" pitchFamily="18" charset="0"/>
                <a:cs typeface="Times New Roman" pitchFamily="18" charset="0"/>
              </a:rPr>
              <a:t>Udculuk</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îmal</a:t>
            </a:r>
            <a:r>
              <a:rPr lang="tr-TR" dirty="0">
                <a:latin typeface="Times New Roman" pitchFamily="18" charset="0"/>
                <a:cs typeface="Times New Roman" pitchFamily="18" charset="0"/>
              </a:rPr>
              <a:t> edene de “</a:t>
            </a:r>
            <a:r>
              <a:rPr lang="tr-TR" dirty="0" err="1">
                <a:latin typeface="Times New Roman" pitchFamily="18" charset="0"/>
                <a:cs typeface="Times New Roman" pitchFamily="18" charset="0"/>
              </a:rPr>
              <a:t>Luthiste</a:t>
            </a:r>
            <a:r>
              <a:rPr lang="tr-TR" dirty="0">
                <a:latin typeface="Times New Roman" pitchFamily="18" charset="0"/>
                <a:cs typeface="Times New Roman" pitchFamily="18" charset="0"/>
              </a:rPr>
              <a:t>” denilmektedir. </a:t>
            </a:r>
            <a:r>
              <a:rPr lang="tr-TR" dirty="0" err="1">
                <a:latin typeface="Times New Roman" pitchFamily="18" charset="0"/>
                <a:cs typeface="Times New Roman" pitchFamily="18" charset="0"/>
              </a:rPr>
              <a:t>Luthiste</a:t>
            </a:r>
            <a:r>
              <a:rPr lang="tr-TR" dirty="0">
                <a:latin typeface="Times New Roman" pitchFamily="18" charset="0"/>
                <a:cs typeface="Times New Roman" pitchFamily="18" charset="0"/>
              </a:rPr>
              <a:t> = Udî anlamına da gelmektedir.</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Ud</a:t>
            </a:r>
            <a:r>
              <a:rPr lang="tr-TR" dirty="0">
                <a:latin typeface="Times New Roman" pitchFamily="18" charset="0"/>
                <a:cs typeface="Times New Roman" pitchFamily="18" charset="0"/>
              </a:rPr>
              <a:t> âleti Batı’ya Şark’tan geçmiş ve Batı’da bilinen bir </a:t>
            </a:r>
            <a:r>
              <a:rPr lang="tr-TR" dirty="0" err="1">
                <a:latin typeface="Times New Roman" pitchFamily="18" charset="0"/>
                <a:cs typeface="Times New Roman" pitchFamily="18" charset="0"/>
              </a:rPr>
              <a:t>sâzdır</a:t>
            </a:r>
            <a:r>
              <a:rPr lang="tr-TR" dirty="0">
                <a:latin typeface="Times New Roman" pitchFamily="18" charset="0"/>
                <a:cs typeface="Times New Roman" pitchFamily="18" charset="0"/>
              </a:rPr>
              <a:t>. Fransızca “</a:t>
            </a:r>
            <a:r>
              <a:rPr lang="tr-TR" dirty="0" err="1">
                <a:latin typeface="Times New Roman" pitchFamily="18" charset="0"/>
                <a:cs typeface="Times New Roman" pitchFamily="18" charset="0"/>
              </a:rPr>
              <a:t>Luth</a:t>
            </a:r>
            <a:r>
              <a:rPr lang="tr-TR" dirty="0">
                <a:latin typeface="Times New Roman" pitchFamily="18" charset="0"/>
                <a:cs typeface="Times New Roman" pitchFamily="18" charset="0"/>
              </a:rPr>
              <a:t>”, İngilizce “</a:t>
            </a:r>
            <a:r>
              <a:rPr lang="tr-TR" dirty="0" err="1">
                <a:latin typeface="Times New Roman" pitchFamily="18" charset="0"/>
                <a:cs typeface="Times New Roman" pitchFamily="18" charset="0"/>
              </a:rPr>
              <a:t>Lute</a:t>
            </a:r>
            <a:r>
              <a:rPr lang="tr-TR" dirty="0">
                <a:latin typeface="Times New Roman" pitchFamily="18" charset="0"/>
                <a:cs typeface="Times New Roman" pitchFamily="18" charset="0"/>
              </a:rPr>
              <a:t>”, İtalyanca “</a:t>
            </a:r>
            <a:r>
              <a:rPr lang="tr-TR" dirty="0" err="1">
                <a:latin typeface="Times New Roman" pitchFamily="18" charset="0"/>
                <a:cs typeface="Times New Roman" pitchFamily="18" charset="0"/>
              </a:rPr>
              <a:t>Lauto</a:t>
            </a:r>
            <a:r>
              <a:rPr lang="tr-TR" dirty="0">
                <a:latin typeface="Times New Roman" pitchFamily="18" charset="0"/>
                <a:cs typeface="Times New Roman" pitchFamily="18" charset="0"/>
              </a:rPr>
              <a:t>” veya “</a:t>
            </a:r>
            <a:r>
              <a:rPr lang="tr-TR" dirty="0" err="1">
                <a:latin typeface="Times New Roman" pitchFamily="18" charset="0"/>
                <a:cs typeface="Times New Roman" pitchFamily="18" charset="0"/>
              </a:rPr>
              <a:t>Liuto</a:t>
            </a:r>
            <a:r>
              <a:rPr lang="tr-TR" dirty="0">
                <a:latin typeface="Times New Roman" pitchFamily="18" charset="0"/>
                <a:cs typeface="Times New Roman" pitchFamily="18" charset="0"/>
              </a:rPr>
              <a:t>” denilmektedir.</a:t>
            </a:r>
          </a:p>
          <a:p>
            <a:pPr algn="just"/>
            <a:r>
              <a:rPr lang="tr-TR" dirty="0">
                <a:latin typeface="Times New Roman" pitchFamily="18" charset="0"/>
                <a:cs typeface="Times New Roman" pitchFamily="18" charset="0"/>
              </a:rPr>
              <a:t>	Çin ve Japon </a:t>
            </a:r>
            <a:r>
              <a:rPr lang="tr-TR" dirty="0" err="1">
                <a:latin typeface="Times New Roman" pitchFamily="18" charset="0"/>
                <a:cs typeface="Times New Roman" pitchFamily="18" charset="0"/>
              </a:rPr>
              <a:t>Ud’ları</a:t>
            </a:r>
            <a:r>
              <a:rPr lang="tr-TR" dirty="0">
                <a:latin typeface="Times New Roman" pitchFamily="18" charset="0"/>
                <a:cs typeface="Times New Roman" pitchFamily="18" charset="0"/>
              </a:rPr>
              <a:t> veya </a:t>
            </a:r>
            <a:r>
              <a:rPr lang="tr-TR" dirty="0" err="1">
                <a:latin typeface="Times New Roman" pitchFamily="18" charset="0"/>
                <a:cs typeface="Times New Roman" pitchFamily="18" charset="0"/>
              </a:rPr>
              <a:t>pipaları</a:t>
            </a:r>
            <a:r>
              <a:rPr lang="tr-TR" dirty="0">
                <a:latin typeface="Times New Roman" pitchFamily="18" charset="0"/>
                <a:cs typeface="Times New Roman" pitchFamily="18" charset="0"/>
              </a:rPr>
              <a:t>, biçim bakımından bizim </a:t>
            </a:r>
            <a:r>
              <a:rPr lang="tr-TR" dirty="0" err="1">
                <a:latin typeface="Times New Roman" pitchFamily="18" charset="0"/>
                <a:cs typeface="Times New Roman" pitchFamily="18" charset="0"/>
              </a:rPr>
              <a:t>udlarımızı</a:t>
            </a:r>
            <a:r>
              <a:rPr lang="tr-TR" dirty="0">
                <a:latin typeface="Times New Roman" pitchFamily="18" charset="0"/>
                <a:cs typeface="Times New Roman" pitchFamily="18" charset="0"/>
              </a:rPr>
              <a:t> hatırlatırlar, ancak burgu bakımından Uygur </a:t>
            </a:r>
            <a:r>
              <a:rPr lang="tr-TR" dirty="0" err="1">
                <a:latin typeface="Times New Roman" pitchFamily="18" charset="0"/>
                <a:cs typeface="Times New Roman" pitchFamily="18" charset="0"/>
              </a:rPr>
              <a:t>Ud’larından</a:t>
            </a:r>
            <a:r>
              <a:rPr lang="tr-TR" dirty="0">
                <a:latin typeface="Times New Roman" pitchFamily="18" charset="0"/>
                <a:cs typeface="Times New Roman" pitchFamily="18" charset="0"/>
              </a:rPr>
              <a:t> ayrılırlar. Aslında geniş karınlı </a:t>
            </a:r>
            <a:r>
              <a:rPr lang="tr-TR" dirty="0" err="1">
                <a:latin typeface="Times New Roman" pitchFamily="18" charset="0"/>
                <a:cs typeface="Times New Roman" pitchFamily="18" charset="0"/>
              </a:rPr>
              <a:t>Ud</a:t>
            </a:r>
            <a:r>
              <a:rPr lang="tr-TR" dirty="0">
                <a:latin typeface="Times New Roman" pitchFamily="18" charset="0"/>
                <a:cs typeface="Times New Roman" pitchFamily="18" charset="0"/>
              </a:rPr>
              <a:t> biçimindeki çalgıların Türk Halk </a:t>
            </a:r>
            <a:r>
              <a:rPr lang="tr-TR" dirty="0" err="1">
                <a:latin typeface="Times New Roman" pitchFamily="18" charset="0"/>
                <a:cs typeface="Times New Roman" pitchFamily="18" charset="0"/>
              </a:rPr>
              <a:t>Mûsikîsi</a:t>
            </a:r>
            <a:r>
              <a:rPr lang="tr-TR" dirty="0">
                <a:latin typeface="Times New Roman" pitchFamily="18" charset="0"/>
                <a:cs typeface="Times New Roman" pitchFamily="18" charset="0"/>
              </a:rPr>
              <a:t> âletleri arasında görünmediği söylense de, </a:t>
            </a:r>
            <a:r>
              <a:rPr lang="tr-TR" dirty="0" err="1">
                <a:latin typeface="Times New Roman" pitchFamily="18" charset="0"/>
                <a:cs typeface="Times New Roman" pitchFamily="18" charset="0"/>
              </a:rPr>
              <a:t>Ud</a:t>
            </a:r>
            <a:r>
              <a:rPr lang="tr-TR" dirty="0">
                <a:latin typeface="Times New Roman" pitchFamily="18" charset="0"/>
                <a:cs typeface="Times New Roman" pitchFamily="18" charset="0"/>
              </a:rPr>
              <a:t> bugün hemen hemen bütün müzik topluluklarında kullanılır hale gelmiştir.</a:t>
            </a:r>
          </a:p>
          <a:p>
            <a:pPr>
              <a:buNone/>
            </a:pPr>
            <a:endParaRPr lang="tr-TR" dirty="0"/>
          </a:p>
        </p:txBody>
      </p:sp>
      <p:pic>
        <p:nvPicPr>
          <p:cNvPr id="22530" name="Picture 2" descr="ڽ¼"/>
          <p:cNvPicPr>
            <a:picLocks noChangeAspect="1" noChangeArrowheads="1"/>
          </p:cNvPicPr>
          <p:nvPr/>
        </p:nvPicPr>
        <p:blipFill>
          <a:blip r:embed="rId2"/>
          <a:srcRect/>
          <a:stretch>
            <a:fillRect/>
          </a:stretch>
        </p:blipFill>
        <p:spPr bwMode="auto">
          <a:xfrm>
            <a:off x="7143768" y="1142984"/>
            <a:ext cx="1647825" cy="2692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62500" lnSpcReduction="20000"/>
          </a:bodyPr>
          <a:lstStyle/>
          <a:p>
            <a:pPr algn="just"/>
            <a:endParaRPr lang="tr-TR" dirty="0" smtClean="0">
              <a:latin typeface="Times New Roman" pitchFamily="18" charset="0"/>
              <a:cs typeface="Times New Roman" pitchFamily="18" charset="0"/>
            </a:endParaRPr>
          </a:p>
          <a:p>
            <a:pPr algn="just"/>
            <a:r>
              <a:rPr lang="tr-TR" dirty="0" err="1" smtClean="0">
                <a:latin typeface="Times New Roman" pitchFamily="18" charset="0"/>
                <a:cs typeface="Times New Roman" pitchFamily="18" charset="0"/>
              </a:rPr>
              <a:t>Ud</a:t>
            </a:r>
            <a:r>
              <a:rPr lang="tr-TR" dirty="0">
                <a:latin typeface="Times New Roman" pitchFamily="18" charset="0"/>
                <a:cs typeface="Times New Roman" pitchFamily="18" charset="0"/>
              </a:rPr>
              <a:t>, Türk ve Arap tavrıyla çalınabilmektedir. Her iki üslûbun da kendine has tadı ve zevki vardır, yeter ki enstrüman kaliteli olsun, icracı iyi bir virtüöz olsun. Bir zamanlar (XX. Yüzyılın ilk çeyreğinde) Türk hanımlarının çalmayı tercih ettikleri bir </a:t>
            </a:r>
            <a:r>
              <a:rPr lang="tr-TR" dirty="0" err="1">
                <a:latin typeface="Times New Roman" pitchFamily="18" charset="0"/>
                <a:cs typeface="Times New Roman" pitchFamily="18" charset="0"/>
              </a:rPr>
              <a:t>sâzdı</a:t>
            </a:r>
            <a:r>
              <a:rPr lang="tr-TR" dirty="0">
                <a:latin typeface="Times New Roman" pitchFamily="18" charset="0"/>
                <a:cs typeface="Times New Roman" pitchFamily="18" charset="0"/>
              </a:rPr>
              <a:t>, halen de öyledir. Bu moda XVII. Yüzyıl ortalarında Fransa’da da vardı, bütün saray hanımlarına ve prenslere </a:t>
            </a:r>
            <a:r>
              <a:rPr lang="tr-TR" dirty="0" err="1">
                <a:latin typeface="Times New Roman" pitchFamily="18" charset="0"/>
                <a:cs typeface="Times New Roman" pitchFamily="18" charset="0"/>
              </a:rPr>
              <a:t>Ud</a:t>
            </a:r>
            <a:r>
              <a:rPr lang="tr-TR" dirty="0">
                <a:latin typeface="Times New Roman" pitchFamily="18" charset="0"/>
                <a:cs typeface="Times New Roman" pitchFamily="18" charset="0"/>
              </a:rPr>
              <a:t> öğretilirdi. </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Ud’un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mûcidi</a:t>
            </a:r>
            <a:r>
              <a:rPr lang="tr-TR" dirty="0">
                <a:latin typeface="Times New Roman" pitchFamily="18" charset="0"/>
                <a:cs typeface="Times New Roman" pitchFamily="18" charset="0"/>
              </a:rPr>
              <a:t> başka bir kayıtta </a:t>
            </a:r>
            <a:r>
              <a:rPr lang="tr-TR" dirty="0" err="1">
                <a:latin typeface="Times New Roman" pitchFamily="18" charset="0"/>
                <a:cs typeface="Times New Roman" pitchFamily="18" charset="0"/>
              </a:rPr>
              <a:t>İbn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Mücessâ</a:t>
            </a:r>
            <a:r>
              <a:rPr lang="tr-TR" dirty="0">
                <a:latin typeface="Times New Roman" pitchFamily="18" charset="0"/>
                <a:cs typeface="Times New Roman" pitchFamily="18" charset="0"/>
              </a:rPr>
              <a:t> olarak geçmektedir. Bir </a:t>
            </a:r>
            <a:r>
              <a:rPr lang="tr-TR" dirty="0" err="1">
                <a:latin typeface="Times New Roman" pitchFamily="18" charset="0"/>
                <a:cs typeface="Times New Roman" pitchFamily="18" charset="0"/>
              </a:rPr>
              <a:t>siyâhî</a:t>
            </a:r>
            <a:r>
              <a:rPr lang="tr-TR" dirty="0">
                <a:latin typeface="Times New Roman" pitchFamily="18" charset="0"/>
                <a:cs typeface="Times New Roman" pitchFamily="18" charset="0"/>
              </a:rPr>
              <a:t> olan bu zat Milâdî VIII. Yüzyılın başlarında yaşamış, </a:t>
            </a:r>
            <a:r>
              <a:rPr lang="tr-TR" dirty="0" err="1">
                <a:latin typeface="Times New Roman" pitchFamily="18" charset="0"/>
                <a:cs typeface="Times New Roman" pitchFamily="18" charset="0"/>
              </a:rPr>
              <a:t>mûsikî</a:t>
            </a:r>
            <a:r>
              <a:rPr lang="tr-TR" dirty="0">
                <a:latin typeface="Times New Roman" pitchFamily="18" charset="0"/>
                <a:cs typeface="Times New Roman" pitchFamily="18" charset="0"/>
              </a:rPr>
              <a:t> bilgisi öğrenmek üzere İran ve Suriye’de seyahat ettiği söylenmektedir (</a:t>
            </a:r>
            <a:r>
              <a:rPr lang="tr-TR" dirty="0" err="1">
                <a:latin typeface="Times New Roman" pitchFamily="18" charset="0"/>
                <a:cs typeface="Times New Roman" pitchFamily="18" charset="0"/>
              </a:rPr>
              <a:t>Gazimihal</a:t>
            </a:r>
            <a:r>
              <a:rPr lang="tr-TR" dirty="0">
                <a:latin typeface="Times New Roman" pitchFamily="18" charset="0"/>
                <a:cs typeface="Times New Roman" pitchFamily="18" charset="0"/>
              </a:rPr>
              <a:t>, 136). Bir başka </a:t>
            </a:r>
            <a:r>
              <a:rPr lang="tr-TR" dirty="0" err="1">
                <a:latin typeface="Times New Roman" pitchFamily="18" charset="0"/>
                <a:cs typeface="Times New Roman" pitchFamily="18" charset="0"/>
              </a:rPr>
              <a:t>rivâyette</a:t>
            </a:r>
            <a:r>
              <a:rPr lang="tr-TR" dirty="0">
                <a:latin typeface="Times New Roman" pitchFamily="18" charset="0"/>
                <a:cs typeface="Times New Roman" pitchFamily="18" charset="0"/>
              </a:rPr>
              <a:t> de İran </a:t>
            </a:r>
            <a:r>
              <a:rPr lang="tr-TR" dirty="0" err="1">
                <a:latin typeface="Times New Roman" pitchFamily="18" charset="0"/>
                <a:cs typeface="Times New Roman" pitchFamily="18" charset="0"/>
              </a:rPr>
              <a:t>Kisrâlarından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Sâbur</a:t>
            </a:r>
            <a:r>
              <a:rPr lang="tr-TR" dirty="0">
                <a:latin typeface="Times New Roman" pitchFamily="18" charset="0"/>
                <a:cs typeface="Times New Roman" pitchFamily="18" charset="0"/>
              </a:rPr>
              <a:t> zamanında </a:t>
            </a:r>
            <a:r>
              <a:rPr lang="tr-TR" dirty="0" err="1">
                <a:latin typeface="Times New Roman" pitchFamily="18" charset="0"/>
                <a:cs typeface="Times New Roman" pitchFamily="18" charset="0"/>
              </a:rPr>
              <a:t>îcad</a:t>
            </a:r>
            <a:r>
              <a:rPr lang="tr-TR" dirty="0">
                <a:latin typeface="Times New Roman" pitchFamily="18" charset="0"/>
                <a:cs typeface="Times New Roman" pitchFamily="18" charset="0"/>
              </a:rPr>
              <a:t> edildiği söylenmektedir. Bize göre Hz. Peygamber döneminde ashaptan bazılarının </a:t>
            </a:r>
            <a:r>
              <a:rPr lang="tr-TR" dirty="0" err="1">
                <a:latin typeface="Times New Roman" pitchFamily="18" charset="0"/>
                <a:cs typeface="Times New Roman" pitchFamily="18" charset="0"/>
              </a:rPr>
              <a:t>câriyelerine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Ud</a:t>
            </a:r>
            <a:r>
              <a:rPr lang="tr-TR" dirty="0">
                <a:latin typeface="Times New Roman" pitchFamily="18" charset="0"/>
                <a:cs typeface="Times New Roman" pitchFamily="18" charset="0"/>
              </a:rPr>
              <a:t> çaldırıp dinlediklerine dair haberlere dayanarak, bu </a:t>
            </a:r>
            <a:r>
              <a:rPr lang="tr-TR" dirty="0" err="1">
                <a:latin typeface="Times New Roman" pitchFamily="18" charset="0"/>
                <a:cs typeface="Times New Roman" pitchFamily="18" charset="0"/>
              </a:rPr>
              <a:t>sâzın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îcâdını</a:t>
            </a:r>
            <a:r>
              <a:rPr lang="tr-TR" dirty="0">
                <a:latin typeface="Times New Roman" pitchFamily="18" charset="0"/>
                <a:cs typeface="Times New Roman" pitchFamily="18" charset="0"/>
              </a:rPr>
              <a:t>, Sümerlere kadar götürmek doğru olur kanaatindeyiz.</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Ud</a:t>
            </a:r>
            <a:r>
              <a:rPr lang="tr-TR" dirty="0">
                <a:latin typeface="Times New Roman" pitchFamily="18" charset="0"/>
                <a:cs typeface="Times New Roman" pitchFamily="18" charset="0"/>
              </a:rPr>
              <a:t>, gövdesi büyük bir âlet olduğu için kucağı doldurur. Kucakta rahat tutabilmek için sandalye gibi bir yükseklikte oturup, sağ ayağın altına takriben 10 santimlik yükseklikte bir sehpa veya takoz konur. </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Ud</a:t>
            </a:r>
            <a:r>
              <a:rPr lang="tr-TR" dirty="0">
                <a:latin typeface="Times New Roman" pitchFamily="18" charset="0"/>
                <a:cs typeface="Times New Roman" pitchFamily="18" charset="0"/>
              </a:rPr>
              <a:t> sazı fasıllarda genellikle bas sesleri verdiği için la-dini </a:t>
            </a:r>
            <a:r>
              <a:rPr lang="tr-TR" dirty="0" err="1">
                <a:latin typeface="Times New Roman" pitchFamily="18" charset="0"/>
                <a:cs typeface="Times New Roman" pitchFamily="18" charset="0"/>
              </a:rPr>
              <a:t>mûsikîmizde</a:t>
            </a:r>
            <a:r>
              <a:rPr lang="tr-TR" dirty="0">
                <a:latin typeface="Times New Roman" pitchFamily="18" charset="0"/>
                <a:cs typeface="Times New Roman" pitchFamily="18" charset="0"/>
              </a:rPr>
              <a:t> olduğu gibi dini </a:t>
            </a:r>
            <a:r>
              <a:rPr lang="tr-TR" dirty="0" err="1">
                <a:latin typeface="Times New Roman" pitchFamily="18" charset="0"/>
                <a:cs typeface="Times New Roman" pitchFamily="18" charset="0"/>
              </a:rPr>
              <a:t>mûsikimizde</a:t>
            </a:r>
            <a:r>
              <a:rPr lang="tr-TR" dirty="0">
                <a:latin typeface="Times New Roman" pitchFamily="18" charset="0"/>
                <a:cs typeface="Times New Roman" pitchFamily="18" charset="0"/>
              </a:rPr>
              <a:t> de çok kullanılan sazlarımızdandır.</a:t>
            </a:r>
          </a:p>
          <a:p>
            <a:pPr>
              <a:buNone/>
            </a:pP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6686568" cy="5840435"/>
          </a:xfrm>
        </p:spPr>
        <p:txBody>
          <a:bodyPr>
            <a:normAutofit fontScale="25000" lnSpcReduction="20000"/>
          </a:bodyPr>
          <a:lstStyle/>
          <a:p>
            <a:pPr algn="just"/>
            <a:r>
              <a:rPr lang="tr-TR" sz="7200" b="1" dirty="0">
                <a:latin typeface="Times New Roman" pitchFamily="18" charset="0"/>
                <a:cs typeface="Times New Roman" pitchFamily="18" charset="0"/>
              </a:rPr>
              <a:t>6- KANÛN</a:t>
            </a:r>
            <a:endParaRPr lang="tr-TR" sz="7200" dirty="0">
              <a:latin typeface="Times New Roman" pitchFamily="18" charset="0"/>
              <a:cs typeface="Times New Roman" pitchFamily="18" charset="0"/>
            </a:endParaRPr>
          </a:p>
          <a:p>
            <a:pPr algn="just"/>
            <a:r>
              <a:rPr lang="tr-TR" sz="7200" dirty="0">
                <a:latin typeface="Times New Roman" pitchFamily="18" charset="0"/>
                <a:cs typeface="Times New Roman" pitchFamily="18" charset="0"/>
              </a:rPr>
              <a:t>Lügatte: Kaide, </a:t>
            </a:r>
            <a:r>
              <a:rPr lang="tr-TR" sz="7200" dirty="0" err="1">
                <a:latin typeface="Times New Roman" pitchFamily="18" charset="0"/>
                <a:cs typeface="Times New Roman" pitchFamily="18" charset="0"/>
              </a:rPr>
              <a:t>usûl</a:t>
            </a:r>
            <a:r>
              <a:rPr lang="tr-TR" sz="7200" dirty="0">
                <a:latin typeface="Times New Roman" pitchFamily="18" charset="0"/>
                <a:cs typeface="Times New Roman" pitchFamily="18" charset="0"/>
              </a:rPr>
              <a:t>, nizam, </a:t>
            </a:r>
            <a:r>
              <a:rPr lang="tr-TR" sz="7200" dirty="0" err="1">
                <a:latin typeface="Times New Roman" pitchFamily="18" charset="0"/>
                <a:cs typeface="Times New Roman" pitchFamily="18" charset="0"/>
              </a:rPr>
              <a:t>âyin</a:t>
            </a:r>
            <a:r>
              <a:rPr lang="tr-TR" sz="7200" dirty="0">
                <a:latin typeface="Times New Roman" pitchFamily="18" charset="0"/>
                <a:cs typeface="Times New Roman" pitchFamily="18" charset="0"/>
              </a:rPr>
              <a:t>, </a:t>
            </a:r>
            <a:r>
              <a:rPr lang="tr-TR" sz="7200" dirty="0" err="1">
                <a:latin typeface="Times New Roman" pitchFamily="18" charset="0"/>
                <a:cs typeface="Times New Roman" pitchFamily="18" charset="0"/>
              </a:rPr>
              <a:t>nizamnâme</a:t>
            </a:r>
            <a:r>
              <a:rPr lang="tr-TR" sz="7200" dirty="0">
                <a:latin typeface="Times New Roman" pitchFamily="18" charset="0"/>
                <a:cs typeface="Times New Roman" pitchFamily="18" charset="0"/>
              </a:rPr>
              <a:t> anlamlarına gelmektedir (</a:t>
            </a:r>
            <a:r>
              <a:rPr lang="tr-TR" sz="7200" dirty="0" err="1">
                <a:latin typeface="Times New Roman" pitchFamily="18" charset="0"/>
                <a:cs typeface="Times New Roman" pitchFamily="18" charset="0"/>
              </a:rPr>
              <a:t>Sâmi</a:t>
            </a:r>
            <a:r>
              <a:rPr lang="tr-TR" sz="7200" dirty="0">
                <a:latin typeface="Times New Roman" pitchFamily="18" charset="0"/>
                <a:cs typeface="Times New Roman" pitchFamily="18" charset="0"/>
              </a:rPr>
              <a:t>, 1317, 1041). </a:t>
            </a:r>
            <a:r>
              <a:rPr lang="tr-TR" sz="7200" dirty="0" err="1">
                <a:latin typeface="Times New Roman" pitchFamily="18" charset="0"/>
                <a:cs typeface="Times New Roman" pitchFamily="18" charset="0"/>
              </a:rPr>
              <a:t>Mûsikîdeki</a:t>
            </a:r>
            <a:r>
              <a:rPr lang="tr-TR" sz="7200" dirty="0">
                <a:latin typeface="Times New Roman" pitchFamily="18" charset="0"/>
                <a:cs typeface="Times New Roman" pitchFamily="18" charset="0"/>
              </a:rPr>
              <a:t> anlamı ise </a:t>
            </a:r>
            <a:r>
              <a:rPr lang="tr-TR" sz="7200" dirty="0" err="1">
                <a:latin typeface="Times New Roman" pitchFamily="18" charset="0"/>
                <a:cs typeface="Times New Roman" pitchFamily="18" charset="0"/>
              </a:rPr>
              <a:t>Ebû</a:t>
            </a:r>
            <a:r>
              <a:rPr lang="tr-TR" sz="7200" dirty="0">
                <a:latin typeface="Times New Roman" pitchFamily="18" charset="0"/>
                <a:cs typeface="Times New Roman" pitchFamily="18" charset="0"/>
              </a:rPr>
              <a:t> Mansur Muhammed b. Turhan b. </a:t>
            </a:r>
            <a:r>
              <a:rPr lang="tr-TR" sz="7200" dirty="0" err="1">
                <a:latin typeface="Times New Roman" pitchFamily="18" charset="0"/>
                <a:cs typeface="Times New Roman" pitchFamily="18" charset="0"/>
              </a:rPr>
              <a:t>Uzluğ</a:t>
            </a:r>
            <a:r>
              <a:rPr lang="tr-TR" sz="7200" dirty="0">
                <a:latin typeface="Times New Roman" pitchFamily="18" charset="0"/>
                <a:cs typeface="Times New Roman" pitchFamily="18" charset="0"/>
              </a:rPr>
              <a:t> </a:t>
            </a:r>
            <a:r>
              <a:rPr lang="tr-TR" sz="7200" dirty="0" err="1">
                <a:latin typeface="Times New Roman" pitchFamily="18" charset="0"/>
                <a:cs typeface="Times New Roman" pitchFamily="18" charset="0"/>
              </a:rPr>
              <a:t>Fârâbî</a:t>
            </a:r>
            <a:r>
              <a:rPr lang="tr-TR" sz="7200" dirty="0">
                <a:latin typeface="Times New Roman" pitchFamily="18" charset="0"/>
                <a:cs typeface="Times New Roman" pitchFamily="18" charset="0"/>
              </a:rPr>
              <a:t> (870-950) tarafından </a:t>
            </a:r>
            <a:r>
              <a:rPr lang="tr-TR" sz="7200" dirty="0" err="1">
                <a:latin typeface="Times New Roman" pitchFamily="18" charset="0"/>
                <a:cs typeface="Times New Roman" pitchFamily="18" charset="0"/>
              </a:rPr>
              <a:t>îcad</a:t>
            </a:r>
            <a:r>
              <a:rPr lang="tr-TR" sz="7200" dirty="0">
                <a:latin typeface="Times New Roman" pitchFamily="18" charset="0"/>
                <a:cs typeface="Times New Roman" pitchFamily="18" charset="0"/>
              </a:rPr>
              <a:t> edildiği söylenen yatık bir </a:t>
            </a:r>
            <a:r>
              <a:rPr lang="tr-TR" sz="7200" dirty="0" err="1">
                <a:latin typeface="Times New Roman" pitchFamily="18" charset="0"/>
                <a:cs typeface="Times New Roman" pitchFamily="18" charset="0"/>
              </a:rPr>
              <a:t>sâzın</a:t>
            </a:r>
            <a:r>
              <a:rPr lang="tr-TR" sz="7200" dirty="0">
                <a:latin typeface="Times New Roman" pitchFamily="18" charset="0"/>
                <a:cs typeface="Times New Roman" pitchFamily="18" charset="0"/>
              </a:rPr>
              <a:t> adıdır.</a:t>
            </a:r>
          </a:p>
          <a:p>
            <a:pPr algn="just"/>
            <a:r>
              <a:rPr lang="tr-TR" sz="7200" dirty="0">
                <a:latin typeface="Times New Roman" pitchFamily="18" charset="0"/>
                <a:cs typeface="Times New Roman" pitchFamily="18" charset="0"/>
              </a:rPr>
              <a:t>	</a:t>
            </a:r>
            <a:r>
              <a:rPr lang="tr-TR" sz="7200" dirty="0" err="1">
                <a:latin typeface="Times New Roman" pitchFamily="18" charset="0"/>
                <a:cs typeface="Times New Roman" pitchFamily="18" charset="0"/>
              </a:rPr>
              <a:t>Santûr</a:t>
            </a:r>
            <a:r>
              <a:rPr lang="tr-TR" sz="7200" dirty="0">
                <a:latin typeface="Times New Roman" pitchFamily="18" charset="0"/>
                <a:cs typeface="Times New Roman" pitchFamily="18" charset="0"/>
              </a:rPr>
              <a:t> ve </a:t>
            </a:r>
            <a:r>
              <a:rPr lang="tr-TR" sz="7200" dirty="0" err="1">
                <a:latin typeface="Times New Roman" pitchFamily="18" charset="0"/>
                <a:cs typeface="Times New Roman" pitchFamily="18" charset="0"/>
              </a:rPr>
              <a:t>Kanûn</a:t>
            </a:r>
            <a:r>
              <a:rPr lang="tr-TR" sz="7200" dirty="0">
                <a:latin typeface="Times New Roman" pitchFamily="18" charset="0"/>
                <a:cs typeface="Times New Roman" pitchFamily="18" charset="0"/>
              </a:rPr>
              <a:t> türü çalgıların, Türklerin “Yatık”, “</a:t>
            </a:r>
            <a:r>
              <a:rPr lang="tr-TR" sz="7200" dirty="0" err="1">
                <a:latin typeface="Times New Roman" pitchFamily="18" charset="0"/>
                <a:cs typeface="Times New Roman" pitchFamily="18" charset="0"/>
              </a:rPr>
              <a:t>Yatugan</a:t>
            </a:r>
            <a:r>
              <a:rPr lang="tr-TR" sz="7200" dirty="0">
                <a:latin typeface="Times New Roman" pitchFamily="18" charset="0"/>
                <a:cs typeface="Times New Roman" pitchFamily="18" charset="0"/>
              </a:rPr>
              <a:t>” veya “Çenk” türündeki çalgılarının çok gelişmiş tipleri olduğu söylenmektedir (</a:t>
            </a:r>
            <a:r>
              <a:rPr lang="tr-TR" sz="7200" dirty="0" err="1">
                <a:latin typeface="Times New Roman" pitchFamily="18" charset="0"/>
                <a:cs typeface="Times New Roman" pitchFamily="18" charset="0"/>
              </a:rPr>
              <a:t>Şençalar</a:t>
            </a:r>
            <a:r>
              <a:rPr lang="tr-TR" sz="7200" dirty="0">
                <a:latin typeface="Times New Roman" pitchFamily="18" charset="0"/>
                <a:cs typeface="Times New Roman" pitchFamily="18" charset="0"/>
              </a:rPr>
              <a:t>, 1976, 8). Bu bakımdan her ne kadar Araplarca kullanılmış bir </a:t>
            </a:r>
            <a:r>
              <a:rPr lang="tr-TR" sz="7200" dirty="0" err="1">
                <a:latin typeface="Times New Roman" pitchFamily="18" charset="0"/>
                <a:cs typeface="Times New Roman" pitchFamily="18" charset="0"/>
              </a:rPr>
              <a:t>sâz</a:t>
            </a:r>
            <a:r>
              <a:rPr lang="tr-TR" sz="7200" dirty="0">
                <a:latin typeface="Times New Roman" pitchFamily="18" charset="0"/>
                <a:cs typeface="Times New Roman" pitchFamily="18" charset="0"/>
              </a:rPr>
              <a:t> olsa da, bu </a:t>
            </a:r>
            <a:r>
              <a:rPr lang="tr-TR" sz="7200" dirty="0" err="1">
                <a:latin typeface="Times New Roman" pitchFamily="18" charset="0"/>
                <a:cs typeface="Times New Roman" pitchFamily="18" charset="0"/>
              </a:rPr>
              <a:t>sâzı</a:t>
            </a:r>
            <a:r>
              <a:rPr lang="tr-TR" sz="7200" dirty="0">
                <a:latin typeface="Times New Roman" pitchFamily="18" charset="0"/>
                <a:cs typeface="Times New Roman" pitchFamily="18" charset="0"/>
              </a:rPr>
              <a:t> Arap </a:t>
            </a:r>
            <a:r>
              <a:rPr lang="tr-TR" sz="7200" dirty="0" err="1">
                <a:latin typeface="Times New Roman" pitchFamily="18" charset="0"/>
                <a:cs typeface="Times New Roman" pitchFamily="18" charset="0"/>
              </a:rPr>
              <a:t>sâzı</a:t>
            </a:r>
            <a:r>
              <a:rPr lang="tr-TR" sz="7200" dirty="0">
                <a:latin typeface="Times New Roman" pitchFamily="18" charset="0"/>
                <a:cs typeface="Times New Roman" pitchFamily="18" charset="0"/>
              </a:rPr>
              <a:t> olarak kabul etmek kanaatimizce çok yanlış olur.</a:t>
            </a:r>
          </a:p>
          <a:p>
            <a:pPr algn="just"/>
            <a:r>
              <a:rPr lang="tr-TR" sz="7200" dirty="0">
                <a:latin typeface="Times New Roman" pitchFamily="18" charset="0"/>
                <a:cs typeface="Times New Roman" pitchFamily="18" charset="0"/>
              </a:rPr>
              <a:t>	Aslında </a:t>
            </a:r>
            <a:r>
              <a:rPr lang="tr-TR" sz="7200" dirty="0" err="1">
                <a:latin typeface="Times New Roman" pitchFamily="18" charset="0"/>
                <a:cs typeface="Times New Roman" pitchFamily="18" charset="0"/>
              </a:rPr>
              <a:t>Kanûn</a:t>
            </a:r>
            <a:r>
              <a:rPr lang="tr-TR" sz="7200" dirty="0">
                <a:latin typeface="Times New Roman" pitchFamily="18" charset="0"/>
                <a:cs typeface="Times New Roman" pitchFamily="18" charset="0"/>
              </a:rPr>
              <a:t>, menşei bakımından antik devre, eski Mısırlılara ve </a:t>
            </a:r>
            <a:r>
              <a:rPr lang="tr-TR" sz="7200" dirty="0" err="1">
                <a:latin typeface="Times New Roman" pitchFamily="18" charset="0"/>
                <a:cs typeface="Times New Roman" pitchFamily="18" charset="0"/>
              </a:rPr>
              <a:t>Sümerler’e</a:t>
            </a:r>
            <a:r>
              <a:rPr lang="tr-TR" sz="7200" dirty="0">
                <a:latin typeface="Times New Roman" pitchFamily="18" charset="0"/>
                <a:cs typeface="Times New Roman" pitchFamily="18" charset="0"/>
              </a:rPr>
              <a:t> kadar götürülebilir. </a:t>
            </a:r>
            <a:r>
              <a:rPr lang="tr-TR" sz="7200" dirty="0" err="1">
                <a:latin typeface="Times New Roman" pitchFamily="18" charset="0"/>
                <a:cs typeface="Times New Roman" pitchFamily="18" charset="0"/>
              </a:rPr>
              <a:t>Çeng</a:t>
            </a:r>
            <a:r>
              <a:rPr lang="tr-TR" sz="7200" dirty="0">
                <a:latin typeface="Times New Roman" pitchFamily="18" charset="0"/>
                <a:cs typeface="Times New Roman" pitchFamily="18" charset="0"/>
              </a:rPr>
              <a:t> ile </a:t>
            </a:r>
            <a:r>
              <a:rPr lang="tr-TR" sz="7200" dirty="0" err="1">
                <a:latin typeface="Times New Roman" pitchFamily="18" charset="0"/>
                <a:cs typeface="Times New Roman" pitchFamily="18" charset="0"/>
              </a:rPr>
              <a:t>Kanûn’un</a:t>
            </a:r>
            <a:r>
              <a:rPr lang="tr-TR" sz="7200" dirty="0">
                <a:latin typeface="Times New Roman" pitchFamily="18" charset="0"/>
                <a:cs typeface="Times New Roman" pitchFamily="18" charset="0"/>
              </a:rPr>
              <a:t> aynı kaynaktan geliştikleri şüphesizdir. Bugünkü şeklini Ortaçağdan sonra almıştır denilmektedir.</a:t>
            </a:r>
          </a:p>
          <a:p>
            <a:pPr algn="just"/>
            <a:r>
              <a:rPr lang="tr-TR" sz="7200" dirty="0">
                <a:latin typeface="Times New Roman" pitchFamily="18" charset="0"/>
                <a:cs typeface="Times New Roman" pitchFamily="18" charset="0"/>
              </a:rPr>
              <a:t>	</a:t>
            </a:r>
            <a:r>
              <a:rPr lang="tr-TR" sz="7200" dirty="0" err="1">
                <a:latin typeface="Times New Roman" pitchFamily="18" charset="0"/>
                <a:cs typeface="Times New Roman" pitchFamily="18" charset="0"/>
              </a:rPr>
              <a:t>Fârâbî’nin</a:t>
            </a:r>
            <a:r>
              <a:rPr lang="tr-TR" sz="7200" dirty="0">
                <a:latin typeface="Times New Roman" pitchFamily="18" charset="0"/>
                <a:cs typeface="Times New Roman" pitchFamily="18" charset="0"/>
              </a:rPr>
              <a:t> zamanındaki </a:t>
            </a:r>
            <a:r>
              <a:rPr lang="tr-TR" sz="7200" dirty="0" err="1">
                <a:latin typeface="Times New Roman" pitchFamily="18" charset="0"/>
                <a:cs typeface="Times New Roman" pitchFamily="18" charset="0"/>
              </a:rPr>
              <a:t>Kanûn</a:t>
            </a:r>
            <a:r>
              <a:rPr lang="tr-TR" sz="7200" dirty="0">
                <a:latin typeface="Times New Roman" pitchFamily="18" charset="0"/>
                <a:cs typeface="Times New Roman" pitchFamily="18" charset="0"/>
              </a:rPr>
              <a:t> </a:t>
            </a:r>
            <a:r>
              <a:rPr lang="tr-TR" sz="7200" dirty="0" err="1">
                <a:latin typeface="Times New Roman" pitchFamily="18" charset="0"/>
                <a:cs typeface="Times New Roman" pitchFamily="18" charset="0"/>
              </a:rPr>
              <a:t>sâzının</a:t>
            </a:r>
            <a:r>
              <a:rPr lang="tr-TR" sz="7200" dirty="0">
                <a:latin typeface="Times New Roman" pitchFamily="18" charset="0"/>
                <a:cs typeface="Times New Roman" pitchFamily="18" charset="0"/>
              </a:rPr>
              <a:t> şekil bakımından bugünkü </a:t>
            </a:r>
            <a:r>
              <a:rPr lang="tr-TR" sz="7200" dirty="0" err="1">
                <a:latin typeface="Times New Roman" pitchFamily="18" charset="0"/>
                <a:cs typeface="Times New Roman" pitchFamily="18" charset="0"/>
              </a:rPr>
              <a:t>sâzlara</a:t>
            </a:r>
            <a:r>
              <a:rPr lang="tr-TR" sz="7200" dirty="0">
                <a:latin typeface="Times New Roman" pitchFamily="18" charset="0"/>
                <a:cs typeface="Times New Roman" pitchFamily="18" charset="0"/>
              </a:rPr>
              <a:t> benzemediği muhakkaktır. Elimizde bulunan en eski </a:t>
            </a:r>
            <a:r>
              <a:rPr lang="tr-TR" sz="7200" dirty="0" err="1">
                <a:latin typeface="Times New Roman" pitchFamily="18" charset="0"/>
                <a:cs typeface="Times New Roman" pitchFamily="18" charset="0"/>
              </a:rPr>
              <a:t>kanûn</a:t>
            </a:r>
            <a:r>
              <a:rPr lang="tr-TR" sz="7200" dirty="0">
                <a:latin typeface="Times New Roman" pitchFamily="18" charset="0"/>
                <a:cs typeface="Times New Roman" pitchFamily="18" charset="0"/>
              </a:rPr>
              <a:t> </a:t>
            </a:r>
            <a:r>
              <a:rPr lang="tr-TR" sz="7200" dirty="0" err="1">
                <a:latin typeface="Times New Roman" pitchFamily="18" charset="0"/>
                <a:cs typeface="Times New Roman" pitchFamily="18" charset="0"/>
              </a:rPr>
              <a:t>sâzı</a:t>
            </a:r>
            <a:r>
              <a:rPr lang="tr-TR" sz="7200" dirty="0">
                <a:latin typeface="Times New Roman" pitchFamily="18" charset="0"/>
                <a:cs typeface="Times New Roman" pitchFamily="18" charset="0"/>
              </a:rPr>
              <a:t>, Sultan Abdülaziz Han zamanında </a:t>
            </a:r>
            <a:r>
              <a:rPr lang="tr-TR" sz="7200" dirty="0" err="1">
                <a:latin typeface="Times New Roman" pitchFamily="18" charset="0"/>
                <a:cs typeface="Times New Roman" pitchFamily="18" charset="0"/>
              </a:rPr>
              <a:t>Kanûn</a:t>
            </a:r>
            <a:r>
              <a:rPr lang="tr-TR" sz="7200" dirty="0">
                <a:latin typeface="Times New Roman" pitchFamily="18" charset="0"/>
                <a:cs typeface="Times New Roman" pitchFamily="18" charset="0"/>
              </a:rPr>
              <a:t> yapan Mahmut Usta’nın yapımı olan </a:t>
            </a:r>
            <a:r>
              <a:rPr lang="tr-TR" sz="7200" dirty="0" err="1">
                <a:latin typeface="Times New Roman" pitchFamily="18" charset="0"/>
                <a:cs typeface="Times New Roman" pitchFamily="18" charset="0"/>
              </a:rPr>
              <a:t>sâzlardır</a:t>
            </a:r>
            <a:r>
              <a:rPr lang="tr-TR" sz="7200" dirty="0">
                <a:latin typeface="Times New Roman" pitchFamily="18" charset="0"/>
                <a:cs typeface="Times New Roman" pitchFamily="18" charset="0"/>
              </a:rPr>
              <a:t>. Aynı </a:t>
            </a:r>
            <a:r>
              <a:rPr lang="tr-TR" sz="7200" dirty="0" err="1">
                <a:latin typeface="Times New Roman" pitchFamily="18" charset="0"/>
                <a:cs typeface="Times New Roman" pitchFamily="18" charset="0"/>
              </a:rPr>
              <a:t>sâzı</a:t>
            </a:r>
            <a:r>
              <a:rPr lang="tr-TR" sz="7200" dirty="0">
                <a:latin typeface="Times New Roman" pitchFamily="18" charset="0"/>
                <a:cs typeface="Times New Roman" pitchFamily="18" charset="0"/>
              </a:rPr>
              <a:t> çalmış olan Arap ülkelerinde müzelerde belki de daha eski yapımlara rastlamak mümkündür. Sonraları daha çok Arapların kullandığı bu </a:t>
            </a:r>
            <a:r>
              <a:rPr lang="tr-TR" sz="7200" dirty="0" err="1">
                <a:latin typeface="Times New Roman" pitchFamily="18" charset="0"/>
                <a:cs typeface="Times New Roman" pitchFamily="18" charset="0"/>
              </a:rPr>
              <a:t>sâzın</a:t>
            </a:r>
            <a:r>
              <a:rPr lang="tr-TR" sz="7200" dirty="0">
                <a:latin typeface="Times New Roman" pitchFamily="18" charset="0"/>
                <a:cs typeface="Times New Roman" pitchFamily="18" charset="0"/>
              </a:rPr>
              <a:t> Türklere Araplardan geçtiği bazı Batı’lı yazarlar tarafından söylenmektedir.</a:t>
            </a:r>
          </a:p>
          <a:p>
            <a:pPr algn="just"/>
            <a:r>
              <a:rPr lang="tr-TR" sz="7200" dirty="0">
                <a:latin typeface="Times New Roman" pitchFamily="18" charset="0"/>
                <a:cs typeface="Times New Roman" pitchFamily="18" charset="0"/>
              </a:rPr>
              <a:t>	Bir müddet Osmanlı sarayında rağbet görmediği anlaşılan </a:t>
            </a:r>
            <a:r>
              <a:rPr lang="tr-TR" sz="7200" dirty="0" err="1">
                <a:latin typeface="Times New Roman" pitchFamily="18" charset="0"/>
                <a:cs typeface="Times New Roman" pitchFamily="18" charset="0"/>
              </a:rPr>
              <a:t>Kanûn</a:t>
            </a:r>
            <a:r>
              <a:rPr lang="tr-TR" sz="7200" dirty="0">
                <a:latin typeface="Times New Roman" pitchFamily="18" charset="0"/>
                <a:cs typeface="Times New Roman" pitchFamily="18" charset="0"/>
              </a:rPr>
              <a:t>, II. </a:t>
            </a:r>
            <a:r>
              <a:rPr lang="tr-TR" sz="7200" dirty="0" err="1">
                <a:latin typeface="Times New Roman" pitchFamily="18" charset="0"/>
                <a:cs typeface="Times New Roman" pitchFamily="18" charset="0"/>
              </a:rPr>
              <a:t>Mahmud’un</a:t>
            </a:r>
            <a:r>
              <a:rPr lang="tr-TR" sz="7200" dirty="0">
                <a:latin typeface="Times New Roman" pitchFamily="18" charset="0"/>
                <a:cs typeface="Times New Roman" pitchFamily="18" charset="0"/>
              </a:rPr>
              <a:t> (1808-1839) saltanatı sırasında Şam’dan gelen </a:t>
            </a:r>
            <a:r>
              <a:rPr lang="tr-TR" sz="7200" dirty="0" err="1">
                <a:latin typeface="Times New Roman" pitchFamily="18" charset="0"/>
                <a:cs typeface="Times New Roman" pitchFamily="18" charset="0"/>
              </a:rPr>
              <a:t>Kanûnî</a:t>
            </a:r>
            <a:r>
              <a:rPr lang="tr-TR" sz="7200" dirty="0">
                <a:latin typeface="Times New Roman" pitchFamily="18" charset="0"/>
                <a:cs typeface="Times New Roman" pitchFamily="18" charset="0"/>
              </a:rPr>
              <a:t> Ömer Efendi’nin sayesinde tekrar icra edilmeye başlanmıştır.</a:t>
            </a:r>
          </a:p>
          <a:p>
            <a:pPr algn="just"/>
            <a:r>
              <a:rPr lang="tr-TR" dirty="0">
                <a:latin typeface="Times New Roman" pitchFamily="18" charset="0"/>
                <a:cs typeface="Times New Roman" pitchFamily="18" charset="0"/>
              </a:rPr>
              <a:t> </a:t>
            </a:r>
          </a:p>
          <a:p>
            <a:pPr>
              <a:buNone/>
            </a:pPr>
            <a:endParaRPr lang="tr-TR" dirty="0"/>
          </a:p>
        </p:txBody>
      </p:sp>
      <p:pic>
        <p:nvPicPr>
          <p:cNvPr id="23554" name="Picture 2" descr="¼"/>
          <p:cNvPicPr>
            <a:picLocks noChangeAspect="1" noChangeArrowheads="1"/>
          </p:cNvPicPr>
          <p:nvPr/>
        </p:nvPicPr>
        <p:blipFill>
          <a:blip r:embed="rId2"/>
          <a:srcRect/>
          <a:stretch>
            <a:fillRect/>
          </a:stretch>
        </p:blipFill>
        <p:spPr bwMode="auto">
          <a:xfrm>
            <a:off x="7072330" y="785794"/>
            <a:ext cx="1514475" cy="30003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6400816" cy="5840435"/>
          </a:xfrm>
        </p:spPr>
        <p:txBody>
          <a:bodyPr>
            <a:normAutofit fontScale="55000" lnSpcReduction="20000"/>
          </a:bodyPr>
          <a:lstStyle/>
          <a:p>
            <a:pPr algn="just"/>
            <a:r>
              <a:rPr lang="tr-TR" b="1" dirty="0">
                <a:latin typeface="Times New Roman" pitchFamily="18" charset="0"/>
                <a:cs typeface="Times New Roman" pitchFamily="18" charset="0"/>
              </a:rPr>
              <a:t>7- KUDÛM</a:t>
            </a:r>
            <a:endParaRPr lang="tr-TR" dirty="0">
              <a:latin typeface="Times New Roman" pitchFamily="18" charset="0"/>
              <a:cs typeface="Times New Roman" pitchFamily="18" charset="0"/>
            </a:endParaRPr>
          </a:p>
          <a:p>
            <a:pPr algn="just">
              <a:buNone/>
            </a:pPr>
            <a:r>
              <a:rPr lang="tr-TR" dirty="0">
                <a:latin typeface="Times New Roman" pitchFamily="18" charset="0"/>
                <a:cs typeface="Times New Roman" pitchFamily="18" charset="0"/>
              </a:rPr>
              <a:t> </a:t>
            </a:r>
          </a:p>
          <a:p>
            <a:pPr algn="just"/>
            <a:r>
              <a:rPr lang="tr-TR" dirty="0" err="1">
                <a:latin typeface="Times New Roman" pitchFamily="18" charset="0"/>
                <a:cs typeface="Times New Roman" pitchFamily="18" charset="0"/>
              </a:rPr>
              <a:t>Kudûm</a:t>
            </a:r>
            <a:r>
              <a:rPr lang="tr-TR" dirty="0">
                <a:latin typeface="Times New Roman" pitchFamily="18" charset="0"/>
                <a:cs typeface="Times New Roman" pitchFamily="18" charset="0"/>
              </a:rPr>
              <a:t>, Arapça bir kelime olup, uzak bir mahalden ve uzun bir yoldan gelip yetişmek, ulaşma ve kavuşma anlamlarına gelir (</a:t>
            </a:r>
            <a:r>
              <a:rPr lang="tr-TR" dirty="0" err="1">
                <a:latin typeface="Times New Roman" pitchFamily="18" charset="0"/>
                <a:cs typeface="Times New Roman" pitchFamily="18" charset="0"/>
              </a:rPr>
              <a:t>Sâmi</a:t>
            </a:r>
            <a:r>
              <a:rPr lang="tr-TR" dirty="0">
                <a:latin typeface="Times New Roman" pitchFamily="18" charset="0"/>
                <a:cs typeface="Times New Roman" pitchFamily="18" charset="0"/>
              </a:rPr>
              <a:t>, II/ 1059).	</a:t>
            </a:r>
          </a:p>
          <a:p>
            <a:pPr algn="just"/>
            <a:r>
              <a:rPr lang="tr-TR" dirty="0">
                <a:latin typeface="Times New Roman" pitchFamily="18" charset="0"/>
                <a:cs typeface="Times New Roman" pitchFamily="18" charset="0"/>
              </a:rPr>
              <a:t>	Türk </a:t>
            </a:r>
            <a:r>
              <a:rPr lang="tr-TR" dirty="0" err="1">
                <a:latin typeface="Times New Roman" pitchFamily="18" charset="0"/>
                <a:cs typeface="Times New Roman" pitchFamily="18" charset="0"/>
              </a:rPr>
              <a:t>Mûsikîsinde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kudûm</a:t>
            </a:r>
            <a:r>
              <a:rPr lang="tr-TR" dirty="0">
                <a:latin typeface="Times New Roman" pitchFamily="18" charset="0"/>
                <a:cs typeface="Times New Roman" pitchFamily="18" charset="0"/>
              </a:rPr>
              <a:t> denilince, tas şeklinde, üzerlerine deri gerilmiş, sağlı ve sollu duran ve çubuklarla çalınan bir çeşit </a:t>
            </a:r>
            <a:r>
              <a:rPr lang="tr-TR" dirty="0" err="1">
                <a:latin typeface="Times New Roman" pitchFamily="18" charset="0"/>
                <a:cs typeface="Times New Roman" pitchFamily="18" charset="0"/>
              </a:rPr>
              <a:t>usûl</a:t>
            </a:r>
            <a:r>
              <a:rPr lang="tr-TR" dirty="0">
                <a:latin typeface="Times New Roman" pitchFamily="18" charset="0"/>
                <a:cs typeface="Times New Roman" pitchFamily="18" charset="0"/>
              </a:rPr>
              <a:t> âleti anlaşılır. </a:t>
            </a:r>
          </a:p>
          <a:p>
            <a:pPr algn="just"/>
            <a:r>
              <a:rPr lang="tr-TR" dirty="0">
                <a:latin typeface="Times New Roman" pitchFamily="18" charset="0"/>
                <a:cs typeface="Times New Roman" pitchFamily="18" charset="0"/>
              </a:rPr>
              <a:t>	Kös’ten küçük ve </a:t>
            </a:r>
            <a:r>
              <a:rPr lang="tr-TR" dirty="0" err="1">
                <a:latin typeface="Times New Roman" pitchFamily="18" charset="0"/>
                <a:cs typeface="Times New Roman" pitchFamily="18" charset="0"/>
              </a:rPr>
              <a:t>Nakkâre’den</a:t>
            </a:r>
            <a:r>
              <a:rPr lang="tr-TR" dirty="0">
                <a:latin typeface="Times New Roman" pitchFamily="18" charset="0"/>
                <a:cs typeface="Times New Roman" pitchFamily="18" charset="0"/>
              </a:rPr>
              <a:t> büyük olan bu âlet,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mûsikîmizin</a:t>
            </a:r>
            <a:r>
              <a:rPr lang="tr-TR" dirty="0">
                <a:latin typeface="Times New Roman" pitchFamily="18" charset="0"/>
                <a:cs typeface="Times New Roman" pitchFamily="18" charset="0"/>
              </a:rPr>
              <a:t> en önemli </a:t>
            </a:r>
            <a:r>
              <a:rPr lang="tr-TR" dirty="0" err="1">
                <a:latin typeface="Times New Roman" pitchFamily="18" charset="0"/>
                <a:cs typeface="Times New Roman" pitchFamily="18" charset="0"/>
              </a:rPr>
              <a:t>usûl</a:t>
            </a:r>
            <a:r>
              <a:rPr lang="tr-TR" dirty="0">
                <a:latin typeface="Times New Roman" pitchFamily="18" charset="0"/>
                <a:cs typeface="Times New Roman" pitchFamily="18" charset="0"/>
              </a:rPr>
              <a:t> vurma âletidir. Bu âlet Mevlevîlikte adeta kutsal sayılmış ve “</a:t>
            </a:r>
            <a:r>
              <a:rPr lang="tr-TR" dirty="0" err="1">
                <a:latin typeface="Times New Roman" pitchFamily="18" charset="0"/>
                <a:cs typeface="Times New Roman" pitchFamily="18" charset="0"/>
              </a:rPr>
              <a:t>Kudûm</a:t>
            </a:r>
            <a:r>
              <a:rPr lang="tr-TR" dirty="0">
                <a:latin typeface="Times New Roman" pitchFamily="18" charset="0"/>
                <a:cs typeface="Times New Roman" pitchFamily="18" charset="0"/>
              </a:rPr>
              <a:t>-i </a:t>
            </a:r>
            <a:r>
              <a:rPr lang="tr-TR" dirty="0" err="1">
                <a:latin typeface="Times New Roman" pitchFamily="18" charset="0"/>
                <a:cs typeface="Times New Roman" pitchFamily="18" charset="0"/>
              </a:rPr>
              <a:t>Şerîf</a:t>
            </a:r>
            <a:r>
              <a:rPr lang="tr-TR" dirty="0">
                <a:latin typeface="Times New Roman" pitchFamily="18" charset="0"/>
                <a:cs typeface="Times New Roman" pitchFamily="18" charset="0"/>
              </a:rPr>
              <a:t> “ denmiştir. İcraya, deri yüzeyine vurmak için kullanılan ve “</a:t>
            </a:r>
            <a:r>
              <a:rPr lang="tr-TR" dirty="0" err="1">
                <a:latin typeface="Times New Roman" pitchFamily="18" charset="0"/>
                <a:cs typeface="Times New Roman" pitchFamily="18" charset="0"/>
              </a:rPr>
              <a:t>Zahme</a:t>
            </a:r>
            <a:r>
              <a:rPr lang="tr-TR" dirty="0">
                <a:latin typeface="Times New Roman" pitchFamily="18" charset="0"/>
                <a:cs typeface="Times New Roman" pitchFamily="18" charset="0"/>
              </a:rPr>
              <a:t>-i </a:t>
            </a:r>
            <a:r>
              <a:rPr lang="tr-TR" dirty="0" err="1">
                <a:latin typeface="Times New Roman" pitchFamily="18" charset="0"/>
                <a:cs typeface="Times New Roman" pitchFamily="18" charset="0"/>
              </a:rPr>
              <a:t>Şerîf</a:t>
            </a:r>
            <a:r>
              <a:rPr lang="tr-TR" dirty="0">
                <a:latin typeface="Times New Roman" pitchFamily="18" charset="0"/>
                <a:cs typeface="Times New Roman" pitchFamily="18" charset="0"/>
              </a:rPr>
              <a:t> “ denen çubuklar öpülerek başlanır. </a:t>
            </a:r>
            <a:r>
              <a:rPr lang="tr-TR" dirty="0" err="1">
                <a:latin typeface="Times New Roman" pitchFamily="18" charset="0"/>
                <a:cs typeface="Times New Roman" pitchFamily="18" charset="0"/>
              </a:rPr>
              <a:t>Kudûm</a:t>
            </a:r>
            <a:r>
              <a:rPr lang="tr-TR" dirty="0">
                <a:latin typeface="Times New Roman" pitchFamily="18" charset="0"/>
                <a:cs typeface="Times New Roman" pitchFamily="18" charset="0"/>
              </a:rPr>
              <a:t> çalan kişiye </a:t>
            </a:r>
            <a:r>
              <a:rPr lang="tr-TR" dirty="0" err="1">
                <a:latin typeface="Times New Roman" pitchFamily="18" charset="0"/>
                <a:cs typeface="Times New Roman" pitchFamily="18" charset="0"/>
              </a:rPr>
              <a:t>kudûmzen</a:t>
            </a:r>
            <a:r>
              <a:rPr lang="tr-TR" dirty="0">
                <a:latin typeface="Times New Roman" pitchFamily="18" charset="0"/>
                <a:cs typeface="Times New Roman" pitchFamily="18" charset="0"/>
              </a:rPr>
              <a:t> denir.</a:t>
            </a:r>
          </a:p>
          <a:p>
            <a:pPr algn="just"/>
            <a:r>
              <a:rPr lang="tr-TR" dirty="0">
                <a:latin typeface="Times New Roman" pitchFamily="18" charset="0"/>
                <a:cs typeface="Times New Roman" pitchFamily="18" charset="0"/>
              </a:rPr>
              <a:t>	Günümüzde bu </a:t>
            </a:r>
            <a:r>
              <a:rPr lang="tr-TR" dirty="0" err="1">
                <a:latin typeface="Times New Roman" pitchFamily="18" charset="0"/>
                <a:cs typeface="Times New Roman" pitchFamily="18" charset="0"/>
              </a:rPr>
              <a:t>sâzın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îmali</a:t>
            </a:r>
            <a:r>
              <a:rPr lang="tr-TR" dirty="0">
                <a:latin typeface="Times New Roman" pitchFamily="18" charset="0"/>
                <a:cs typeface="Times New Roman" pitchFamily="18" charset="0"/>
              </a:rPr>
              <a:t> üzerinde her geçen gün yeni teknikler ortaya konulmakta, </a:t>
            </a:r>
            <a:r>
              <a:rPr lang="tr-TR" dirty="0" err="1">
                <a:latin typeface="Times New Roman" pitchFamily="18" charset="0"/>
                <a:cs typeface="Times New Roman" pitchFamily="18" charset="0"/>
              </a:rPr>
              <a:t>Kudûm</a:t>
            </a:r>
            <a:r>
              <a:rPr lang="tr-TR" dirty="0">
                <a:latin typeface="Times New Roman" pitchFamily="18" charset="0"/>
                <a:cs typeface="Times New Roman" pitchFamily="18" charset="0"/>
              </a:rPr>
              <a:t> taslarını ve </a:t>
            </a:r>
            <a:r>
              <a:rPr lang="tr-TR" dirty="0" err="1">
                <a:latin typeface="Times New Roman" pitchFamily="18" charset="0"/>
                <a:cs typeface="Times New Roman" pitchFamily="18" charset="0"/>
              </a:rPr>
              <a:t>zahmeleri</a:t>
            </a:r>
            <a:r>
              <a:rPr lang="tr-TR" dirty="0">
                <a:latin typeface="Times New Roman" pitchFamily="18" charset="0"/>
                <a:cs typeface="Times New Roman" pitchFamily="18" charset="0"/>
              </a:rPr>
              <a:t> içine alan ve aynı zamanda </a:t>
            </a:r>
            <a:r>
              <a:rPr lang="tr-TR" dirty="0" err="1">
                <a:latin typeface="Times New Roman" pitchFamily="18" charset="0"/>
                <a:cs typeface="Times New Roman" pitchFamily="18" charset="0"/>
              </a:rPr>
              <a:t>Kudûm</a:t>
            </a:r>
            <a:r>
              <a:rPr lang="tr-TR" dirty="0">
                <a:latin typeface="Times New Roman" pitchFamily="18" charset="0"/>
                <a:cs typeface="Times New Roman" pitchFamily="18" charset="0"/>
              </a:rPr>
              <a:t> sehpası olarak kullanılan çok orijinal çantalar yapılmaktadır. Eskiden kullanılan kargı veya ahşap sehpalar artık kullanılmamaktadır. Tasavvuf </a:t>
            </a:r>
            <a:r>
              <a:rPr lang="tr-TR" dirty="0" err="1">
                <a:latin typeface="Times New Roman" pitchFamily="18" charset="0"/>
                <a:cs typeface="Times New Roman" pitchFamily="18" charset="0"/>
              </a:rPr>
              <a:t>mûsikîsinde</a:t>
            </a:r>
            <a:r>
              <a:rPr lang="tr-TR" dirty="0">
                <a:latin typeface="Times New Roman" pitchFamily="18" charset="0"/>
                <a:cs typeface="Times New Roman" pitchFamily="18" charset="0"/>
              </a:rPr>
              <a:t> özellikle tekkelerde yüzyıllar boyu ilâhi, kaside ve dini formlara eşlik etmiş çok önemli bir ritim sazımızdır.</a:t>
            </a:r>
          </a:p>
          <a:p>
            <a:pPr algn="just"/>
            <a:r>
              <a:rPr lang="tr-TR" dirty="0">
                <a:latin typeface="Times New Roman" pitchFamily="18" charset="0"/>
                <a:cs typeface="Times New Roman" pitchFamily="18" charset="0"/>
              </a:rPr>
              <a:t>	</a:t>
            </a:r>
          </a:p>
          <a:p>
            <a:pPr>
              <a:buNone/>
            </a:pPr>
            <a:endParaRPr lang="tr-TR" dirty="0"/>
          </a:p>
        </p:txBody>
      </p:sp>
      <p:pic>
        <p:nvPicPr>
          <p:cNvPr id="24578" name="Picture 2" descr="¼"/>
          <p:cNvPicPr>
            <a:picLocks noChangeAspect="1" noChangeArrowheads="1"/>
          </p:cNvPicPr>
          <p:nvPr/>
        </p:nvPicPr>
        <p:blipFill>
          <a:blip r:embed="rId2">
            <a:lum bright="-18000"/>
          </a:blip>
          <a:srcRect/>
          <a:stretch>
            <a:fillRect/>
          </a:stretch>
        </p:blipFill>
        <p:spPr bwMode="auto">
          <a:xfrm>
            <a:off x="7000892" y="1643050"/>
            <a:ext cx="1838325" cy="23844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6472254" cy="5840435"/>
          </a:xfrm>
        </p:spPr>
        <p:txBody>
          <a:bodyPr>
            <a:normAutofit fontScale="70000" lnSpcReduction="20000"/>
          </a:bodyPr>
          <a:lstStyle/>
          <a:p>
            <a:pPr algn="just"/>
            <a:r>
              <a:rPr lang="tr-TR" b="1" dirty="0">
                <a:latin typeface="Times New Roman" pitchFamily="18" charset="0"/>
                <a:cs typeface="Times New Roman" pitchFamily="18" charset="0"/>
              </a:rPr>
              <a:t>8- DEF, BENDİR (veya </a:t>
            </a:r>
            <a:r>
              <a:rPr lang="tr-TR" b="1" dirty="0" err="1">
                <a:latin typeface="Times New Roman" pitchFamily="18" charset="0"/>
                <a:cs typeface="Times New Roman" pitchFamily="18" charset="0"/>
              </a:rPr>
              <a:t>Bender</a:t>
            </a:r>
            <a:r>
              <a:rPr lang="tr-TR" b="1" dirty="0">
                <a:latin typeface="Times New Roman" pitchFamily="18" charset="0"/>
                <a:cs typeface="Times New Roman" pitchFamily="18" charset="0"/>
              </a:rPr>
              <a:t>) VE MAZHAR</a:t>
            </a:r>
            <a:endParaRPr lang="tr-TR" dirty="0">
              <a:latin typeface="Times New Roman" pitchFamily="18" charset="0"/>
              <a:cs typeface="Times New Roman" pitchFamily="18" charset="0"/>
            </a:endParaRPr>
          </a:p>
          <a:p>
            <a:pPr algn="just"/>
            <a:r>
              <a:rPr lang="tr-TR" b="1" dirty="0">
                <a:latin typeface="Times New Roman" pitchFamily="18" charset="0"/>
                <a:cs typeface="Times New Roman" pitchFamily="18" charset="0"/>
              </a:rPr>
              <a:t> </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Halk dilinde “Tef “ denilen bu âlete Araplar “ed-</a:t>
            </a:r>
            <a:r>
              <a:rPr lang="tr-TR" dirty="0" err="1">
                <a:latin typeface="Times New Roman" pitchFamily="18" charset="0"/>
                <a:cs typeface="Times New Roman" pitchFamily="18" charset="0"/>
              </a:rPr>
              <a:t>Deffü</a:t>
            </a:r>
            <a:r>
              <a:rPr lang="tr-TR" dirty="0">
                <a:latin typeface="Times New Roman" pitchFamily="18" charset="0"/>
                <a:cs typeface="Times New Roman" pitchFamily="18" charset="0"/>
              </a:rPr>
              <a:t>” ve “ed-</a:t>
            </a:r>
            <a:r>
              <a:rPr lang="tr-TR" dirty="0" err="1">
                <a:latin typeface="Times New Roman" pitchFamily="18" charset="0"/>
                <a:cs typeface="Times New Roman" pitchFamily="18" charset="0"/>
              </a:rPr>
              <a:t>Düffü</a:t>
            </a:r>
            <a:r>
              <a:rPr lang="tr-TR" dirty="0">
                <a:latin typeface="Times New Roman" pitchFamily="18" charset="0"/>
                <a:cs typeface="Times New Roman" pitchFamily="18" charset="0"/>
              </a:rPr>
              <a:t>” derler. “Her şeyin yanı, bir yüzü, tepe” anlamlarına gelmektedir (</a:t>
            </a:r>
            <a:r>
              <a:rPr lang="tr-TR" dirty="0" err="1">
                <a:latin typeface="Times New Roman" pitchFamily="18" charset="0"/>
                <a:cs typeface="Times New Roman" pitchFamily="18" charset="0"/>
              </a:rPr>
              <a:t>Curr</a:t>
            </a:r>
            <a:r>
              <a:rPr lang="tr-TR" dirty="0">
                <a:latin typeface="Times New Roman" pitchFamily="18" charset="0"/>
                <a:cs typeface="Times New Roman" pitchFamily="18" charset="0"/>
              </a:rPr>
              <a:t>, 1987, 536). Türk </a:t>
            </a:r>
            <a:r>
              <a:rPr lang="tr-TR" dirty="0" err="1">
                <a:latin typeface="Times New Roman" pitchFamily="18" charset="0"/>
                <a:cs typeface="Times New Roman" pitchFamily="18" charset="0"/>
              </a:rPr>
              <a:t>Mûsikîsinde</a:t>
            </a:r>
            <a:r>
              <a:rPr lang="tr-TR" dirty="0">
                <a:latin typeface="Times New Roman" pitchFamily="18" charset="0"/>
                <a:cs typeface="Times New Roman" pitchFamily="18" charset="0"/>
              </a:rPr>
              <a:t> bir </a:t>
            </a:r>
            <a:r>
              <a:rPr lang="tr-TR" dirty="0" err="1">
                <a:latin typeface="Times New Roman" pitchFamily="18" charset="0"/>
                <a:cs typeface="Times New Roman" pitchFamily="18" charset="0"/>
              </a:rPr>
              <a:t>usûl</a:t>
            </a:r>
            <a:r>
              <a:rPr lang="tr-TR" dirty="0">
                <a:latin typeface="Times New Roman" pitchFamily="18" charset="0"/>
                <a:cs typeface="Times New Roman" pitchFamily="18" charset="0"/>
              </a:rPr>
              <a:t> vurma âletidir.</a:t>
            </a:r>
          </a:p>
          <a:p>
            <a:pPr algn="just"/>
            <a:r>
              <a:rPr lang="tr-TR" dirty="0">
                <a:latin typeface="Times New Roman" pitchFamily="18" charset="0"/>
                <a:cs typeface="Times New Roman" pitchFamily="18" charset="0"/>
              </a:rPr>
              <a:t>	Def, Bendir ve Mazhar yaklaşık olarak birbirine benzerlerse de aralarında biraz fark vardır. Def, bu saydığımız âletlerin çap bakımından en küçüğü olup, kasnağının kenarlarında pirinçten yapılmış ziller bulunur. Defe “Daire” de denir. </a:t>
            </a:r>
          </a:p>
          <a:p>
            <a:pPr algn="just"/>
            <a:r>
              <a:rPr lang="tr-TR" dirty="0">
                <a:latin typeface="Times New Roman" pitchFamily="18" charset="0"/>
                <a:cs typeface="Times New Roman" pitchFamily="18" charset="0"/>
              </a:rPr>
              <a:t>	Bendir kelimesi Arapça ve Farsça bir yapıya sahip olup </a:t>
            </a:r>
            <a:r>
              <a:rPr lang="tr-TR" dirty="0" err="1">
                <a:latin typeface="Times New Roman" pitchFamily="18" charset="0"/>
                <a:cs typeface="Times New Roman" pitchFamily="18" charset="0"/>
              </a:rPr>
              <a:t>Bender</a:t>
            </a:r>
            <a:r>
              <a:rPr lang="tr-TR" dirty="0">
                <a:latin typeface="Times New Roman" pitchFamily="18" charset="0"/>
                <a:cs typeface="Times New Roman" pitchFamily="18" charset="0"/>
              </a:rPr>
              <a:t> veya Bendir şekillerinde telaffuz edilir. Kelime </a:t>
            </a:r>
            <a:r>
              <a:rPr lang="tr-TR" dirty="0" err="1">
                <a:latin typeface="Times New Roman" pitchFamily="18" charset="0"/>
                <a:cs typeface="Times New Roman" pitchFamily="18" charset="0"/>
              </a:rPr>
              <a:t>Farsça’da</a:t>
            </a:r>
            <a:r>
              <a:rPr lang="tr-TR" dirty="0">
                <a:latin typeface="Times New Roman" pitchFamily="18" charset="0"/>
                <a:cs typeface="Times New Roman" pitchFamily="18" charset="0"/>
              </a:rPr>
              <a:t> “Ticaret yeri, liman ve iskele” anlamlarına gelmektedir. Bendir, Def’in çap bakımından biraz daha büyüğü olup (Yaklaşık 40 santimetre çapında, 6-7 santim kalınlığında) zilleri olmayan bir </a:t>
            </a:r>
            <a:r>
              <a:rPr lang="tr-TR" dirty="0" err="1">
                <a:latin typeface="Times New Roman" pitchFamily="18" charset="0"/>
                <a:cs typeface="Times New Roman" pitchFamily="18" charset="0"/>
              </a:rPr>
              <a:t>usûl</a:t>
            </a:r>
            <a:r>
              <a:rPr lang="tr-TR" dirty="0">
                <a:latin typeface="Times New Roman" pitchFamily="18" charset="0"/>
                <a:cs typeface="Times New Roman" pitchFamily="18" charset="0"/>
              </a:rPr>
              <a:t> âletidir.</a:t>
            </a:r>
          </a:p>
          <a:p>
            <a:pPr>
              <a:buNone/>
            </a:pPr>
            <a:endParaRPr lang="tr-TR" dirty="0"/>
          </a:p>
        </p:txBody>
      </p:sp>
      <p:pic>
        <p:nvPicPr>
          <p:cNvPr id="25602" name="Picture 2" descr="ڽ¼"/>
          <p:cNvPicPr>
            <a:picLocks noChangeAspect="1" noChangeArrowheads="1"/>
          </p:cNvPicPr>
          <p:nvPr/>
        </p:nvPicPr>
        <p:blipFill>
          <a:blip r:embed="rId2"/>
          <a:srcRect/>
          <a:stretch>
            <a:fillRect/>
          </a:stretch>
        </p:blipFill>
        <p:spPr bwMode="auto">
          <a:xfrm>
            <a:off x="7286644" y="1142984"/>
            <a:ext cx="1314450" cy="18383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6115064" cy="5840435"/>
          </a:xfrm>
        </p:spPr>
        <p:txBody>
          <a:bodyPr>
            <a:normAutofit fontScale="70000" lnSpcReduction="20000"/>
          </a:bodyPr>
          <a:lstStyle/>
          <a:p>
            <a:pPr algn="just"/>
            <a:r>
              <a:rPr lang="tr-TR" dirty="0">
                <a:latin typeface="Times New Roman" pitchFamily="18" charset="0"/>
                <a:cs typeface="Times New Roman" pitchFamily="18" charset="0"/>
              </a:rPr>
              <a:t>Mazhar, Arapça bir kelime olup, “bir şeyin ortaya çıktığı belirdiği yer veya şahıs, ortaya çıkış yeri” anlamlarına gelmektedir (</a:t>
            </a:r>
            <a:r>
              <a:rPr lang="tr-TR" dirty="0" err="1">
                <a:latin typeface="Times New Roman" pitchFamily="18" charset="0"/>
                <a:cs typeface="Times New Roman" pitchFamily="18" charset="0"/>
              </a:rPr>
              <a:t>Sâmi</a:t>
            </a:r>
            <a:r>
              <a:rPr lang="tr-TR" dirty="0">
                <a:latin typeface="Times New Roman" pitchFamily="18" charset="0"/>
                <a:cs typeface="Times New Roman" pitchFamily="18" charset="0"/>
              </a:rPr>
              <a:t>, II/ 1366).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Mûsikîde</a:t>
            </a:r>
            <a:r>
              <a:rPr lang="tr-TR" dirty="0">
                <a:latin typeface="Times New Roman" pitchFamily="18" charset="0"/>
                <a:cs typeface="Times New Roman" pitchFamily="18" charset="0"/>
              </a:rPr>
              <a:t> “Mazhar” denilince: Def ve </a:t>
            </a:r>
            <a:r>
              <a:rPr lang="tr-TR" dirty="0" err="1">
                <a:latin typeface="Times New Roman" pitchFamily="18" charset="0"/>
                <a:cs typeface="Times New Roman" pitchFamily="18" charset="0"/>
              </a:rPr>
              <a:t>Bendir’den</a:t>
            </a:r>
            <a:r>
              <a:rPr lang="tr-TR" dirty="0">
                <a:latin typeface="Times New Roman" pitchFamily="18" charset="0"/>
                <a:cs typeface="Times New Roman" pitchFamily="18" charset="0"/>
              </a:rPr>
              <a:t> daha büyük, kenarlarında zil olmayıp, kasnağının iç kenarında takriben 70 civarında çelik halka bulunan büyük def anlaşılır. İcra esnasında bu halkalar sallandıkça deriye iç taraftan çarpar ve ahenkli sesler çıkarır. Bazı </a:t>
            </a:r>
            <a:r>
              <a:rPr lang="tr-TR" dirty="0" err="1">
                <a:latin typeface="Times New Roman" pitchFamily="18" charset="0"/>
                <a:cs typeface="Times New Roman" pitchFamily="18" charset="0"/>
              </a:rPr>
              <a:t>tarîkatlarda</a:t>
            </a:r>
            <a:r>
              <a:rPr lang="tr-TR" dirty="0">
                <a:latin typeface="Times New Roman" pitchFamily="18" charset="0"/>
                <a:cs typeface="Times New Roman" pitchFamily="18" charset="0"/>
              </a:rPr>
              <a:t> kullanılmakta olan </a:t>
            </a:r>
            <a:r>
              <a:rPr lang="tr-TR" dirty="0" err="1">
                <a:latin typeface="Times New Roman" pitchFamily="18" charset="0"/>
                <a:cs typeface="Times New Roman" pitchFamily="18" charset="0"/>
              </a:rPr>
              <a:t>Mâzhar</a:t>
            </a:r>
            <a:r>
              <a:rPr lang="tr-TR" dirty="0">
                <a:latin typeface="Times New Roman" pitchFamily="18" charset="0"/>
                <a:cs typeface="Times New Roman" pitchFamily="18" charset="0"/>
              </a:rPr>
              <a:t>, hâlâ memleketimizde, Mısır’da ve diğer İslâm ülkelerinde kullanılmaktadır</a:t>
            </a:r>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	Bu âlet, özel amaçlarla çok sesli eserlerde kullanılabilmesine rağmen, tek sesli klâsik veya modern korolarda genellikle topluluğu bozduğu söylenmektedir. Bu sebeple pek kullanılan bir </a:t>
            </a:r>
            <a:r>
              <a:rPr lang="tr-TR" dirty="0" err="1">
                <a:latin typeface="Times New Roman" pitchFamily="18" charset="0"/>
                <a:cs typeface="Times New Roman" pitchFamily="18" charset="0"/>
              </a:rPr>
              <a:t>sâz</a:t>
            </a:r>
            <a:r>
              <a:rPr lang="tr-TR" dirty="0">
                <a:latin typeface="Times New Roman" pitchFamily="18" charset="0"/>
                <a:cs typeface="Times New Roman" pitchFamily="18" charset="0"/>
              </a:rPr>
              <a:t> olmadığı için, bunun icrasında şöhret bulmuş eleman da yetişmemiştir. Ancak son zamanlarda gençlerden bu alana yönelenler olmuş, onların icrasıyla başkalarının da bu </a:t>
            </a:r>
            <a:r>
              <a:rPr lang="tr-TR" dirty="0" err="1">
                <a:latin typeface="Times New Roman" pitchFamily="18" charset="0"/>
                <a:cs typeface="Times New Roman" pitchFamily="18" charset="0"/>
              </a:rPr>
              <a:t>sâzlara</a:t>
            </a:r>
            <a:r>
              <a:rPr lang="tr-TR" dirty="0">
                <a:latin typeface="Times New Roman" pitchFamily="18" charset="0"/>
                <a:cs typeface="Times New Roman" pitchFamily="18" charset="0"/>
              </a:rPr>
              <a:t> ilgisi günden güne artmaktadır</a:t>
            </a:r>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 </a:t>
            </a:r>
          </a:p>
          <a:p>
            <a:pPr>
              <a:buNone/>
            </a:pPr>
            <a:endParaRPr lang="tr-TR" dirty="0"/>
          </a:p>
        </p:txBody>
      </p:sp>
      <p:pic>
        <p:nvPicPr>
          <p:cNvPr id="26626" name="Picture 2" descr="ڽ¼"/>
          <p:cNvPicPr>
            <a:picLocks noChangeAspect="1" noChangeArrowheads="1"/>
          </p:cNvPicPr>
          <p:nvPr/>
        </p:nvPicPr>
        <p:blipFill>
          <a:blip r:embed="rId2"/>
          <a:srcRect/>
          <a:stretch>
            <a:fillRect/>
          </a:stretch>
        </p:blipFill>
        <p:spPr bwMode="auto">
          <a:xfrm>
            <a:off x="7143768" y="642918"/>
            <a:ext cx="1533525" cy="2114550"/>
          </a:xfrm>
          <a:prstGeom prst="rect">
            <a:avLst/>
          </a:prstGeom>
          <a:noFill/>
          <a:ln w="9525">
            <a:noFill/>
            <a:miter lim="800000"/>
            <a:headEnd/>
            <a:tailEnd/>
          </a:ln>
        </p:spPr>
      </p:pic>
      <p:pic>
        <p:nvPicPr>
          <p:cNvPr id="26627" name="Picture 3" descr="眘뷜閩眓隌眓障眓"/>
          <p:cNvPicPr>
            <a:picLocks noChangeAspect="1" noChangeArrowheads="1"/>
          </p:cNvPicPr>
          <p:nvPr/>
        </p:nvPicPr>
        <p:blipFill>
          <a:blip r:embed="rId3"/>
          <a:srcRect/>
          <a:stretch>
            <a:fillRect/>
          </a:stretch>
        </p:blipFill>
        <p:spPr bwMode="auto">
          <a:xfrm>
            <a:off x="6786578" y="3286124"/>
            <a:ext cx="2019300" cy="23336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5972188" cy="5840435"/>
          </a:xfrm>
        </p:spPr>
        <p:txBody>
          <a:bodyPr>
            <a:normAutofit fontScale="62500" lnSpcReduction="20000"/>
          </a:bodyPr>
          <a:lstStyle/>
          <a:p>
            <a:pPr algn="just"/>
            <a:r>
              <a:rPr lang="tr-TR" b="1" dirty="0">
                <a:latin typeface="Times New Roman" pitchFamily="18" charset="0"/>
                <a:cs typeface="Times New Roman" pitchFamily="18" charset="0"/>
              </a:rPr>
              <a:t>9- HALÎLE (veya ZİL)</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	a) Kelime Anlamı ve Kullanım Alanı</a:t>
            </a:r>
          </a:p>
          <a:p>
            <a:pPr algn="just"/>
            <a:r>
              <a:rPr lang="tr-TR" dirty="0" err="1">
                <a:latin typeface="Times New Roman" pitchFamily="18" charset="0"/>
                <a:cs typeface="Times New Roman" pitchFamily="18" charset="0"/>
              </a:rPr>
              <a:t>Halîle</a:t>
            </a:r>
            <a:r>
              <a:rPr lang="tr-TR" dirty="0">
                <a:latin typeface="Times New Roman" pitchFamily="18" charset="0"/>
                <a:cs typeface="Times New Roman" pitchFamily="18" charset="0"/>
              </a:rPr>
              <a:t>, Arapça bir kelime olup “Dost, sevgili, yâr” anlamlarına gelmektedir (</a:t>
            </a:r>
            <a:r>
              <a:rPr lang="tr-TR" dirty="0" err="1">
                <a:latin typeface="Times New Roman" pitchFamily="18" charset="0"/>
                <a:cs typeface="Times New Roman" pitchFamily="18" charset="0"/>
              </a:rPr>
              <a:t>Sâmi</a:t>
            </a:r>
            <a:r>
              <a:rPr lang="tr-TR" dirty="0">
                <a:latin typeface="Times New Roman" pitchFamily="18" charset="0"/>
                <a:cs typeface="Times New Roman" pitchFamily="18" charset="0"/>
              </a:rPr>
              <a:t>, I/ 588). </a:t>
            </a:r>
            <a:r>
              <a:rPr lang="tr-TR" dirty="0" err="1">
                <a:latin typeface="Times New Roman" pitchFamily="18" charset="0"/>
                <a:cs typeface="Times New Roman" pitchFamily="18" charset="0"/>
              </a:rPr>
              <a:t>Türkçe’ye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Farsça’da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Zengüle</a:t>
            </a:r>
            <a:r>
              <a:rPr lang="tr-TR" dirty="0">
                <a:latin typeface="Times New Roman" pitchFamily="18" charset="0"/>
                <a:cs typeface="Times New Roman" pitchFamily="18" charset="0"/>
              </a:rPr>
              <a:t>” kelimesinden geçtiği söylenmektedir (</a:t>
            </a:r>
            <a:r>
              <a:rPr lang="tr-TR" dirty="0" err="1">
                <a:latin typeface="Times New Roman" pitchFamily="18" charset="0"/>
                <a:cs typeface="Times New Roman" pitchFamily="18" charset="0"/>
              </a:rPr>
              <a:t>Öztuna</a:t>
            </a:r>
            <a:r>
              <a:rPr lang="tr-TR" dirty="0">
                <a:latin typeface="Times New Roman" pitchFamily="18" charset="0"/>
                <a:cs typeface="Times New Roman" pitchFamily="18" charset="0"/>
              </a:rPr>
              <a:t>, TMA, II.2. Kısım, 416).  Türk </a:t>
            </a:r>
            <a:r>
              <a:rPr lang="tr-TR" dirty="0" err="1">
                <a:latin typeface="Times New Roman" pitchFamily="18" charset="0"/>
                <a:cs typeface="Times New Roman" pitchFamily="18" charset="0"/>
              </a:rPr>
              <a:t>Mûsikîsinde</a:t>
            </a:r>
            <a:r>
              <a:rPr lang="tr-TR" dirty="0">
                <a:latin typeface="Times New Roman" pitchFamily="18" charset="0"/>
                <a:cs typeface="Times New Roman" pitchFamily="18" charset="0"/>
              </a:rPr>
              <a:t> bir </a:t>
            </a:r>
            <a:r>
              <a:rPr lang="tr-TR" dirty="0" err="1">
                <a:latin typeface="Times New Roman" pitchFamily="18" charset="0"/>
                <a:cs typeface="Times New Roman" pitchFamily="18" charset="0"/>
              </a:rPr>
              <a:t>usûl</a:t>
            </a:r>
            <a:r>
              <a:rPr lang="tr-TR" dirty="0">
                <a:latin typeface="Times New Roman" pitchFamily="18" charset="0"/>
                <a:cs typeface="Times New Roman" pitchFamily="18" charset="0"/>
              </a:rPr>
              <a:t> vurma âleti olup, tencere kapağına benzer sağlı sollu iki el ile tutulup birbirine sürterek çarpma suretiyle çalınan bir âlettir. Davul, </a:t>
            </a:r>
            <a:r>
              <a:rPr lang="tr-TR" dirty="0" err="1">
                <a:latin typeface="Times New Roman" pitchFamily="18" charset="0"/>
                <a:cs typeface="Times New Roman" pitchFamily="18" charset="0"/>
              </a:rPr>
              <a:t>Kudûm</a:t>
            </a:r>
            <a:r>
              <a:rPr lang="tr-TR" dirty="0">
                <a:latin typeface="Times New Roman" pitchFamily="18" charset="0"/>
                <a:cs typeface="Times New Roman" pitchFamily="18" charset="0"/>
              </a:rPr>
              <a:t> ve Bendir gibi </a:t>
            </a:r>
            <a:r>
              <a:rPr lang="tr-TR" dirty="0" err="1">
                <a:latin typeface="Times New Roman" pitchFamily="18" charset="0"/>
                <a:cs typeface="Times New Roman" pitchFamily="18" charset="0"/>
              </a:rPr>
              <a:t>usûl</a:t>
            </a:r>
            <a:r>
              <a:rPr lang="tr-TR" dirty="0">
                <a:latin typeface="Times New Roman" pitchFamily="18" charset="0"/>
                <a:cs typeface="Times New Roman" pitchFamily="18" charset="0"/>
              </a:rPr>
              <a:t> âletlerine eşlik eder ve bunlarla birlikte icrasında kulağa çok hoş gelen bir tınlaması vardır. </a:t>
            </a:r>
          </a:p>
          <a:p>
            <a:pPr algn="just"/>
            <a:r>
              <a:rPr lang="tr-TR" dirty="0">
                <a:latin typeface="Times New Roman" pitchFamily="18" charset="0"/>
                <a:cs typeface="Times New Roman" pitchFamily="18" charset="0"/>
              </a:rPr>
              <a:t>	Türk </a:t>
            </a:r>
            <a:r>
              <a:rPr lang="tr-TR" dirty="0" err="1">
                <a:latin typeface="Times New Roman" pitchFamily="18" charset="0"/>
                <a:cs typeface="Times New Roman" pitchFamily="18" charset="0"/>
              </a:rPr>
              <a:t>Mûsikîsinin</a:t>
            </a:r>
            <a:r>
              <a:rPr lang="tr-TR" dirty="0">
                <a:latin typeface="Times New Roman" pitchFamily="18" charset="0"/>
                <a:cs typeface="Times New Roman" pitchFamily="18" charset="0"/>
              </a:rPr>
              <a:t> diğer formlarında da kullanılan </a:t>
            </a:r>
            <a:r>
              <a:rPr lang="tr-TR" dirty="0" err="1">
                <a:latin typeface="Times New Roman" pitchFamily="18" charset="0"/>
                <a:cs typeface="Times New Roman" pitchFamily="18" charset="0"/>
              </a:rPr>
              <a:t>Halîle</a:t>
            </a:r>
            <a:r>
              <a:rPr lang="tr-TR" dirty="0">
                <a:latin typeface="Times New Roman" pitchFamily="18" charset="0"/>
                <a:cs typeface="Times New Roman" pitchFamily="18" charset="0"/>
              </a:rPr>
              <a:t>, Mehter </a:t>
            </a:r>
            <a:r>
              <a:rPr lang="tr-TR" dirty="0" err="1">
                <a:latin typeface="Times New Roman" pitchFamily="18" charset="0"/>
                <a:cs typeface="Times New Roman" pitchFamily="18" charset="0"/>
              </a:rPr>
              <a:t>Mûsikîsinde</a:t>
            </a:r>
            <a:r>
              <a:rPr lang="tr-TR" dirty="0">
                <a:latin typeface="Times New Roman" pitchFamily="18" charset="0"/>
                <a:cs typeface="Times New Roman" pitchFamily="18" charset="0"/>
              </a:rPr>
              <a:t> de kullanılmış, mehterden Avrupa’ya geçtiği söylenmektedir. Sonraları caz müziğine geçmiş, caz müziğinde muhtelif ebatta olanları halen kullanılmaktadır. “Zil” daha çok </a:t>
            </a:r>
            <a:r>
              <a:rPr lang="tr-TR" dirty="0" err="1">
                <a:latin typeface="Times New Roman" pitchFamily="18" charset="0"/>
                <a:cs typeface="Times New Roman" pitchFamily="18" charset="0"/>
              </a:rPr>
              <a:t>rakkâselerin</a:t>
            </a:r>
            <a:r>
              <a:rPr lang="tr-TR" dirty="0">
                <a:latin typeface="Times New Roman" pitchFamily="18" charset="0"/>
                <a:cs typeface="Times New Roman" pitchFamily="18" charset="0"/>
              </a:rPr>
              <a:t> parmaklarına takarak çaldıkları yuvarlak metallerdir</a:t>
            </a:r>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 </a:t>
            </a:r>
          </a:p>
          <a:p>
            <a:pPr>
              <a:buNone/>
            </a:pPr>
            <a:endParaRPr lang="tr-TR" dirty="0"/>
          </a:p>
        </p:txBody>
      </p:sp>
      <p:pic>
        <p:nvPicPr>
          <p:cNvPr id="27650" name="Picture 2" descr="眘ᶈ绗閩眓隌眓障眓"/>
          <p:cNvPicPr>
            <a:picLocks noChangeAspect="1" noChangeArrowheads="1"/>
          </p:cNvPicPr>
          <p:nvPr/>
        </p:nvPicPr>
        <p:blipFill>
          <a:blip r:embed="rId2"/>
          <a:srcRect/>
          <a:stretch>
            <a:fillRect/>
          </a:stretch>
        </p:blipFill>
        <p:spPr bwMode="auto">
          <a:xfrm>
            <a:off x="6572264" y="1357298"/>
            <a:ext cx="2209800" cy="19716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6257940" cy="5768997"/>
          </a:xfrm>
        </p:spPr>
        <p:txBody>
          <a:bodyPr>
            <a:normAutofit/>
          </a:bodyPr>
          <a:lstStyle/>
          <a:p>
            <a:pPr algn="just">
              <a:buNone/>
            </a:pPr>
            <a:r>
              <a:rPr lang="tr-TR" dirty="0" smtClean="0">
                <a:latin typeface="Times New Roman" pitchFamily="18" charset="0"/>
                <a:cs typeface="Times New Roman" pitchFamily="18" charset="0"/>
              </a:rPr>
              <a:t>	</a:t>
            </a:r>
          </a:p>
          <a:p>
            <a:pPr algn="just">
              <a:buNone/>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Türk </a:t>
            </a:r>
            <a:r>
              <a:rPr lang="tr-TR" sz="2000" dirty="0">
                <a:latin typeface="Times New Roman" pitchFamily="18" charset="0"/>
                <a:cs typeface="Times New Roman" pitchFamily="18" charset="0"/>
              </a:rPr>
              <a:t>Din </a:t>
            </a:r>
            <a:r>
              <a:rPr lang="tr-TR" sz="2000" dirty="0" err="1">
                <a:latin typeface="Times New Roman" pitchFamily="18" charset="0"/>
                <a:cs typeface="Times New Roman" pitchFamily="18" charset="0"/>
              </a:rPr>
              <a:t>Mûsikîsinde</a:t>
            </a:r>
            <a:r>
              <a:rPr lang="tr-TR" sz="2000" dirty="0">
                <a:latin typeface="Times New Roman" pitchFamily="18" charset="0"/>
                <a:cs typeface="Times New Roman" pitchFamily="18" charset="0"/>
              </a:rPr>
              <a:t> kullanılan bu </a:t>
            </a:r>
            <a:r>
              <a:rPr lang="tr-TR" sz="2000" dirty="0" err="1">
                <a:latin typeface="Times New Roman" pitchFamily="18" charset="0"/>
                <a:cs typeface="Times New Roman" pitchFamily="18" charset="0"/>
              </a:rPr>
              <a:t>sâzlar</a:t>
            </a:r>
            <a:r>
              <a:rPr lang="tr-TR" sz="2000" dirty="0">
                <a:latin typeface="Times New Roman" pitchFamily="18" charset="0"/>
                <a:cs typeface="Times New Roman" pitchFamily="18" charset="0"/>
              </a:rPr>
              <a:t>, ister nefesli, ister mızraplı, ister yaylı, ister derili veya telli olsun, hepsi aynı duyguya eşlik etmekte ve aynı hisleri terennüm etmektedir. Yukarıda sözü edilen iman ve inanç dolu hicret kafilesinin, bu </a:t>
            </a:r>
            <a:r>
              <a:rPr lang="tr-TR" sz="2000" dirty="0" err="1">
                <a:latin typeface="Times New Roman" pitchFamily="18" charset="0"/>
                <a:cs typeface="Times New Roman" pitchFamily="18" charset="0"/>
              </a:rPr>
              <a:t>sâzları</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dînî</a:t>
            </a:r>
            <a:r>
              <a:rPr lang="tr-TR" sz="2000" dirty="0">
                <a:latin typeface="Times New Roman" pitchFamily="18" charset="0"/>
                <a:cs typeface="Times New Roman" pitchFamily="18" charset="0"/>
              </a:rPr>
              <a:t> bir teslimiyet içinde dinlemesine etki eden de her halde: </a:t>
            </a:r>
            <a:r>
              <a:rPr lang="tr-TR" sz="2000" i="1" dirty="0">
                <a:latin typeface="Times New Roman" pitchFamily="18" charset="0"/>
                <a:cs typeface="Times New Roman" pitchFamily="18" charset="0"/>
              </a:rPr>
              <a:t>“Allah’ı zikretmeyen hiçbir şey yoktur, fakat siz onların </a:t>
            </a:r>
            <a:r>
              <a:rPr lang="tr-TR" sz="2000" i="1" dirty="0" err="1">
                <a:latin typeface="Times New Roman" pitchFamily="18" charset="0"/>
                <a:cs typeface="Times New Roman" pitchFamily="18" charset="0"/>
              </a:rPr>
              <a:t>tesbîhini</a:t>
            </a:r>
            <a:r>
              <a:rPr lang="tr-TR" sz="2000" i="1" dirty="0">
                <a:latin typeface="Times New Roman" pitchFamily="18" charset="0"/>
                <a:cs typeface="Times New Roman" pitchFamily="18" charset="0"/>
              </a:rPr>
              <a:t> duyamazsınız”</a:t>
            </a:r>
            <a:r>
              <a:rPr lang="tr-TR" sz="2000" dirty="0">
                <a:latin typeface="Times New Roman" pitchFamily="18" charset="0"/>
                <a:cs typeface="Times New Roman" pitchFamily="18" charset="0"/>
              </a:rPr>
              <a:t> (el-</a:t>
            </a:r>
            <a:r>
              <a:rPr lang="tr-TR" sz="2000" dirty="0" err="1">
                <a:latin typeface="Times New Roman" pitchFamily="18" charset="0"/>
                <a:cs typeface="Times New Roman" pitchFamily="18" charset="0"/>
              </a:rPr>
              <a:t>İsrâ</a:t>
            </a:r>
            <a:r>
              <a:rPr lang="tr-TR" sz="2000" dirty="0">
                <a:latin typeface="Times New Roman" pitchFamily="18" charset="0"/>
                <a:cs typeface="Times New Roman" pitchFamily="18" charset="0"/>
              </a:rPr>
              <a:t>: 17/36) </a:t>
            </a:r>
            <a:r>
              <a:rPr lang="tr-TR" sz="2000" dirty="0" err="1">
                <a:latin typeface="Times New Roman" pitchFamily="18" charset="0"/>
                <a:cs typeface="Times New Roman" pitchFamily="18" charset="0"/>
              </a:rPr>
              <a:t>âyetinde</a:t>
            </a:r>
            <a:r>
              <a:rPr lang="tr-TR" sz="2000" dirty="0">
                <a:latin typeface="Times New Roman" pitchFamily="18" charset="0"/>
                <a:cs typeface="Times New Roman" pitchFamily="18" charset="0"/>
              </a:rPr>
              <a:t> açıklanan müşterek duygu olan “zikir” den başkası değildir. </a:t>
            </a:r>
            <a:r>
              <a:rPr lang="tr-TR" sz="2000" dirty="0" err="1">
                <a:latin typeface="Times New Roman" pitchFamily="18" charset="0"/>
                <a:cs typeface="Times New Roman" pitchFamily="18" charset="0"/>
              </a:rPr>
              <a:t>Sâzlar</a:t>
            </a:r>
            <a:r>
              <a:rPr lang="tr-TR" sz="2000" dirty="0">
                <a:latin typeface="Times New Roman" pitchFamily="18" charset="0"/>
                <a:cs typeface="Times New Roman" pitchFamily="18" charset="0"/>
              </a:rPr>
              <a:t> hüzün ve inilti doludurlar. </a:t>
            </a:r>
            <a:r>
              <a:rPr lang="tr-TR" sz="2000" dirty="0" err="1">
                <a:latin typeface="Times New Roman" pitchFamily="18" charset="0"/>
                <a:cs typeface="Times New Roman" pitchFamily="18" charset="0"/>
              </a:rPr>
              <a:t>Sâzlardaki</a:t>
            </a:r>
            <a:r>
              <a:rPr lang="tr-TR" sz="2000" dirty="0">
                <a:latin typeface="Times New Roman" pitchFamily="18" charset="0"/>
                <a:cs typeface="Times New Roman" pitchFamily="18" charset="0"/>
              </a:rPr>
              <a:t> bu inleyiş, asıl mekândan ayrı kalışın ıstırabıdır, dünyanın </a:t>
            </a:r>
            <a:r>
              <a:rPr lang="tr-TR" sz="2000" dirty="0" err="1">
                <a:latin typeface="Times New Roman" pitchFamily="18" charset="0"/>
                <a:cs typeface="Times New Roman" pitchFamily="18" charset="0"/>
              </a:rPr>
              <a:t>fânî</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âhiret</a:t>
            </a:r>
            <a:r>
              <a:rPr lang="tr-TR" sz="2000" dirty="0">
                <a:latin typeface="Times New Roman" pitchFamily="18" charset="0"/>
                <a:cs typeface="Times New Roman" pitchFamily="18" charset="0"/>
              </a:rPr>
              <a:t> yurdunun </a:t>
            </a:r>
            <a:r>
              <a:rPr lang="tr-TR" sz="2000" dirty="0" err="1">
                <a:latin typeface="Times New Roman" pitchFamily="18" charset="0"/>
                <a:cs typeface="Times New Roman" pitchFamily="18" charset="0"/>
              </a:rPr>
              <a:t>bâkî</a:t>
            </a:r>
            <a:r>
              <a:rPr lang="tr-TR" sz="2000" dirty="0">
                <a:latin typeface="Times New Roman" pitchFamily="18" charset="0"/>
                <a:cs typeface="Times New Roman" pitchFamily="18" charset="0"/>
              </a:rPr>
              <a:t> oluşunun feryadı ve </a:t>
            </a:r>
            <a:r>
              <a:rPr lang="tr-TR" sz="2000" dirty="0" err="1">
                <a:latin typeface="Times New Roman" pitchFamily="18" charset="0"/>
                <a:cs typeface="Times New Roman" pitchFamily="18" charset="0"/>
              </a:rPr>
              <a:t>îlânıdır</a:t>
            </a:r>
            <a:r>
              <a:rPr lang="tr-TR" sz="2000" dirty="0">
                <a:latin typeface="Times New Roman" pitchFamily="18" charset="0"/>
                <a:cs typeface="Times New Roman" pitchFamily="18" charset="0"/>
              </a:rPr>
              <a:t>. İnsanlara, dünyayı iyi değerlendirme konusunda çağrıdır. Burada çok çalışmaya teşvik, </a:t>
            </a:r>
            <a:r>
              <a:rPr lang="tr-TR" sz="2000" dirty="0" err="1">
                <a:latin typeface="Times New Roman" pitchFamily="18" charset="0"/>
                <a:cs typeface="Times New Roman" pitchFamily="18" charset="0"/>
              </a:rPr>
              <a:t>âhireti</a:t>
            </a:r>
            <a:r>
              <a:rPr lang="tr-TR" sz="2000" dirty="0">
                <a:latin typeface="Times New Roman" pitchFamily="18" charset="0"/>
                <a:cs typeface="Times New Roman" pitchFamily="18" charset="0"/>
              </a:rPr>
              <a:t> unutmamaya birer ikazdır.</a:t>
            </a:r>
          </a:p>
          <a:p>
            <a:pPr>
              <a:buNone/>
            </a:pPr>
            <a:endParaRPr lang="tr-TR" dirty="0"/>
          </a:p>
        </p:txBody>
      </p:sp>
      <p:pic>
        <p:nvPicPr>
          <p:cNvPr id="2050" name="Picture 2" descr="ڽ¼"/>
          <p:cNvPicPr>
            <a:picLocks noChangeAspect="1" noChangeArrowheads="1"/>
          </p:cNvPicPr>
          <p:nvPr/>
        </p:nvPicPr>
        <p:blipFill>
          <a:blip r:embed="rId2"/>
          <a:srcRect/>
          <a:stretch>
            <a:fillRect/>
          </a:stretch>
        </p:blipFill>
        <p:spPr bwMode="auto">
          <a:xfrm>
            <a:off x="7000892" y="1428736"/>
            <a:ext cx="1908028" cy="327683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85728"/>
            <a:ext cx="8229600" cy="571504"/>
          </a:xfrm>
        </p:spPr>
        <p:txBody>
          <a:bodyPr>
            <a:normAutofit fontScale="90000"/>
          </a:bodyPr>
          <a:lstStyle/>
          <a:p>
            <a:pPr algn="just"/>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r>
              <a:rPr lang="tr-TR" sz="2200" dirty="0" smtClean="0">
                <a:latin typeface="Times New Roman" pitchFamily="18" charset="0"/>
                <a:cs typeface="Times New Roman" pitchFamily="18" charset="0"/>
              </a:rPr>
              <a:t>TÜRK </a:t>
            </a:r>
            <a:r>
              <a:rPr lang="tr-TR" sz="2200" dirty="0">
                <a:latin typeface="Times New Roman" pitchFamily="18" charset="0"/>
                <a:cs typeface="Times New Roman" pitchFamily="18" charset="0"/>
              </a:rPr>
              <a:t>MÛSİKÎSİNE VE TÜRK DİN MÛSİKÎSİNE BATI’DAN GİREN SÂZLAR.</a:t>
            </a:r>
            <a:r>
              <a:rPr lang="tr-TR" dirty="0"/>
              <a:t/>
            </a:r>
            <a:br>
              <a:rPr lang="tr-TR" dirty="0"/>
            </a:br>
            <a:endParaRPr lang="tr-TR" dirty="0"/>
          </a:p>
        </p:txBody>
      </p:sp>
      <p:sp>
        <p:nvSpPr>
          <p:cNvPr id="3" name="2 İçerik Yer Tutucusu"/>
          <p:cNvSpPr>
            <a:spLocks noGrp="1"/>
          </p:cNvSpPr>
          <p:nvPr>
            <p:ph idx="1"/>
          </p:nvPr>
        </p:nvSpPr>
        <p:spPr>
          <a:xfrm>
            <a:off x="457200" y="928670"/>
            <a:ext cx="5900750" cy="5197493"/>
          </a:xfrm>
        </p:spPr>
        <p:txBody>
          <a:bodyPr>
            <a:normAutofit fontScale="55000" lnSpcReduction="20000"/>
          </a:bodyPr>
          <a:lstStyle/>
          <a:p>
            <a:pPr algn="just"/>
            <a:r>
              <a:rPr lang="tr-TR" b="1" dirty="0">
                <a:latin typeface="Times New Roman" pitchFamily="18" charset="0"/>
                <a:cs typeface="Times New Roman" pitchFamily="18" charset="0"/>
              </a:rPr>
              <a:t>10- VİYOLA</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	Türk </a:t>
            </a:r>
            <a:r>
              <a:rPr lang="tr-TR" dirty="0" err="1">
                <a:latin typeface="Times New Roman" pitchFamily="18" charset="0"/>
                <a:cs typeface="Times New Roman" pitchFamily="18" charset="0"/>
              </a:rPr>
              <a:t>Mûsikîsinde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Sîne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kemânı</a:t>
            </a:r>
            <a:r>
              <a:rPr lang="tr-TR" dirty="0">
                <a:latin typeface="Times New Roman" pitchFamily="18" charset="0"/>
                <a:cs typeface="Times New Roman" pitchFamily="18" charset="0"/>
              </a:rPr>
              <a:t> denilen bir </a:t>
            </a:r>
            <a:r>
              <a:rPr lang="tr-TR" dirty="0" err="1">
                <a:latin typeface="Times New Roman" pitchFamily="18" charset="0"/>
                <a:cs typeface="Times New Roman" pitchFamily="18" charset="0"/>
              </a:rPr>
              <a:t>Kemân</a:t>
            </a:r>
            <a:r>
              <a:rPr lang="tr-TR" dirty="0">
                <a:latin typeface="Times New Roman" pitchFamily="18" charset="0"/>
                <a:cs typeface="Times New Roman" pitchFamily="18" charset="0"/>
              </a:rPr>
              <a:t> çeşidinin eskiden beri mevcut olmasına rağmen, bu âletin muhtelif boylarda yapılması ve gelişmesi Batı’da olmuştur. Batı tipi </a:t>
            </a:r>
            <a:r>
              <a:rPr lang="tr-TR" dirty="0" err="1">
                <a:latin typeface="Times New Roman" pitchFamily="18" charset="0"/>
                <a:cs typeface="Times New Roman" pitchFamily="18" charset="0"/>
              </a:rPr>
              <a:t>Kemân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mûsikîmize</a:t>
            </a:r>
            <a:r>
              <a:rPr lang="tr-TR" dirty="0">
                <a:latin typeface="Times New Roman" pitchFamily="18" charset="0"/>
                <a:cs typeface="Times New Roman" pitchFamily="18" charset="0"/>
              </a:rPr>
              <a:t> 1826’dan sonra girmiştir. </a:t>
            </a:r>
          </a:p>
          <a:p>
            <a:pPr algn="just"/>
            <a:r>
              <a:rPr lang="tr-TR" dirty="0">
                <a:latin typeface="Times New Roman" pitchFamily="18" charset="0"/>
                <a:cs typeface="Times New Roman" pitchFamily="18" charset="0"/>
              </a:rPr>
              <a:t>	Viyola, Batı müziği yaylı </a:t>
            </a:r>
            <a:r>
              <a:rPr lang="tr-TR" dirty="0" err="1">
                <a:latin typeface="Times New Roman" pitchFamily="18" charset="0"/>
                <a:cs typeface="Times New Roman" pitchFamily="18" charset="0"/>
              </a:rPr>
              <a:t>sâzlarının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Kemân’dan</a:t>
            </a:r>
            <a:r>
              <a:rPr lang="tr-TR" dirty="0">
                <a:latin typeface="Times New Roman" pitchFamily="18" charset="0"/>
                <a:cs typeface="Times New Roman" pitchFamily="18" charset="0"/>
              </a:rPr>
              <a:t> sonra 2 numaralı </a:t>
            </a:r>
            <a:r>
              <a:rPr lang="tr-TR" dirty="0" err="1">
                <a:latin typeface="Times New Roman" pitchFamily="18" charset="0"/>
                <a:cs typeface="Times New Roman" pitchFamily="18" charset="0"/>
              </a:rPr>
              <a:t>sâzı</a:t>
            </a:r>
            <a:r>
              <a:rPr lang="tr-TR" dirty="0">
                <a:latin typeface="Times New Roman" pitchFamily="18" charset="0"/>
                <a:cs typeface="Times New Roman" pitchFamily="18" charset="0"/>
              </a:rPr>
              <a:t> olup, aynı </a:t>
            </a:r>
            <a:r>
              <a:rPr lang="tr-TR" dirty="0" err="1">
                <a:latin typeface="Times New Roman" pitchFamily="18" charset="0"/>
                <a:cs typeface="Times New Roman" pitchFamily="18" charset="0"/>
              </a:rPr>
              <a:t>Kemân</a:t>
            </a:r>
            <a:r>
              <a:rPr lang="tr-TR" dirty="0">
                <a:latin typeface="Times New Roman" pitchFamily="18" charset="0"/>
                <a:cs typeface="Times New Roman" pitchFamily="18" charset="0"/>
              </a:rPr>
              <a:t> şeklindedir ve ondan biraz daha irice yapılıştadır.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Mûsikîde</a:t>
            </a:r>
            <a:r>
              <a:rPr lang="tr-TR" dirty="0">
                <a:latin typeface="Times New Roman" pitchFamily="18" charset="0"/>
                <a:cs typeface="Times New Roman" pitchFamily="18" charset="0"/>
              </a:rPr>
              <a:t> önceleri daha çok </a:t>
            </a:r>
            <a:r>
              <a:rPr lang="tr-TR" dirty="0" err="1">
                <a:latin typeface="Times New Roman" pitchFamily="18" charset="0"/>
                <a:cs typeface="Times New Roman" pitchFamily="18" charset="0"/>
              </a:rPr>
              <a:t>Rebâb</a:t>
            </a:r>
            <a:r>
              <a:rPr lang="tr-TR" dirty="0">
                <a:latin typeface="Times New Roman" pitchFamily="18" charset="0"/>
                <a:cs typeface="Times New Roman" pitchFamily="18" charset="0"/>
              </a:rPr>
              <a:t> kullanılırken, son yüzyıllarda </a:t>
            </a:r>
            <a:r>
              <a:rPr lang="tr-TR" dirty="0" err="1">
                <a:latin typeface="Times New Roman" pitchFamily="18" charset="0"/>
                <a:cs typeface="Times New Roman" pitchFamily="18" charset="0"/>
              </a:rPr>
              <a:t>Rebâb</a:t>
            </a:r>
            <a:r>
              <a:rPr lang="tr-TR" dirty="0">
                <a:latin typeface="Times New Roman" pitchFamily="18" charset="0"/>
                <a:cs typeface="Times New Roman" pitchFamily="18" charset="0"/>
              </a:rPr>
              <a:t> çalanların azalması veya tamamen yok olmasıyla yaylı </a:t>
            </a:r>
            <a:r>
              <a:rPr lang="tr-TR" dirty="0" err="1">
                <a:latin typeface="Times New Roman" pitchFamily="18" charset="0"/>
                <a:cs typeface="Times New Roman" pitchFamily="18" charset="0"/>
              </a:rPr>
              <a:t>sâzlardan</a:t>
            </a:r>
            <a:r>
              <a:rPr lang="tr-TR" dirty="0">
                <a:latin typeface="Times New Roman" pitchFamily="18" charset="0"/>
                <a:cs typeface="Times New Roman" pitchFamily="18" charset="0"/>
              </a:rPr>
              <a:t> Viyola, Tasavvuf </a:t>
            </a:r>
            <a:r>
              <a:rPr lang="tr-TR" dirty="0" err="1">
                <a:latin typeface="Times New Roman" pitchFamily="18" charset="0"/>
                <a:cs typeface="Times New Roman" pitchFamily="18" charset="0"/>
              </a:rPr>
              <a:t>Mûsikîsi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sâzları</a:t>
            </a:r>
            <a:r>
              <a:rPr lang="tr-TR" dirty="0">
                <a:latin typeface="Times New Roman" pitchFamily="18" charset="0"/>
                <a:cs typeface="Times New Roman" pitchFamily="18" charset="0"/>
              </a:rPr>
              <a:t> arasında yer almaya başlamıştır.</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Kemân’ın</a:t>
            </a:r>
            <a:r>
              <a:rPr lang="tr-TR" dirty="0">
                <a:latin typeface="Times New Roman" pitchFamily="18" charset="0"/>
                <a:cs typeface="Times New Roman" pitchFamily="18" charset="0"/>
              </a:rPr>
              <a:t> orkestra </a:t>
            </a:r>
            <a:r>
              <a:rPr lang="tr-TR" dirty="0" err="1">
                <a:latin typeface="Times New Roman" pitchFamily="18" charset="0"/>
                <a:cs typeface="Times New Roman" pitchFamily="18" charset="0"/>
              </a:rPr>
              <a:t>sâzları</a:t>
            </a:r>
            <a:r>
              <a:rPr lang="tr-TR" dirty="0">
                <a:latin typeface="Times New Roman" pitchFamily="18" charset="0"/>
                <a:cs typeface="Times New Roman" pitchFamily="18" charset="0"/>
              </a:rPr>
              <a:t> içinde tartışmasız bir yeri vardır. Ses alanı, virtüözlük kabiliyeti, insan sesi dışında bütün duyguları en iyi ve en nüanslı şekilde ifade edebilmek imkânı ve ses parlaklığı bakımında gerçekten </a:t>
            </a:r>
            <a:r>
              <a:rPr lang="tr-TR" dirty="0" err="1">
                <a:latin typeface="Times New Roman" pitchFamily="18" charset="0"/>
                <a:cs typeface="Times New Roman" pitchFamily="18" charset="0"/>
              </a:rPr>
              <a:t>Kemân</a:t>
            </a:r>
            <a:r>
              <a:rPr lang="tr-TR" dirty="0">
                <a:latin typeface="Times New Roman" pitchFamily="18" charset="0"/>
                <a:cs typeface="Times New Roman" pitchFamily="18" charset="0"/>
              </a:rPr>
              <a:t>, başka </a:t>
            </a:r>
            <a:r>
              <a:rPr lang="tr-TR" dirty="0" err="1">
                <a:latin typeface="Times New Roman" pitchFamily="18" charset="0"/>
                <a:cs typeface="Times New Roman" pitchFamily="18" charset="0"/>
              </a:rPr>
              <a:t>sâzlarla</a:t>
            </a:r>
            <a:r>
              <a:rPr lang="tr-TR" dirty="0">
                <a:latin typeface="Times New Roman" pitchFamily="18" charset="0"/>
                <a:cs typeface="Times New Roman" pitchFamily="18" charset="0"/>
              </a:rPr>
              <a:t> mukayese edilemez. Viyola da bu aileden olduğu için, Tasavvuf </a:t>
            </a:r>
            <a:r>
              <a:rPr lang="tr-TR" dirty="0" err="1">
                <a:latin typeface="Times New Roman" pitchFamily="18" charset="0"/>
                <a:cs typeface="Times New Roman" pitchFamily="18" charset="0"/>
              </a:rPr>
              <a:t>Mûsikîsi’nde</a:t>
            </a:r>
            <a:r>
              <a:rPr lang="tr-TR" dirty="0">
                <a:latin typeface="Times New Roman" pitchFamily="18" charset="0"/>
                <a:cs typeface="Times New Roman" pitchFamily="18" charset="0"/>
              </a:rPr>
              <a:t> Ney’den sonra en tesirli </a:t>
            </a:r>
            <a:r>
              <a:rPr lang="tr-TR" dirty="0" err="1">
                <a:latin typeface="Times New Roman" pitchFamily="18" charset="0"/>
                <a:cs typeface="Times New Roman" pitchFamily="18" charset="0"/>
              </a:rPr>
              <a:t>sâzlardan</a:t>
            </a:r>
            <a:r>
              <a:rPr lang="tr-TR" dirty="0">
                <a:latin typeface="Times New Roman" pitchFamily="18" charset="0"/>
                <a:cs typeface="Times New Roman" pitchFamily="18" charset="0"/>
              </a:rPr>
              <a:t> birisidir.</a:t>
            </a:r>
          </a:p>
          <a:p>
            <a:pPr>
              <a:buNone/>
            </a:pPr>
            <a:endParaRPr lang="tr-TR" dirty="0"/>
          </a:p>
        </p:txBody>
      </p:sp>
      <p:pic>
        <p:nvPicPr>
          <p:cNvPr id="28674" name="Picture 2" descr="Bratsche.jpg">
            <a:hlinkClick r:id="rId2"/>
          </p:cNvPr>
          <p:cNvPicPr>
            <a:picLocks noChangeAspect="1" noChangeArrowheads="1"/>
          </p:cNvPicPr>
          <p:nvPr/>
        </p:nvPicPr>
        <p:blipFill>
          <a:blip r:embed="rId3" r:link="rId4"/>
          <a:srcRect/>
          <a:stretch>
            <a:fillRect/>
          </a:stretch>
        </p:blipFill>
        <p:spPr bwMode="auto">
          <a:xfrm>
            <a:off x="6786578" y="1500174"/>
            <a:ext cx="1831975" cy="27479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lstStyle/>
          <a:p>
            <a:endParaRPr lang="tr-TR" dirty="0"/>
          </a:p>
        </p:txBody>
      </p:sp>
      <p:pic>
        <p:nvPicPr>
          <p:cNvPr id="29698" name="Picture 2" descr="眘됙鐶閩眓隌眓障眓"/>
          <p:cNvPicPr>
            <a:picLocks noChangeAspect="1" noChangeArrowheads="1"/>
          </p:cNvPicPr>
          <p:nvPr/>
        </p:nvPicPr>
        <p:blipFill>
          <a:blip r:embed="rId2"/>
          <a:srcRect/>
          <a:stretch>
            <a:fillRect/>
          </a:stretch>
        </p:blipFill>
        <p:spPr bwMode="auto">
          <a:xfrm>
            <a:off x="2857488" y="500042"/>
            <a:ext cx="3486150" cy="5029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6043626" cy="5840435"/>
          </a:xfrm>
        </p:spPr>
        <p:txBody>
          <a:bodyPr>
            <a:noAutofit/>
          </a:bodyPr>
          <a:lstStyle/>
          <a:p>
            <a:pPr algn="just"/>
            <a:r>
              <a:rPr lang="tr-TR" sz="1600" b="1">
                <a:latin typeface="Times New Roman" pitchFamily="18" charset="0"/>
                <a:cs typeface="Times New Roman" pitchFamily="18" charset="0"/>
              </a:rPr>
              <a:t>11- </a:t>
            </a:r>
            <a:r>
              <a:rPr lang="tr-TR" sz="1600" b="1" smtClean="0">
                <a:latin typeface="Times New Roman" pitchFamily="18" charset="0"/>
                <a:cs typeface="Times New Roman" pitchFamily="18" charset="0"/>
              </a:rPr>
              <a:t>VİYOLONSEL</a:t>
            </a:r>
            <a:endParaRPr lang="tr-TR" sz="1600" dirty="0">
              <a:latin typeface="Times New Roman" pitchFamily="18" charset="0"/>
              <a:cs typeface="Times New Roman" pitchFamily="18" charset="0"/>
            </a:endParaRPr>
          </a:p>
          <a:p>
            <a:pPr algn="just"/>
            <a:r>
              <a:rPr lang="tr-TR" sz="1600" dirty="0">
                <a:latin typeface="Times New Roman" pitchFamily="18" charset="0"/>
                <a:cs typeface="Times New Roman" pitchFamily="18" charset="0"/>
              </a:rPr>
              <a:t>	Bu âlet Fransızca “</a:t>
            </a:r>
            <a:r>
              <a:rPr lang="tr-TR" sz="1600" dirty="0" err="1">
                <a:latin typeface="Times New Roman" pitchFamily="18" charset="0"/>
                <a:cs typeface="Times New Roman" pitchFamily="18" charset="0"/>
              </a:rPr>
              <a:t>Violoncelle</a:t>
            </a:r>
            <a:r>
              <a:rPr lang="tr-TR" sz="1600" dirty="0">
                <a:latin typeface="Times New Roman" pitchFamily="18" charset="0"/>
                <a:cs typeface="Times New Roman" pitchFamily="18" charset="0"/>
              </a:rPr>
              <a:t>” şeklinde yazılmaktadır. Türk </a:t>
            </a:r>
            <a:r>
              <a:rPr lang="tr-TR" sz="1600" dirty="0" err="1">
                <a:latin typeface="Times New Roman" pitchFamily="18" charset="0"/>
                <a:cs typeface="Times New Roman" pitchFamily="18" charset="0"/>
              </a:rPr>
              <a:t>Mûsikîsine</a:t>
            </a:r>
            <a:r>
              <a:rPr lang="tr-TR" sz="1600" dirty="0">
                <a:latin typeface="Times New Roman" pitchFamily="18" charset="0"/>
                <a:cs typeface="Times New Roman" pitchFamily="18" charset="0"/>
              </a:rPr>
              <a:t> Batı’dan girmiş fakat Türk </a:t>
            </a:r>
            <a:r>
              <a:rPr lang="tr-TR" sz="1600" dirty="0" err="1">
                <a:latin typeface="Times New Roman" pitchFamily="18" charset="0"/>
                <a:cs typeface="Times New Roman" pitchFamily="18" charset="0"/>
              </a:rPr>
              <a:t>Mûsikîsinde</a:t>
            </a:r>
            <a:r>
              <a:rPr lang="tr-TR" sz="1600" dirty="0">
                <a:latin typeface="Times New Roman" pitchFamily="18" charset="0"/>
                <a:cs typeface="Times New Roman" pitchFamily="18" charset="0"/>
              </a:rPr>
              <a:t> çok kullanılan </a:t>
            </a:r>
            <a:r>
              <a:rPr lang="tr-TR" sz="1600" dirty="0" err="1">
                <a:latin typeface="Times New Roman" pitchFamily="18" charset="0"/>
                <a:cs typeface="Times New Roman" pitchFamily="18" charset="0"/>
              </a:rPr>
              <a:t>Kemân</a:t>
            </a:r>
            <a:r>
              <a:rPr lang="tr-TR" sz="1600" dirty="0">
                <a:latin typeface="Times New Roman" pitchFamily="18" charset="0"/>
                <a:cs typeface="Times New Roman" pitchFamily="18" charset="0"/>
              </a:rPr>
              <a:t> ailesinin 3 numaralı </a:t>
            </a:r>
            <a:r>
              <a:rPr lang="tr-TR" sz="1600" dirty="0" err="1">
                <a:latin typeface="Times New Roman" pitchFamily="18" charset="0"/>
                <a:cs typeface="Times New Roman" pitchFamily="18" charset="0"/>
              </a:rPr>
              <a:t>sâzıdır</a:t>
            </a:r>
            <a:r>
              <a:rPr lang="tr-TR" sz="1600" dirty="0">
                <a:latin typeface="Times New Roman" pitchFamily="18" charset="0"/>
                <a:cs typeface="Times New Roman" pitchFamily="18" charset="0"/>
              </a:rPr>
              <a:t>.</a:t>
            </a:r>
          </a:p>
          <a:p>
            <a:pPr algn="just"/>
            <a:r>
              <a:rPr lang="tr-TR" sz="1600" dirty="0">
                <a:latin typeface="Times New Roman" pitchFamily="18" charset="0"/>
                <a:cs typeface="Times New Roman" pitchFamily="18" charset="0"/>
              </a:rPr>
              <a:t>	XVI. Yüzyılın 2. yarısından itibaren </a:t>
            </a:r>
            <a:r>
              <a:rPr lang="tr-TR" sz="1600" dirty="0" err="1">
                <a:latin typeface="Times New Roman" pitchFamily="18" charset="0"/>
                <a:cs typeface="Times New Roman" pitchFamily="18" charset="0"/>
              </a:rPr>
              <a:t>Kemân</a:t>
            </a:r>
            <a:r>
              <a:rPr lang="tr-TR" sz="1600" dirty="0">
                <a:latin typeface="Times New Roman" pitchFamily="18" charset="0"/>
                <a:cs typeface="Times New Roman" pitchFamily="18" charset="0"/>
              </a:rPr>
              <a:t> örnek alınarak </a:t>
            </a:r>
            <a:r>
              <a:rPr lang="tr-TR" sz="1600" dirty="0" err="1">
                <a:latin typeface="Times New Roman" pitchFamily="18" charset="0"/>
                <a:cs typeface="Times New Roman" pitchFamily="18" charset="0"/>
              </a:rPr>
              <a:t>îmal</a:t>
            </a:r>
            <a:r>
              <a:rPr lang="tr-TR" sz="1600" dirty="0">
                <a:latin typeface="Times New Roman" pitchFamily="18" charset="0"/>
                <a:cs typeface="Times New Roman" pitchFamily="18" charset="0"/>
              </a:rPr>
              <a:t> edilip bugünkü haline gelmiş ve Türk </a:t>
            </a:r>
            <a:r>
              <a:rPr lang="tr-TR" sz="1600" dirty="0" err="1">
                <a:latin typeface="Times New Roman" pitchFamily="18" charset="0"/>
                <a:cs typeface="Times New Roman" pitchFamily="18" charset="0"/>
              </a:rPr>
              <a:t>Mûsikîsinde</a:t>
            </a:r>
            <a:r>
              <a:rPr lang="tr-TR" sz="1600" dirty="0">
                <a:latin typeface="Times New Roman" pitchFamily="18" charset="0"/>
                <a:cs typeface="Times New Roman" pitchFamily="18" charset="0"/>
              </a:rPr>
              <a:t> çok güzel renk ve çeşni veren bir </a:t>
            </a:r>
            <a:r>
              <a:rPr lang="tr-TR" sz="1600" dirty="0" err="1">
                <a:latin typeface="Times New Roman" pitchFamily="18" charset="0"/>
                <a:cs typeface="Times New Roman" pitchFamily="18" charset="0"/>
              </a:rPr>
              <a:t>sâz</a:t>
            </a:r>
            <a:r>
              <a:rPr lang="tr-TR" sz="1600" dirty="0">
                <a:latin typeface="Times New Roman" pitchFamily="18" charset="0"/>
                <a:cs typeface="Times New Roman" pitchFamily="18" charset="0"/>
              </a:rPr>
              <a:t> olarak sevilmiştir</a:t>
            </a:r>
            <a:r>
              <a:rPr lang="tr-TR" sz="1600" dirty="0" smtClean="0">
                <a:latin typeface="Times New Roman" pitchFamily="18" charset="0"/>
                <a:cs typeface="Times New Roman" pitchFamily="18" charset="0"/>
              </a:rPr>
              <a:t>.</a:t>
            </a:r>
            <a:r>
              <a:rPr lang="tr-TR" sz="1600" dirty="0">
                <a:latin typeface="Times New Roman" pitchFamily="18" charset="0"/>
                <a:cs typeface="Times New Roman" pitchFamily="18" charset="0"/>
              </a:rPr>
              <a:t> </a:t>
            </a:r>
          </a:p>
          <a:p>
            <a:pPr algn="just"/>
            <a:r>
              <a:rPr lang="tr-TR" sz="1600" dirty="0">
                <a:latin typeface="Times New Roman" pitchFamily="18" charset="0"/>
                <a:cs typeface="Times New Roman" pitchFamily="18" charset="0"/>
              </a:rPr>
              <a:t>	Gerek solo olsun, gerek yaylı </a:t>
            </a:r>
            <a:r>
              <a:rPr lang="tr-TR" sz="1600" dirty="0" err="1">
                <a:latin typeface="Times New Roman" pitchFamily="18" charset="0"/>
                <a:cs typeface="Times New Roman" pitchFamily="18" charset="0"/>
              </a:rPr>
              <a:t>sâzlar</a:t>
            </a:r>
            <a:r>
              <a:rPr lang="tr-TR" sz="1600" dirty="0">
                <a:latin typeface="Times New Roman" pitchFamily="18" charset="0"/>
                <a:cs typeface="Times New Roman" pitchFamily="18" charset="0"/>
              </a:rPr>
              <a:t> grubunda bulunsun, önemli çalgılardandır. </a:t>
            </a:r>
            <a:r>
              <a:rPr lang="tr-TR" sz="1600" dirty="0" err="1">
                <a:latin typeface="Times New Roman" pitchFamily="18" charset="0"/>
                <a:cs typeface="Times New Roman" pitchFamily="18" charset="0"/>
              </a:rPr>
              <a:t>Kemân</a:t>
            </a:r>
            <a:r>
              <a:rPr lang="tr-TR" sz="1600" dirty="0">
                <a:latin typeface="Times New Roman" pitchFamily="18" charset="0"/>
                <a:cs typeface="Times New Roman" pitchFamily="18" charset="0"/>
              </a:rPr>
              <a:t> şeklinde olan Viyolonsel, onun 3-4 katı büyüklüğünde olup, dip tarafına yere dayamak için takriben 15-20 santim uzunluğunda çivi gibi bir demir çubuk vardır. Dizler arasına alınarak ve bu demir de yere dayanarak tutulur. Klâvyesi üzerinde sol elin dört parmağıyla perdelere ayrı ayrı basılmaktadır. Klâvyesi </a:t>
            </a:r>
            <a:r>
              <a:rPr lang="tr-TR" sz="1600" dirty="0" err="1">
                <a:latin typeface="Times New Roman" pitchFamily="18" charset="0"/>
                <a:cs typeface="Times New Roman" pitchFamily="18" charset="0"/>
              </a:rPr>
              <a:t>Kemân’a</a:t>
            </a:r>
            <a:r>
              <a:rPr lang="tr-TR" sz="1600" dirty="0">
                <a:latin typeface="Times New Roman" pitchFamily="18" charset="0"/>
                <a:cs typeface="Times New Roman" pitchFamily="18" charset="0"/>
              </a:rPr>
              <a:t> göre çok uzun olduğundan, perdelere basarken parmaklar arası açıktır. İcra yaparken gövdesi, çalan kişinin önünde, burguluklar ve klâvye sol omuzdan yukarı çıkar. İcracının sandalye ve benzeri şeye oturması gerekir</a:t>
            </a:r>
            <a:r>
              <a:rPr lang="tr-TR" sz="1600" dirty="0" smtClean="0">
                <a:latin typeface="Times New Roman" pitchFamily="18" charset="0"/>
                <a:cs typeface="Times New Roman" pitchFamily="18" charset="0"/>
              </a:rPr>
              <a:t>.</a:t>
            </a:r>
            <a:r>
              <a:rPr lang="tr-TR" sz="1600" dirty="0">
                <a:latin typeface="Times New Roman" pitchFamily="18" charset="0"/>
                <a:cs typeface="Times New Roman" pitchFamily="18" charset="0"/>
              </a:rPr>
              <a:t> </a:t>
            </a:r>
          </a:p>
          <a:p>
            <a:pPr algn="just"/>
            <a:r>
              <a:rPr lang="tr-TR" sz="1600" dirty="0">
                <a:latin typeface="Times New Roman" pitchFamily="18" charset="0"/>
                <a:cs typeface="Times New Roman" pitchFamily="18" charset="0"/>
              </a:rPr>
              <a:t>	4,5 oktav ses sahası olup, Kaba kaba Çargâh’tan, Tiz Muhayyer’e kadar sesleri bu âletle çıkarmak mümkündür. “Bas” sesine karşılıktır. Notası, porte üzerinde 4. çizgide “Fa Anahtarına” (buna Bas Anahtarı da denir) yazılır. </a:t>
            </a:r>
          </a:p>
          <a:p>
            <a:pPr algn="just"/>
            <a:r>
              <a:rPr lang="tr-TR" sz="1600" dirty="0">
                <a:latin typeface="Times New Roman" pitchFamily="18" charset="0"/>
                <a:cs typeface="Times New Roman" pitchFamily="18" charset="0"/>
              </a:rPr>
              <a:t>Çok etkileyici gür ve donuk bir ses veren Viyolonsel, </a:t>
            </a:r>
            <a:r>
              <a:rPr lang="tr-TR" sz="1600" dirty="0" err="1">
                <a:latin typeface="Times New Roman" pitchFamily="18" charset="0"/>
                <a:cs typeface="Times New Roman" pitchFamily="18" charset="0"/>
              </a:rPr>
              <a:t>Kemân</a:t>
            </a:r>
            <a:r>
              <a:rPr lang="tr-TR" sz="1600" dirty="0">
                <a:latin typeface="Times New Roman" pitchFamily="18" charset="0"/>
                <a:cs typeface="Times New Roman" pitchFamily="18" charset="0"/>
              </a:rPr>
              <a:t> yayından çok az kısa fakat ondan enli olan bir yay ile bazen de sağ elin işaret parmağıyla telleri gıdıklamak suretiyle çalınır.</a:t>
            </a:r>
          </a:p>
        </p:txBody>
      </p:sp>
      <p:pic>
        <p:nvPicPr>
          <p:cNvPr id="30722" name="Picture 2" descr="眘뷜閩眓隌眓障眓"/>
          <p:cNvPicPr>
            <a:picLocks noChangeAspect="1" noChangeArrowheads="1"/>
          </p:cNvPicPr>
          <p:nvPr/>
        </p:nvPicPr>
        <p:blipFill>
          <a:blip r:embed="rId2"/>
          <a:srcRect/>
          <a:stretch>
            <a:fillRect/>
          </a:stretch>
        </p:blipFill>
        <p:spPr bwMode="auto">
          <a:xfrm>
            <a:off x="6715140" y="785794"/>
            <a:ext cx="1981200" cy="2590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7"/>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1071546"/>
            <a:ext cx="8229600" cy="5054617"/>
          </a:xfrm>
        </p:spPr>
        <p:txBody>
          <a:bodyPr/>
          <a:lstStyle/>
          <a:p>
            <a:pPr>
              <a:buNone/>
            </a:pPr>
            <a:endParaRPr lang="tr-TR" dirty="0" smtClean="0"/>
          </a:p>
          <a:p>
            <a:pPr>
              <a:buNone/>
            </a:pPr>
            <a:endParaRPr lang="tr-TR" dirty="0" smtClean="0"/>
          </a:p>
          <a:p>
            <a:pPr>
              <a:buNone/>
            </a:pPr>
            <a:endParaRPr lang="tr-TR" dirty="0" smtClean="0"/>
          </a:p>
          <a:p>
            <a:pPr algn="ctr">
              <a:buNone/>
            </a:pPr>
            <a:r>
              <a:rPr lang="tr-TR" smtClean="0">
                <a:latin typeface="Times New Roman" pitchFamily="18" charset="0"/>
                <a:cs typeface="Times New Roman" pitchFamily="18" charset="0"/>
              </a:rPr>
              <a:t>Prof</a:t>
            </a:r>
            <a:r>
              <a:rPr lang="tr-TR" smtClean="0">
                <a:latin typeface="Times New Roman" pitchFamily="18" charset="0"/>
                <a:cs typeface="Times New Roman" pitchFamily="18" charset="0"/>
              </a:rPr>
              <a:t>. </a:t>
            </a:r>
            <a:r>
              <a:rPr lang="tr-TR" dirty="0" smtClean="0">
                <a:latin typeface="Times New Roman" pitchFamily="18" charset="0"/>
                <a:cs typeface="Times New Roman" pitchFamily="18" charset="0"/>
              </a:rPr>
              <a:t>Dr. Bayram AKDOĞAN</a:t>
            </a:r>
            <a:endParaRPr lang="tr-TR"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lnSpcReduction="10000"/>
          </a:bodyPr>
          <a:lstStyle/>
          <a:p>
            <a:pPr algn="just"/>
            <a:r>
              <a:rPr lang="tr-TR" dirty="0">
                <a:latin typeface="Times New Roman" pitchFamily="18" charset="0"/>
                <a:cs typeface="Times New Roman" pitchFamily="18" charset="0"/>
              </a:rPr>
              <a:t>İşte ehli zikir ve tasavvuf </a:t>
            </a:r>
            <a:r>
              <a:rPr lang="tr-TR" dirty="0" err="1">
                <a:latin typeface="Times New Roman" pitchFamily="18" charset="0"/>
                <a:cs typeface="Times New Roman" pitchFamily="18" charset="0"/>
              </a:rPr>
              <a:t>erbâbı</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sâzlardan</a:t>
            </a:r>
            <a:r>
              <a:rPr lang="tr-TR" dirty="0">
                <a:latin typeface="Times New Roman" pitchFamily="18" charset="0"/>
                <a:cs typeface="Times New Roman" pitchFamily="18" charset="0"/>
              </a:rPr>
              <a:t> bu nağmeleri dinlemektedir. Onların nazarında hangi </a:t>
            </a:r>
            <a:r>
              <a:rPr lang="tr-TR" dirty="0" err="1">
                <a:latin typeface="Times New Roman" pitchFamily="18" charset="0"/>
                <a:cs typeface="Times New Roman" pitchFamily="18" charset="0"/>
              </a:rPr>
              <a:t>sâz</a:t>
            </a:r>
            <a:r>
              <a:rPr lang="tr-TR" dirty="0">
                <a:latin typeface="Times New Roman" pitchFamily="18" charset="0"/>
                <a:cs typeface="Times New Roman" pitchFamily="18" charset="0"/>
              </a:rPr>
              <a:t> olursa olsun aynı duyguları terennüm etmektedir. </a:t>
            </a:r>
            <a:r>
              <a:rPr lang="tr-TR" dirty="0" err="1">
                <a:latin typeface="Times New Roman" pitchFamily="18" charset="0"/>
                <a:cs typeface="Times New Roman" pitchFamily="18" charset="0"/>
              </a:rPr>
              <a:t>Sâzlardan</a:t>
            </a:r>
            <a:r>
              <a:rPr lang="tr-TR" dirty="0">
                <a:latin typeface="Times New Roman" pitchFamily="18" charset="0"/>
                <a:cs typeface="Times New Roman" pitchFamily="18" charset="0"/>
              </a:rPr>
              <a:t>, bu saydığımız duyguların dışında başka şeyleri duyanların niyetleri bozuk, hisleri bedenî, kişilikleri ve karakterleri bayağı olan insanlardır</a:t>
            </a:r>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	Türk Din </a:t>
            </a:r>
            <a:r>
              <a:rPr lang="tr-TR" dirty="0" err="1">
                <a:latin typeface="Times New Roman" pitchFamily="18" charset="0"/>
                <a:cs typeface="Times New Roman" pitchFamily="18" charset="0"/>
              </a:rPr>
              <a:t>Mûsikîsinde</a:t>
            </a:r>
            <a:r>
              <a:rPr lang="tr-TR" dirty="0">
                <a:latin typeface="Times New Roman" pitchFamily="18" charset="0"/>
                <a:cs typeface="Times New Roman" pitchFamily="18" charset="0"/>
              </a:rPr>
              <a:t> bu anlayışla dinlenen </a:t>
            </a:r>
            <a:r>
              <a:rPr lang="tr-TR" dirty="0" err="1">
                <a:latin typeface="Times New Roman" pitchFamily="18" charset="0"/>
                <a:cs typeface="Times New Roman" pitchFamily="18" charset="0"/>
              </a:rPr>
              <a:t>sâzlarımızı</a:t>
            </a:r>
            <a:r>
              <a:rPr lang="tr-TR" dirty="0">
                <a:latin typeface="Times New Roman" pitchFamily="18" charset="0"/>
                <a:cs typeface="Times New Roman" pitchFamily="18" charset="0"/>
              </a:rPr>
              <a:t> açıklamaya geçiyoruz. Bu </a:t>
            </a:r>
            <a:r>
              <a:rPr lang="tr-TR" dirty="0" err="1">
                <a:latin typeface="Times New Roman" pitchFamily="18" charset="0"/>
                <a:cs typeface="Times New Roman" pitchFamily="18" charset="0"/>
              </a:rPr>
              <a:t>sâzlar</a:t>
            </a:r>
            <a:r>
              <a:rPr lang="tr-TR" dirty="0">
                <a:latin typeface="Times New Roman" pitchFamily="18" charset="0"/>
                <a:cs typeface="Times New Roman" pitchFamily="18" charset="0"/>
              </a:rPr>
              <a:t> içerisinde </a:t>
            </a:r>
            <a:r>
              <a:rPr lang="tr-TR" dirty="0" err="1">
                <a:latin typeface="Times New Roman" pitchFamily="18" charset="0"/>
                <a:cs typeface="Times New Roman" pitchFamily="18" charset="0"/>
              </a:rPr>
              <a:t>sâdeliğiyle</a:t>
            </a:r>
            <a:r>
              <a:rPr lang="tr-TR" dirty="0">
                <a:latin typeface="Times New Roman" pitchFamily="18" charset="0"/>
                <a:cs typeface="Times New Roman" pitchFamily="18" charset="0"/>
              </a:rPr>
              <a:t> ve sesinin çok etkileyici oluşuyla bilinen ve basit bir kamıştan yapılan “Ney” i öncelikle ele alıyoruz. </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77500" lnSpcReduction="20000"/>
          </a:bodyPr>
          <a:lstStyle/>
          <a:p>
            <a:r>
              <a:rPr lang="tr-TR" b="1" dirty="0">
                <a:latin typeface="Times New Roman" pitchFamily="18" charset="0"/>
                <a:cs typeface="Times New Roman" pitchFamily="18" charset="0"/>
              </a:rPr>
              <a:t>1- NEY</a:t>
            </a:r>
            <a:endParaRPr lang="tr-TR" dirty="0">
              <a:latin typeface="Times New Roman" pitchFamily="18" charset="0"/>
              <a:cs typeface="Times New Roman" pitchFamily="18" charset="0"/>
            </a:endParaRPr>
          </a:p>
          <a:p>
            <a:r>
              <a:rPr lang="tr-TR" b="1" dirty="0">
                <a:latin typeface="Times New Roman" pitchFamily="18" charset="0"/>
                <a:cs typeface="Times New Roman" pitchFamily="18" charset="0"/>
              </a:rPr>
              <a:t> </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“Ney” kelimesi </a:t>
            </a:r>
            <a:r>
              <a:rPr lang="tr-TR" dirty="0" err="1">
                <a:latin typeface="Times New Roman" pitchFamily="18" charset="0"/>
                <a:cs typeface="Times New Roman" pitchFamily="18" charset="0"/>
              </a:rPr>
              <a:t>Sümerce’de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Na</a:t>
            </a:r>
            <a:r>
              <a:rPr lang="tr-TR" dirty="0">
                <a:latin typeface="Times New Roman" pitchFamily="18" charset="0"/>
                <a:cs typeface="Times New Roman" pitchFamily="18" charset="0"/>
              </a:rPr>
              <a:t>” dan </a:t>
            </a:r>
            <a:r>
              <a:rPr lang="tr-TR" dirty="0" err="1">
                <a:latin typeface="Times New Roman" pitchFamily="18" charset="0"/>
                <a:cs typeface="Times New Roman" pitchFamily="18" charset="0"/>
              </a:rPr>
              <a:t>Farsça’ya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Nay</a:t>
            </a:r>
            <a:r>
              <a:rPr lang="tr-TR" dirty="0">
                <a:latin typeface="Times New Roman" pitchFamily="18" charset="0"/>
                <a:cs typeface="Times New Roman" pitchFamily="18" charset="0"/>
              </a:rPr>
              <a:t>” olarak geçmiştir ki, kamış, kargı anlamına gelir. </a:t>
            </a:r>
            <a:r>
              <a:rPr lang="tr-TR" dirty="0" err="1">
                <a:latin typeface="Times New Roman" pitchFamily="18" charset="0"/>
                <a:cs typeface="Times New Roman" pitchFamily="18" charset="0"/>
              </a:rPr>
              <a:t>Türkçe’ye</a:t>
            </a:r>
            <a:r>
              <a:rPr lang="tr-TR" dirty="0">
                <a:latin typeface="Times New Roman" pitchFamily="18" charset="0"/>
                <a:cs typeface="Times New Roman" pitchFamily="18" charset="0"/>
              </a:rPr>
              <a:t>, Farsça olan ”</a:t>
            </a:r>
            <a:r>
              <a:rPr lang="tr-TR" dirty="0" err="1">
                <a:latin typeface="Times New Roman" pitchFamily="18" charset="0"/>
                <a:cs typeface="Times New Roman" pitchFamily="18" charset="0"/>
              </a:rPr>
              <a:t>Nay</a:t>
            </a:r>
            <a:r>
              <a:rPr lang="tr-TR" dirty="0">
                <a:latin typeface="Times New Roman" pitchFamily="18" charset="0"/>
                <a:cs typeface="Times New Roman" pitchFamily="18" charset="0"/>
              </a:rPr>
              <a:t>” dan hafifletilmiş olarak “Ney” şeklinde geçmiştir, her iki terim de kullanılmaktadır.</a:t>
            </a:r>
          </a:p>
          <a:p>
            <a:r>
              <a:rPr lang="tr-TR" dirty="0">
                <a:latin typeface="Times New Roman" pitchFamily="18" charset="0"/>
                <a:cs typeface="Times New Roman" pitchFamily="18" charset="0"/>
              </a:rPr>
              <a:t>	Batı’da ise tipik bir Türk </a:t>
            </a:r>
            <a:r>
              <a:rPr lang="tr-TR" dirty="0" err="1">
                <a:latin typeface="Times New Roman" pitchFamily="18" charset="0"/>
                <a:cs typeface="Times New Roman" pitchFamily="18" charset="0"/>
              </a:rPr>
              <a:t>sâzı</a:t>
            </a:r>
            <a:r>
              <a:rPr lang="tr-TR" dirty="0">
                <a:latin typeface="Times New Roman" pitchFamily="18" charset="0"/>
                <a:cs typeface="Times New Roman" pitchFamily="18" charset="0"/>
              </a:rPr>
              <a:t> olarak “</a:t>
            </a:r>
            <a:r>
              <a:rPr lang="tr-TR" dirty="0" err="1">
                <a:latin typeface="Times New Roman" pitchFamily="18" charset="0"/>
                <a:cs typeface="Times New Roman" pitchFamily="18" charset="0"/>
              </a:rPr>
              <a:t>Turkish</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flute</a:t>
            </a:r>
            <a:r>
              <a:rPr lang="tr-TR" dirty="0">
                <a:latin typeface="Times New Roman" pitchFamily="18" charset="0"/>
                <a:cs typeface="Times New Roman" pitchFamily="18" charset="0"/>
              </a:rPr>
              <a:t> = Türk flütü” denmiştir (</a:t>
            </a:r>
            <a:r>
              <a:rPr lang="tr-TR" dirty="0" err="1">
                <a:latin typeface="Times New Roman" pitchFamily="18" charset="0"/>
                <a:cs typeface="Times New Roman" pitchFamily="18" charset="0"/>
              </a:rPr>
              <a:t>Öztuna</a:t>
            </a:r>
            <a:r>
              <a:rPr lang="tr-TR" dirty="0">
                <a:latin typeface="Times New Roman" pitchFamily="18" charset="0"/>
                <a:cs typeface="Times New Roman" pitchFamily="18" charset="0"/>
              </a:rPr>
              <a:t>, 1969, II/ 78). Günümüzde Batı dünyasında “</a:t>
            </a:r>
            <a:r>
              <a:rPr lang="tr-TR" dirty="0" err="1">
                <a:latin typeface="Times New Roman" pitchFamily="18" charset="0"/>
                <a:cs typeface="Times New Roman" pitchFamily="18" charset="0"/>
              </a:rPr>
              <a:t>Red</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flute</a:t>
            </a:r>
            <a:r>
              <a:rPr lang="tr-TR" dirty="0">
                <a:latin typeface="Times New Roman" pitchFamily="18" charset="0"/>
                <a:cs typeface="Times New Roman" pitchFamily="18" charset="0"/>
              </a:rPr>
              <a:t>” olarak bilinmektedir. Bugün </a:t>
            </a:r>
            <a:r>
              <a:rPr lang="tr-TR" dirty="0" err="1">
                <a:latin typeface="Times New Roman" pitchFamily="18" charset="0"/>
                <a:cs typeface="Times New Roman" pitchFamily="18" charset="0"/>
              </a:rPr>
              <a:t>mûsikîmizin</a:t>
            </a:r>
            <a:r>
              <a:rPr lang="tr-TR" dirty="0">
                <a:latin typeface="Times New Roman" pitchFamily="18" charset="0"/>
                <a:cs typeface="Times New Roman" pitchFamily="18" charset="0"/>
              </a:rPr>
              <a:t> her türünde kullanılacak bir karaktere ve ses sahasına sahip olması nedeniyle, eski tarihlerden günümüze kadar kullanılagelmiş ve unutulmamış bir </a:t>
            </a:r>
            <a:r>
              <a:rPr lang="tr-TR" dirty="0" err="1">
                <a:latin typeface="Times New Roman" pitchFamily="18" charset="0"/>
                <a:cs typeface="Times New Roman" pitchFamily="18" charset="0"/>
              </a:rPr>
              <a:t>sâzdır</a:t>
            </a:r>
            <a:r>
              <a:rPr lang="tr-TR" dirty="0">
                <a:latin typeface="Times New Roman" pitchFamily="18" charset="0"/>
                <a:cs typeface="Times New Roman" pitchFamily="18" charset="0"/>
              </a:rPr>
              <a:t>. Sesindeki his unsurunun özellik ve güzelliği ile ayrıca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mûsikîde</a:t>
            </a:r>
            <a:r>
              <a:rPr lang="tr-TR" dirty="0">
                <a:latin typeface="Times New Roman" pitchFamily="18" charset="0"/>
                <a:cs typeface="Times New Roman" pitchFamily="18" charset="0"/>
              </a:rPr>
              <a:t> bir sembol haline gelmiştir.</a:t>
            </a:r>
          </a:p>
          <a:p>
            <a:r>
              <a:rPr lang="tr-TR" dirty="0">
                <a:latin typeface="Times New Roman" pitchFamily="18" charset="0"/>
                <a:cs typeface="Times New Roman" pitchFamily="18" charset="0"/>
              </a:rPr>
              <a:t>	Eskiden Şark’ın her yerinde kullanılan Ney, özellikle Mevlevî Tekkeleriyle, Mevlevî </a:t>
            </a:r>
            <a:r>
              <a:rPr lang="tr-TR" dirty="0" err="1">
                <a:latin typeface="Times New Roman" pitchFamily="18" charset="0"/>
                <a:cs typeface="Times New Roman" pitchFamily="18" charset="0"/>
              </a:rPr>
              <a:t>Tarîkatına</a:t>
            </a:r>
            <a:r>
              <a:rPr lang="tr-TR" dirty="0">
                <a:latin typeface="Times New Roman" pitchFamily="18" charset="0"/>
                <a:cs typeface="Times New Roman" pitchFamily="18" charset="0"/>
              </a:rPr>
              <a:t> mensup olanlar tarafında çalınırdı. Ney üfleyene Neyzen veya </a:t>
            </a:r>
            <a:r>
              <a:rPr lang="tr-TR" dirty="0" err="1">
                <a:latin typeface="Times New Roman" pitchFamily="18" charset="0"/>
                <a:cs typeface="Times New Roman" pitchFamily="18" charset="0"/>
              </a:rPr>
              <a:t>Nâyî</a:t>
            </a:r>
            <a:r>
              <a:rPr lang="tr-TR" dirty="0">
                <a:latin typeface="Times New Roman" pitchFamily="18" charset="0"/>
                <a:cs typeface="Times New Roman" pitchFamily="18" charset="0"/>
              </a:rPr>
              <a:t> denir.</a:t>
            </a:r>
          </a:p>
          <a:p>
            <a:pPr>
              <a:buNone/>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70000" lnSpcReduction="20000"/>
          </a:bodyPr>
          <a:lstStyle/>
          <a:p>
            <a:pPr algn="just"/>
            <a:r>
              <a:rPr lang="tr-TR" dirty="0">
                <a:latin typeface="Times New Roman" pitchFamily="18" charset="0"/>
                <a:cs typeface="Times New Roman" pitchFamily="18" charset="0"/>
              </a:rPr>
              <a:t>Kaynaklarda Ney’le ilgili </a:t>
            </a:r>
            <a:r>
              <a:rPr lang="tr-TR" dirty="0" err="1">
                <a:latin typeface="Times New Roman" pitchFamily="18" charset="0"/>
                <a:cs typeface="Times New Roman" pitchFamily="18" charset="0"/>
              </a:rPr>
              <a:t>efsânevî</a:t>
            </a:r>
            <a:r>
              <a:rPr lang="tr-TR" dirty="0">
                <a:latin typeface="Times New Roman" pitchFamily="18" charset="0"/>
                <a:cs typeface="Times New Roman" pitchFamily="18" charset="0"/>
              </a:rPr>
              <a:t> bir </a:t>
            </a:r>
            <a:r>
              <a:rPr lang="tr-TR" dirty="0" err="1">
                <a:latin typeface="Times New Roman" pitchFamily="18" charset="0"/>
                <a:cs typeface="Times New Roman" pitchFamily="18" charset="0"/>
              </a:rPr>
              <a:t>rivâyet</a:t>
            </a:r>
            <a:r>
              <a:rPr lang="tr-TR" dirty="0">
                <a:latin typeface="Times New Roman" pitchFamily="18" charset="0"/>
                <a:cs typeface="Times New Roman" pitchFamily="18" charset="0"/>
              </a:rPr>
              <a:t> vardır. Bu </a:t>
            </a:r>
            <a:r>
              <a:rPr lang="tr-TR" dirty="0" err="1">
                <a:latin typeface="Times New Roman" pitchFamily="18" charset="0"/>
                <a:cs typeface="Times New Roman" pitchFamily="18" charset="0"/>
              </a:rPr>
              <a:t>rivâyete</a:t>
            </a:r>
            <a:r>
              <a:rPr lang="tr-TR" dirty="0">
                <a:latin typeface="Times New Roman" pitchFamily="18" charset="0"/>
                <a:cs typeface="Times New Roman" pitchFamily="18" charset="0"/>
              </a:rPr>
              <a:t> göre: “Peygamberimiz Hz. Muhammed (S.A.V.) sevgili amcaoğlu İmam Ali ile sohbet ederken ona ilâhî aşkın </a:t>
            </a:r>
            <a:r>
              <a:rPr lang="tr-TR" dirty="0" err="1">
                <a:latin typeface="Times New Roman" pitchFamily="18" charset="0"/>
                <a:cs typeface="Times New Roman" pitchFamily="18" charset="0"/>
              </a:rPr>
              <a:t>esrâr</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hakîkatleriyle</a:t>
            </a:r>
            <a:r>
              <a:rPr lang="tr-TR" dirty="0">
                <a:latin typeface="Times New Roman" pitchFamily="18" charset="0"/>
                <a:cs typeface="Times New Roman" pitchFamily="18" charset="0"/>
              </a:rPr>
              <a:t> ilgili öyle bir sır veriyor ki, Hz. Ali onun azametini içine sığdıramıyor. Hemen </a:t>
            </a:r>
            <a:r>
              <a:rPr lang="tr-TR" dirty="0" err="1">
                <a:latin typeface="Times New Roman" pitchFamily="18" charset="0"/>
                <a:cs typeface="Times New Roman" pitchFamily="18" charset="0"/>
              </a:rPr>
              <a:t>Medîne</a:t>
            </a:r>
            <a:r>
              <a:rPr lang="tr-TR" dirty="0">
                <a:latin typeface="Times New Roman" pitchFamily="18" charset="0"/>
                <a:cs typeface="Times New Roman" pitchFamily="18" charset="0"/>
              </a:rPr>
              <a:t> haricine çıkıyor, boş bir kuyu buluyor. Takat ve tahammül gösteremediği o sırrı, o boş kuyuya tevdi ediyor. Boş kuyu coşuyor, suları taşıyor. Bu suların feyzi ile kuyunun kenarında kamışlar oluşuyor. Nihayet bir çoban, bu kamışlardan birini kesiyor. Onu muhtelif yerlerinden deliyor. Üflenince nağmeler çıkaracak hale getiriyor. Sonra dudaklarına götürüyor, üflemeye başlıyor. O anda, o kamış parçasından </a:t>
            </a:r>
            <a:r>
              <a:rPr lang="tr-TR" dirty="0" err="1">
                <a:latin typeface="Times New Roman" pitchFamily="18" charset="0"/>
                <a:cs typeface="Times New Roman" pitchFamily="18" charset="0"/>
              </a:rPr>
              <a:t>âşıkâne</a:t>
            </a:r>
            <a:r>
              <a:rPr lang="tr-TR" dirty="0">
                <a:latin typeface="Times New Roman" pitchFamily="18" charset="0"/>
                <a:cs typeface="Times New Roman" pitchFamily="18" charset="0"/>
              </a:rPr>
              <a:t> inleyiş ve feryatlar yükseliyor. Kalplere </a:t>
            </a:r>
            <a:r>
              <a:rPr lang="tr-TR" dirty="0" err="1">
                <a:latin typeface="Times New Roman" pitchFamily="18" charset="0"/>
                <a:cs typeface="Times New Roman" pitchFamily="18" charset="0"/>
              </a:rPr>
              <a:t>vecd</a:t>
            </a:r>
            <a:r>
              <a:rPr lang="tr-TR" dirty="0">
                <a:latin typeface="Times New Roman" pitchFamily="18" charset="0"/>
                <a:cs typeface="Times New Roman" pitchFamily="18" charset="0"/>
              </a:rPr>
              <a:t> ve heyecan veriyor. O sırada -tesadüfen- oradan </a:t>
            </a:r>
            <a:r>
              <a:rPr lang="tr-TR" dirty="0" err="1">
                <a:latin typeface="Times New Roman" pitchFamily="18" charset="0"/>
                <a:cs typeface="Times New Roman" pitchFamily="18" charset="0"/>
              </a:rPr>
              <a:t>Resûl</a:t>
            </a:r>
            <a:r>
              <a:rPr lang="tr-TR" dirty="0">
                <a:latin typeface="Times New Roman" pitchFamily="18" charset="0"/>
                <a:cs typeface="Times New Roman" pitchFamily="18" charset="0"/>
              </a:rPr>
              <a:t>-i Ekrem Efendimiz geçiyor, Ney denilen bu kamış parçasında çıkan </a:t>
            </a:r>
            <a:r>
              <a:rPr lang="tr-TR" dirty="0" err="1">
                <a:latin typeface="Times New Roman" pitchFamily="18" charset="0"/>
                <a:cs typeface="Times New Roman" pitchFamily="18" charset="0"/>
              </a:rPr>
              <a:t>âşıkâne</a:t>
            </a:r>
            <a:r>
              <a:rPr lang="tr-TR" dirty="0">
                <a:latin typeface="Times New Roman" pitchFamily="18" charset="0"/>
                <a:cs typeface="Times New Roman" pitchFamily="18" charset="0"/>
              </a:rPr>
              <a:t> feryatları işitiyor. Bundaki sır ve hikmeti derhal anlıyor. İmam Ali’yi çağırıyor:</a:t>
            </a:r>
          </a:p>
          <a:p>
            <a:pPr algn="just"/>
            <a:r>
              <a:rPr lang="tr-TR" dirty="0">
                <a:latin typeface="Times New Roman" pitchFamily="18" charset="0"/>
                <a:cs typeface="Times New Roman" pitchFamily="18" charset="0"/>
              </a:rPr>
              <a:t>	-Benim sana tevdi ettiğim sırrı açıkladın mı? Buyuruyor. İmam Ali:</a:t>
            </a:r>
          </a:p>
          <a:p>
            <a:pPr algn="just"/>
            <a:r>
              <a:rPr lang="tr-TR" dirty="0">
                <a:latin typeface="Times New Roman" pitchFamily="18" charset="0"/>
                <a:cs typeface="Times New Roman" pitchFamily="18" charset="0"/>
              </a:rPr>
              <a:t>	-Evet. O büyük sırrı, kalbime sığdıramadım. Onu bir boş kuyuya söylemeye mecbur kaldım, diye cevap veriyor.</a:t>
            </a:r>
          </a:p>
          <a:p>
            <a:pPr>
              <a:buNone/>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a:bodyPr>
          <a:lstStyle/>
          <a:p>
            <a:pPr algn="just"/>
            <a:r>
              <a:rPr lang="tr-TR" sz="2200" dirty="0">
                <a:latin typeface="Times New Roman" pitchFamily="18" charset="0"/>
                <a:cs typeface="Times New Roman" pitchFamily="18" charset="0"/>
              </a:rPr>
              <a:t>O andan itibaren o kamış parçası, aşk ve esrar-ı ilâhînin </a:t>
            </a:r>
            <a:r>
              <a:rPr lang="tr-TR" sz="2200" dirty="0" err="1">
                <a:latin typeface="Times New Roman" pitchFamily="18" charset="0"/>
                <a:cs typeface="Times New Roman" pitchFamily="18" charset="0"/>
              </a:rPr>
              <a:t>hakîkatlerine</a:t>
            </a:r>
            <a:r>
              <a:rPr lang="tr-TR" sz="2200" dirty="0">
                <a:latin typeface="Times New Roman" pitchFamily="18" charset="0"/>
                <a:cs typeface="Times New Roman" pitchFamily="18" charset="0"/>
              </a:rPr>
              <a:t> tercüman oluyor. Kıymet ve kutsallık kazanıyor, artık ona Ney adı veriliyor” (</a:t>
            </a:r>
            <a:r>
              <a:rPr lang="tr-TR" sz="2200" dirty="0" err="1">
                <a:latin typeface="Times New Roman" pitchFamily="18" charset="0"/>
                <a:cs typeface="Times New Roman" pitchFamily="18" charset="0"/>
              </a:rPr>
              <a:t>Pakalın</a:t>
            </a:r>
            <a:r>
              <a:rPr lang="tr-TR" sz="2200" dirty="0">
                <a:latin typeface="Times New Roman" pitchFamily="18" charset="0"/>
                <a:cs typeface="Times New Roman" pitchFamily="18" charset="0"/>
              </a:rPr>
              <a:t>, 1983, II/ 689</a:t>
            </a:r>
            <a:r>
              <a:rPr lang="tr-TR" sz="2200" dirty="0" smtClean="0">
                <a:latin typeface="Times New Roman" pitchFamily="18" charset="0"/>
                <a:cs typeface="Times New Roman" pitchFamily="18" charset="0"/>
              </a:rPr>
              <a:t>).</a:t>
            </a:r>
            <a:r>
              <a:rPr lang="tr-TR" sz="2200" dirty="0">
                <a:latin typeface="Times New Roman" pitchFamily="18" charset="0"/>
                <a:cs typeface="Times New Roman" pitchFamily="18" charset="0"/>
              </a:rPr>
              <a:t> </a:t>
            </a:r>
          </a:p>
          <a:p>
            <a:pPr algn="just"/>
            <a:r>
              <a:rPr lang="tr-TR" sz="2200" dirty="0">
                <a:latin typeface="Times New Roman" pitchFamily="18" charset="0"/>
                <a:cs typeface="Times New Roman" pitchFamily="18" charset="0"/>
              </a:rPr>
              <a:t>	Hz. </a:t>
            </a:r>
            <a:r>
              <a:rPr lang="tr-TR" sz="2200" dirty="0" err="1">
                <a:latin typeface="Times New Roman" pitchFamily="18" charset="0"/>
                <a:cs typeface="Times New Roman" pitchFamily="18" charset="0"/>
              </a:rPr>
              <a:t>Mevlânâ’nın</a:t>
            </a:r>
            <a:r>
              <a:rPr lang="tr-TR" sz="2200" dirty="0">
                <a:latin typeface="Times New Roman" pitchFamily="18" charset="0"/>
                <a:cs typeface="Times New Roman" pitchFamily="18" charset="0"/>
              </a:rPr>
              <a:t> asıl önem verdiği </a:t>
            </a:r>
            <a:r>
              <a:rPr lang="tr-TR" sz="2200" dirty="0" err="1">
                <a:latin typeface="Times New Roman" pitchFamily="18" charset="0"/>
                <a:cs typeface="Times New Roman" pitchFamily="18" charset="0"/>
              </a:rPr>
              <a:t>sâz</a:t>
            </a:r>
            <a:r>
              <a:rPr lang="tr-TR" sz="2200" dirty="0">
                <a:latin typeface="Times New Roman" pitchFamily="18" charset="0"/>
                <a:cs typeface="Times New Roman" pitchFamily="18" charset="0"/>
              </a:rPr>
              <a:t> Ney idi. O Ney ki bir arşın uzunluğundaki kamış parçasının esrarlı nağmeleri, Hz. </a:t>
            </a:r>
            <a:r>
              <a:rPr lang="tr-TR" sz="2200" dirty="0" err="1">
                <a:latin typeface="Times New Roman" pitchFamily="18" charset="0"/>
                <a:cs typeface="Times New Roman" pitchFamily="18" charset="0"/>
              </a:rPr>
              <a:t>Mevlânâ’nın</a:t>
            </a:r>
            <a:r>
              <a:rPr lang="tr-TR" sz="2200" dirty="0">
                <a:latin typeface="Times New Roman" pitchFamily="18" charset="0"/>
                <a:cs typeface="Times New Roman" pitchFamily="18" charset="0"/>
              </a:rPr>
              <a:t> hassas ruhunda bir ilham kaynağı tesiri meydana getirirmiş, Mesnevî gibi muazzam bir kitap hiç şüphesiz ki o yüksek ilhamlarla meydana gelmiştir. Hz. </a:t>
            </a:r>
            <a:r>
              <a:rPr lang="tr-TR" sz="2200" dirty="0" err="1">
                <a:latin typeface="Times New Roman" pitchFamily="18" charset="0"/>
                <a:cs typeface="Times New Roman" pitchFamily="18" charset="0"/>
              </a:rPr>
              <a:t>Mevlânâ</a:t>
            </a:r>
            <a:r>
              <a:rPr lang="tr-TR" sz="2200" dirty="0">
                <a:latin typeface="Times New Roman" pitchFamily="18" charset="0"/>
                <a:cs typeface="Times New Roman" pitchFamily="18" charset="0"/>
              </a:rPr>
              <a:t> Ney’e âşıktır, çünkü Ney, kalplerdeki ilâhî cezbeyi coşturan bir ilham kaynağıdır.</a:t>
            </a:r>
          </a:p>
          <a:p>
            <a:pPr algn="ctr">
              <a:buNone/>
            </a:pPr>
            <a:r>
              <a:rPr lang="tr-TR" sz="2000" dirty="0">
                <a:latin typeface="Times New Roman" pitchFamily="18" charset="0"/>
                <a:cs typeface="Times New Roman" pitchFamily="18" charset="0"/>
              </a:rPr>
              <a:t>NEY ÖLÇÜLERİ (Yaklaşık olarak) ŞÖYLEDİR.</a:t>
            </a:r>
          </a:p>
          <a:p>
            <a:pPr>
              <a:buNone/>
            </a:pPr>
            <a:endParaRPr lang="tr-TR" dirty="0"/>
          </a:p>
        </p:txBody>
      </p:sp>
      <p:graphicFrame>
        <p:nvGraphicFramePr>
          <p:cNvPr id="6" name="5 Tablo"/>
          <p:cNvGraphicFramePr>
            <a:graphicFrameLocks noGrp="1"/>
          </p:cNvGraphicFramePr>
          <p:nvPr/>
        </p:nvGraphicFramePr>
        <p:xfrm>
          <a:off x="2357422" y="4000504"/>
          <a:ext cx="4404360" cy="2103120"/>
        </p:xfrm>
        <a:graphic>
          <a:graphicData uri="http://schemas.openxmlformats.org/drawingml/2006/table">
            <a:tbl>
              <a:tblPr/>
              <a:tblGrid>
                <a:gridCol w="1206500">
                  <a:extLst>
                    <a:ext uri="{9D8B030D-6E8A-4147-A177-3AD203B41FA5}">
                      <a16:colId xmlns:a16="http://schemas.microsoft.com/office/drawing/2014/main" val="20000"/>
                    </a:ext>
                  </a:extLst>
                </a:gridCol>
                <a:gridCol w="993140">
                  <a:extLst>
                    <a:ext uri="{9D8B030D-6E8A-4147-A177-3AD203B41FA5}">
                      <a16:colId xmlns:a16="http://schemas.microsoft.com/office/drawing/2014/main" val="20001"/>
                    </a:ext>
                  </a:extLst>
                </a:gridCol>
                <a:gridCol w="1102360">
                  <a:extLst>
                    <a:ext uri="{9D8B030D-6E8A-4147-A177-3AD203B41FA5}">
                      <a16:colId xmlns:a16="http://schemas.microsoft.com/office/drawing/2014/main" val="20002"/>
                    </a:ext>
                  </a:extLst>
                </a:gridCol>
                <a:gridCol w="1102360">
                  <a:extLst>
                    <a:ext uri="{9D8B030D-6E8A-4147-A177-3AD203B41FA5}">
                      <a16:colId xmlns:a16="http://schemas.microsoft.com/office/drawing/2014/main" val="20003"/>
                    </a:ext>
                  </a:extLst>
                </a:gridCol>
              </a:tblGrid>
              <a:tr h="0">
                <a:tc>
                  <a:txBody>
                    <a:bodyPr/>
                    <a:lstStyle/>
                    <a:p>
                      <a:pPr>
                        <a:lnSpc>
                          <a:spcPct val="115000"/>
                        </a:lnSpc>
                        <a:spcAft>
                          <a:spcPts val="0"/>
                        </a:spcAft>
                        <a:tabLst>
                          <a:tab pos="317500" algn="l"/>
                        </a:tabLst>
                      </a:pPr>
                      <a:r>
                        <a:rPr lang="tr-TR" sz="1200">
                          <a:latin typeface="Times New Roman"/>
                          <a:ea typeface="Times New Roman"/>
                          <a:cs typeface="Times New Roman"/>
                        </a:rPr>
                        <a:t>Ney’in Adı</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Birimi</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Uzunluğu</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7500" algn="l"/>
                        </a:tabLst>
                      </a:pPr>
                      <a:endParaRPr lang="tr-T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tabLst>
                          <a:tab pos="317500" algn="l"/>
                        </a:tabLst>
                      </a:pPr>
                      <a:r>
                        <a:rPr lang="tr-TR" sz="1200">
                          <a:latin typeface="Times New Roman"/>
                          <a:ea typeface="Times New Roman"/>
                          <a:cs typeface="Times New Roman"/>
                        </a:rPr>
                        <a:t>Davud Ney</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35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35x26</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910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tabLst>
                          <a:tab pos="317500" algn="l"/>
                        </a:tabLst>
                      </a:pPr>
                      <a:r>
                        <a:rPr lang="tr-TR" sz="1200">
                          <a:latin typeface="Times New Roman"/>
                          <a:ea typeface="Times New Roman"/>
                          <a:cs typeface="Times New Roman"/>
                        </a:rPr>
                        <a:t>Şah Ney</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33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33x26</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858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tabLst>
                          <a:tab pos="317500" algn="l"/>
                        </a:tabLst>
                      </a:pPr>
                      <a:r>
                        <a:rPr lang="tr-TR" sz="1200">
                          <a:latin typeface="Times New Roman"/>
                          <a:ea typeface="Times New Roman"/>
                          <a:cs typeface="Times New Roman"/>
                        </a:rPr>
                        <a:t>Mansur Ney</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31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31x26</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806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15000"/>
                        </a:lnSpc>
                        <a:spcAft>
                          <a:spcPts val="0"/>
                        </a:spcAft>
                        <a:tabLst>
                          <a:tab pos="317500" algn="l"/>
                        </a:tabLst>
                      </a:pPr>
                      <a:r>
                        <a:rPr lang="tr-TR" sz="1200">
                          <a:latin typeface="Times New Roman"/>
                          <a:ea typeface="Times New Roman"/>
                          <a:cs typeface="Times New Roman"/>
                        </a:rPr>
                        <a:t>Kız Ney</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27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27x26</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702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15000"/>
                        </a:lnSpc>
                        <a:spcAft>
                          <a:spcPts val="0"/>
                        </a:spcAft>
                        <a:tabLst>
                          <a:tab pos="317500" algn="l"/>
                        </a:tabLst>
                      </a:pPr>
                      <a:r>
                        <a:rPr lang="tr-TR" sz="1200">
                          <a:latin typeface="Times New Roman"/>
                          <a:ea typeface="Times New Roman"/>
                          <a:cs typeface="Times New Roman"/>
                        </a:rPr>
                        <a:t>Yıldız Ney</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25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25x26</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650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15000"/>
                        </a:lnSpc>
                        <a:spcAft>
                          <a:spcPts val="0"/>
                        </a:spcAft>
                        <a:tabLst>
                          <a:tab pos="317500" algn="l"/>
                        </a:tabLst>
                      </a:pPr>
                      <a:r>
                        <a:rPr lang="tr-TR" sz="1200">
                          <a:latin typeface="Times New Roman"/>
                          <a:ea typeface="Times New Roman"/>
                          <a:cs typeface="Times New Roman"/>
                        </a:rPr>
                        <a:t>Müstahsen</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23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23x26</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598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15000"/>
                        </a:lnSpc>
                        <a:spcAft>
                          <a:spcPts val="0"/>
                        </a:spcAft>
                        <a:tabLst>
                          <a:tab pos="317500" algn="l"/>
                        </a:tabLst>
                      </a:pPr>
                      <a:r>
                        <a:rPr lang="tr-TR" sz="1200">
                          <a:latin typeface="Times New Roman"/>
                          <a:ea typeface="Times New Roman"/>
                          <a:cs typeface="Times New Roman"/>
                        </a:rPr>
                        <a:t>Süpürde</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22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22x26</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572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nSpc>
                          <a:spcPct val="115000"/>
                        </a:lnSpc>
                        <a:spcAft>
                          <a:spcPts val="0"/>
                        </a:spcAft>
                        <a:tabLst>
                          <a:tab pos="317500" algn="l"/>
                        </a:tabLst>
                      </a:pPr>
                      <a:r>
                        <a:rPr lang="tr-TR" sz="1200">
                          <a:latin typeface="Times New Roman"/>
                          <a:ea typeface="Times New Roman"/>
                          <a:cs typeface="Times New Roman"/>
                        </a:rPr>
                        <a:t>Bolahenk Nısfıye</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20 mm.</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a:latin typeface="Times New Roman"/>
                          <a:ea typeface="Times New Roman"/>
                          <a:cs typeface="Times New Roman"/>
                        </a:rPr>
                        <a:t>20x26</a:t>
                      </a:r>
                      <a:endParaRPr lang="tr-TR"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17500" algn="l"/>
                        </a:tabLst>
                      </a:pPr>
                      <a:r>
                        <a:rPr lang="tr-TR" sz="1200" dirty="0">
                          <a:latin typeface="Times New Roman"/>
                          <a:ea typeface="Times New Roman"/>
                          <a:cs typeface="Times New Roman"/>
                        </a:rPr>
                        <a:t>520 mm. </a:t>
                      </a:r>
                      <a:endParaRPr lang="tr-TR"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77500" lnSpcReduction="20000"/>
          </a:bodyPr>
          <a:lstStyle/>
          <a:p>
            <a:pPr algn="just"/>
            <a:r>
              <a:rPr lang="tr-TR" b="1" dirty="0">
                <a:latin typeface="Times New Roman" pitchFamily="18" charset="0"/>
                <a:cs typeface="Times New Roman" pitchFamily="18" charset="0"/>
              </a:rPr>
              <a:t>2- REBÂB </a:t>
            </a:r>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Rebâb</a:t>
            </a:r>
            <a:r>
              <a:rPr lang="tr-TR" dirty="0">
                <a:latin typeface="Times New Roman" pitchFamily="18" charset="0"/>
                <a:cs typeface="Times New Roman" pitchFamily="18" charset="0"/>
              </a:rPr>
              <a:t> (veya </a:t>
            </a:r>
            <a:r>
              <a:rPr lang="tr-TR" dirty="0" err="1">
                <a:latin typeface="Times New Roman" pitchFamily="18" charset="0"/>
                <a:cs typeface="Times New Roman" pitchFamily="18" charset="0"/>
              </a:rPr>
              <a:t>Rübab</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Arapça’da</a:t>
            </a:r>
            <a:r>
              <a:rPr lang="tr-TR" dirty="0">
                <a:latin typeface="Times New Roman" pitchFamily="18" charset="0"/>
                <a:cs typeface="Times New Roman" pitchFamily="18" charset="0"/>
              </a:rPr>
              <a:t> “beyaz bulut) anlamına gelmektedir. </a:t>
            </a:r>
            <a:r>
              <a:rPr lang="tr-TR" dirty="0" err="1">
                <a:latin typeface="Times New Roman" pitchFamily="18" charset="0"/>
                <a:cs typeface="Times New Roman" pitchFamily="18" charset="0"/>
              </a:rPr>
              <a:t>Mûsikîde</a:t>
            </a:r>
            <a:r>
              <a:rPr lang="tr-TR" dirty="0">
                <a:latin typeface="Times New Roman" pitchFamily="18" charset="0"/>
                <a:cs typeface="Times New Roman" pitchFamily="18" charset="0"/>
              </a:rPr>
              <a:t> ise: Teknesi Hindistan cevizinden yapılan tek, iki veya üç telli ve yayla çalınan bir </a:t>
            </a:r>
            <a:r>
              <a:rPr lang="tr-TR" dirty="0" err="1">
                <a:latin typeface="Times New Roman" pitchFamily="18" charset="0"/>
                <a:cs typeface="Times New Roman" pitchFamily="18" charset="0"/>
              </a:rPr>
              <a:t>sâz</a:t>
            </a:r>
            <a:r>
              <a:rPr lang="tr-TR" dirty="0">
                <a:latin typeface="Times New Roman" pitchFamily="18" charset="0"/>
                <a:cs typeface="Times New Roman" pitchFamily="18" charset="0"/>
              </a:rPr>
              <a:t> olup, telleri atkuyruğundaki uzun kıllardan yapılmıştır.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Mûsikînin</a:t>
            </a:r>
            <a:r>
              <a:rPr lang="tr-TR" dirty="0">
                <a:latin typeface="Times New Roman" pitchFamily="18" charset="0"/>
                <a:cs typeface="Times New Roman" pitchFamily="18" charset="0"/>
              </a:rPr>
              <a:t> en eski </a:t>
            </a:r>
            <a:r>
              <a:rPr lang="tr-TR" dirty="0" err="1">
                <a:latin typeface="Times New Roman" pitchFamily="18" charset="0"/>
                <a:cs typeface="Times New Roman" pitchFamily="18" charset="0"/>
              </a:rPr>
              <a:t>sâzı</a:t>
            </a:r>
            <a:r>
              <a:rPr lang="tr-TR" dirty="0">
                <a:latin typeface="Times New Roman" pitchFamily="18" charset="0"/>
                <a:cs typeface="Times New Roman" pitchFamily="18" charset="0"/>
              </a:rPr>
              <a:t> olarak bilinmektedir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a:t>
            </a:r>
            <a:r>
              <a:rPr lang="tr-TR" dirty="0" err="1" smtClean="0">
                <a:latin typeface="Times New Roman" pitchFamily="18" charset="0"/>
                <a:cs typeface="Times New Roman" pitchFamily="18" charset="0"/>
              </a:rPr>
              <a:t>Rebâb</a:t>
            </a:r>
            <a:r>
              <a:rPr lang="tr-TR" dirty="0">
                <a:latin typeface="Times New Roman" pitchFamily="18" charset="0"/>
                <a:cs typeface="Times New Roman" pitchFamily="18" charset="0"/>
              </a:rPr>
              <a:t>, binlerce yıl sonra Anadolu’ya ilk defa aralarında Hz. </a:t>
            </a:r>
            <a:r>
              <a:rPr lang="tr-TR" dirty="0" err="1">
                <a:latin typeface="Times New Roman" pitchFamily="18" charset="0"/>
                <a:cs typeface="Times New Roman" pitchFamily="18" charset="0"/>
              </a:rPr>
              <a:t>Mevlânâ’nın</a:t>
            </a:r>
            <a:r>
              <a:rPr lang="tr-TR" dirty="0">
                <a:latin typeface="Times New Roman" pitchFamily="18" charset="0"/>
                <a:cs typeface="Times New Roman" pitchFamily="18" charset="0"/>
              </a:rPr>
              <a:t> da henüz çok küçük bir çocuk olarak bulunduğu büyük bir hicret kafilesinin eli ile getirilmiştir. Bu topluluk, Hz. </a:t>
            </a:r>
            <a:r>
              <a:rPr lang="tr-TR" dirty="0" err="1">
                <a:latin typeface="Times New Roman" pitchFamily="18" charset="0"/>
                <a:cs typeface="Times New Roman" pitchFamily="18" charset="0"/>
              </a:rPr>
              <a:t>Mevlânâ’nın</a:t>
            </a:r>
            <a:r>
              <a:rPr lang="tr-TR" dirty="0">
                <a:latin typeface="Times New Roman" pitchFamily="18" charset="0"/>
                <a:cs typeface="Times New Roman" pitchFamily="18" charset="0"/>
              </a:rPr>
              <a:t> babası </a:t>
            </a:r>
            <a:r>
              <a:rPr lang="tr-TR" dirty="0" err="1">
                <a:latin typeface="Times New Roman" pitchFamily="18" charset="0"/>
                <a:cs typeface="Times New Roman" pitchFamily="18" charset="0"/>
              </a:rPr>
              <a:t>Sultânü’l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Ulemâ</a:t>
            </a:r>
            <a:r>
              <a:rPr lang="tr-TR" dirty="0">
                <a:latin typeface="Times New Roman" pitchFamily="18" charset="0"/>
                <a:cs typeface="Times New Roman" pitchFamily="18" charset="0"/>
              </a:rPr>
              <a:t> Şeyh </a:t>
            </a:r>
            <a:r>
              <a:rPr lang="tr-TR" dirty="0" err="1">
                <a:latin typeface="Times New Roman" pitchFamily="18" charset="0"/>
                <a:cs typeface="Times New Roman" pitchFamily="18" charset="0"/>
              </a:rPr>
              <a:t>Bahâeddin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Veled</a:t>
            </a:r>
            <a:r>
              <a:rPr lang="tr-TR" dirty="0">
                <a:latin typeface="Times New Roman" pitchFamily="18" charset="0"/>
                <a:cs typeface="Times New Roman" pitchFamily="18" charset="0"/>
              </a:rPr>
              <a:t> Hazretlerinin Başkanlığında </a:t>
            </a:r>
            <a:r>
              <a:rPr lang="tr-TR" dirty="0" err="1">
                <a:latin typeface="Times New Roman" pitchFamily="18" charset="0"/>
                <a:cs typeface="Times New Roman" pitchFamily="18" charset="0"/>
              </a:rPr>
              <a:t>Belh</a:t>
            </a:r>
            <a:r>
              <a:rPr lang="tr-TR" dirty="0">
                <a:latin typeface="Times New Roman" pitchFamily="18" charset="0"/>
                <a:cs typeface="Times New Roman" pitchFamily="18" charset="0"/>
              </a:rPr>
              <a:t> şehrinden kalkmış ve çok uzun mesafeler kat ederek, birçok diyarlar ve şehirler dolaştıktan sonra, sonunda otağını Konya ovasına kurmuştu. Anadolu’nun -büyük ihtimalle- ilk defa Ney ile </a:t>
            </a:r>
            <a:r>
              <a:rPr lang="tr-TR" dirty="0" err="1">
                <a:latin typeface="Times New Roman" pitchFamily="18" charset="0"/>
                <a:cs typeface="Times New Roman" pitchFamily="18" charset="0"/>
              </a:rPr>
              <a:t>Rebâb’ın</a:t>
            </a:r>
            <a:r>
              <a:rPr lang="tr-TR" dirty="0">
                <a:latin typeface="Times New Roman" pitchFamily="18" charset="0"/>
                <a:cs typeface="Times New Roman" pitchFamily="18" charset="0"/>
              </a:rPr>
              <a:t> sesini, </a:t>
            </a:r>
            <a:r>
              <a:rPr lang="tr-TR" dirty="0" err="1">
                <a:latin typeface="Times New Roman" pitchFamily="18" charset="0"/>
                <a:cs typeface="Times New Roman" pitchFamily="18" charset="0"/>
              </a:rPr>
              <a:t>Belh’ten</a:t>
            </a:r>
            <a:r>
              <a:rPr lang="tr-TR" dirty="0">
                <a:latin typeface="Times New Roman" pitchFamily="18" charset="0"/>
                <a:cs typeface="Times New Roman" pitchFamily="18" charset="0"/>
              </a:rPr>
              <a:t> gelmiş olan bu ilâhî topluluğun âşıklarından duyduğu söylenmektedir (Volkan, 1970, 11-13).</a:t>
            </a:r>
          </a:p>
          <a:p>
            <a:pPr>
              <a:buNone/>
            </a:pP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7115196" cy="5768997"/>
          </a:xfrm>
        </p:spPr>
        <p:txBody>
          <a:bodyPr>
            <a:normAutofit fontScale="47500" lnSpcReduction="20000"/>
          </a:bodyPr>
          <a:lstStyle/>
          <a:p>
            <a:pPr algn="just"/>
            <a:endParaRPr lang="tr-TR" sz="5000" dirty="0" smtClean="0">
              <a:latin typeface="Times New Roman" pitchFamily="18" charset="0"/>
              <a:cs typeface="Times New Roman" pitchFamily="18" charset="0"/>
            </a:endParaRPr>
          </a:p>
          <a:p>
            <a:pPr algn="just"/>
            <a:r>
              <a:rPr lang="tr-TR" sz="5000" dirty="0" err="1" smtClean="0">
                <a:latin typeface="Times New Roman" pitchFamily="18" charset="0"/>
                <a:cs typeface="Times New Roman" pitchFamily="18" charset="0"/>
              </a:rPr>
              <a:t>Rebâb</a:t>
            </a:r>
            <a:r>
              <a:rPr lang="tr-TR" sz="5000" dirty="0" smtClean="0">
                <a:latin typeface="Times New Roman" pitchFamily="18" charset="0"/>
                <a:cs typeface="Times New Roman" pitchFamily="18" charset="0"/>
              </a:rPr>
              <a:t> </a:t>
            </a:r>
            <a:r>
              <a:rPr lang="tr-TR" sz="5000" dirty="0">
                <a:latin typeface="Times New Roman" pitchFamily="18" charset="0"/>
                <a:cs typeface="Times New Roman" pitchFamily="18" charset="0"/>
              </a:rPr>
              <a:t>bünyesi itibariyle ilâhî sesler veren bir </a:t>
            </a:r>
            <a:r>
              <a:rPr lang="tr-TR" sz="5000" dirty="0" err="1">
                <a:latin typeface="Times New Roman" pitchFamily="18" charset="0"/>
                <a:cs typeface="Times New Roman" pitchFamily="18" charset="0"/>
              </a:rPr>
              <a:t>sâz</a:t>
            </a:r>
            <a:r>
              <a:rPr lang="tr-TR" sz="5000" dirty="0">
                <a:latin typeface="Times New Roman" pitchFamily="18" charset="0"/>
                <a:cs typeface="Times New Roman" pitchFamily="18" charset="0"/>
              </a:rPr>
              <a:t> olduğu için o, daima </a:t>
            </a:r>
            <a:r>
              <a:rPr lang="tr-TR" sz="5000" dirty="0" err="1">
                <a:latin typeface="Times New Roman" pitchFamily="18" charset="0"/>
                <a:cs typeface="Times New Roman" pitchFamily="18" charset="0"/>
              </a:rPr>
              <a:t>mûsikîmizin</a:t>
            </a:r>
            <a:r>
              <a:rPr lang="tr-TR" sz="5000" dirty="0">
                <a:latin typeface="Times New Roman" pitchFamily="18" charset="0"/>
                <a:cs typeface="Times New Roman" pitchFamily="18" charset="0"/>
              </a:rPr>
              <a:t> </a:t>
            </a:r>
            <a:r>
              <a:rPr lang="tr-TR" sz="5000" dirty="0" err="1">
                <a:latin typeface="Times New Roman" pitchFamily="18" charset="0"/>
                <a:cs typeface="Times New Roman" pitchFamily="18" charset="0"/>
              </a:rPr>
              <a:t>dînî</a:t>
            </a:r>
            <a:r>
              <a:rPr lang="tr-TR" sz="5000" dirty="0">
                <a:latin typeface="Times New Roman" pitchFamily="18" charset="0"/>
                <a:cs typeface="Times New Roman" pitchFamily="18" charset="0"/>
              </a:rPr>
              <a:t> nağmelerini yüzyıllar boyu </a:t>
            </a:r>
            <a:r>
              <a:rPr lang="tr-TR" sz="5000" dirty="0" err="1">
                <a:latin typeface="Times New Roman" pitchFamily="18" charset="0"/>
                <a:cs typeface="Times New Roman" pitchFamily="18" charset="0"/>
              </a:rPr>
              <a:t>Mevlevîhânelerin</a:t>
            </a:r>
            <a:r>
              <a:rPr lang="tr-TR" sz="5000" dirty="0">
                <a:latin typeface="Times New Roman" pitchFamily="18" charset="0"/>
                <a:cs typeface="Times New Roman" pitchFamily="18" charset="0"/>
              </a:rPr>
              <a:t> </a:t>
            </a:r>
            <a:r>
              <a:rPr lang="tr-TR" sz="5000" dirty="0" err="1">
                <a:latin typeface="Times New Roman" pitchFamily="18" charset="0"/>
                <a:cs typeface="Times New Roman" pitchFamily="18" charset="0"/>
              </a:rPr>
              <a:t>semâhânelerinden</a:t>
            </a:r>
            <a:r>
              <a:rPr lang="tr-TR" sz="5000" dirty="0">
                <a:latin typeface="Times New Roman" pitchFamily="18" charset="0"/>
                <a:cs typeface="Times New Roman" pitchFamily="18" charset="0"/>
              </a:rPr>
              <a:t> ulûhiyet dünyasına seslenmiş durmuştur. Bu sebeple </a:t>
            </a:r>
            <a:r>
              <a:rPr lang="tr-TR" sz="5000" dirty="0" err="1">
                <a:latin typeface="Times New Roman" pitchFamily="18" charset="0"/>
                <a:cs typeface="Times New Roman" pitchFamily="18" charset="0"/>
              </a:rPr>
              <a:t>Rebâb’a</a:t>
            </a:r>
            <a:r>
              <a:rPr lang="tr-TR" sz="5000" dirty="0">
                <a:latin typeface="Times New Roman" pitchFamily="18" charset="0"/>
                <a:cs typeface="Times New Roman" pitchFamily="18" charset="0"/>
              </a:rPr>
              <a:t> “</a:t>
            </a:r>
            <a:r>
              <a:rPr lang="tr-TR" sz="5000" dirty="0" err="1">
                <a:latin typeface="Times New Roman" pitchFamily="18" charset="0"/>
                <a:cs typeface="Times New Roman" pitchFamily="18" charset="0"/>
              </a:rPr>
              <a:t>Dînî</a:t>
            </a:r>
            <a:r>
              <a:rPr lang="tr-TR" sz="5000" dirty="0">
                <a:latin typeface="Times New Roman" pitchFamily="18" charset="0"/>
                <a:cs typeface="Times New Roman" pitchFamily="18" charset="0"/>
              </a:rPr>
              <a:t> bir </a:t>
            </a:r>
            <a:r>
              <a:rPr lang="tr-TR" sz="5000" dirty="0" err="1">
                <a:latin typeface="Times New Roman" pitchFamily="18" charset="0"/>
                <a:cs typeface="Times New Roman" pitchFamily="18" charset="0"/>
              </a:rPr>
              <a:t>sâzımız</a:t>
            </a:r>
            <a:r>
              <a:rPr lang="tr-TR" sz="5000" dirty="0">
                <a:latin typeface="Times New Roman" pitchFamily="18" charset="0"/>
                <a:cs typeface="Times New Roman" pitchFamily="18" charset="0"/>
              </a:rPr>
              <a:t>” dır denilmektedir</a:t>
            </a:r>
            <a:r>
              <a:rPr lang="tr-TR" sz="5000" dirty="0" smtClean="0">
                <a:latin typeface="Times New Roman" pitchFamily="18" charset="0"/>
                <a:cs typeface="Times New Roman" pitchFamily="18" charset="0"/>
              </a:rPr>
              <a:t>.</a:t>
            </a:r>
            <a:r>
              <a:rPr lang="tr-TR" sz="5000" dirty="0">
                <a:latin typeface="Times New Roman" pitchFamily="18" charset="0"/>
                <a:cs typeface="Times New Roman" pitchFamily="18" charset="0"/>
              </a:rPr>
              <a:t>	</a:t>
            </a:r>
          </a:p>
          <a:p>
            <a:pPr algn="just"/>
            <a:r>
              <a:rPr lang="tr-TR" sz="5000" dirty="0">
                <a:latin typeface="Times New Roman" pitchFamily="18" charset="0"/>
                <a:cs typeface="Times New Roman" pitchFamily="18" charset="0"/>
              </a:rPr>
              <a:t>	</a:t>
            </a:r>
            <a:r>
              <a:rPr lang="tr-TR" sz="5000" dirty="0" err="1">
                <a:latin typeface="Times New Roman" pitchFamily="18" charset="0"/>
                <a:cs typeface="Times New Roman" pitchFamily="18" charset="0"/>
              </a:rPr>
              <a:t>Rebâb</a:t>
            </a:r>
            <a:r>
              <a:rPr lang="tr-TR" sz="5000" dirty="0">
                <a:latin typeface="Times New Roman" pitchFamily="18" charset="0"/>
                <a:cs typeface="Times New Roman" pitchFamily="18" charset="0"/>
              </a:rPr>
              <a:t> bizde, meslekî ve edebî metinlerde çok kullanılmakla birlikte, yüksek tabaka arasında kopuz ile zaman zaman anlamdaşlık kurmuş, nihayet geçen yüzyıl sonlarında, </a:t>
            </a:r>
            <a:r>
              <a:rPr lang="tr-TR" sz="5000" dirty="0" err="1">
                <a:latin typeface="Times New Roman" pitchFamily="18" charset="0"/>
                <a:cs typeface="Times New Roman" pitchFamily="18" charset="0"/>
              </a:rPr>
              <a:t>ıklığ’ın</a:t>
            </a:r>
            <a:r>
              <a:rPr lang="tr-TR" sz="5000" dirty="0">
                <a:latin typeface="Times New Roman" pitchFamily="18" charset="0"/>
                <a:cs typeface="Times New Roman" pitchFamily="18" charset="0"/>
              </a:rPr>
              <a:t> kemençe yerine uzun yıllar tercih olunup tarihe karıştığı gibi, </a:t>
            </a:r>
            <a:r>
              <a:rPr lang="tr-TR" sz="5000" dirty="0" err="1">
                <a:latin typeface="Times New Roman" pitchFamily="18" charset="0"/>
                <a:cs typeface="Times New Roman" pitchFamily="18" charset="0"/>
              </a:rPr>
              <a:t>Rebâb</a:t>
            </a:r>
            <a:r>
              <a:rPr lang="tr-TR" sz="5000" dirty="0">
                <a:latin typeface="Times New Roman" pitchFamily="18" charset="0"/>
                <a:cs typeface="Times New Roman" pitchFamily="18" charset="0"/>
              </a:rPr>
              <a:t> da tarihe karışmıştır (</a:t>
            </a:r>
            <a:r>
              <a:rPr lang="tr-TR" sz="5000" dirty="0" err="1">
                <a:latin typeface="Times New Roman" pitchFamily="18" charset="0"/>
                <a:cs typeface="Times New Roman" pitchFamily="18" charset="0"/>
              </a:rPr>
              <a:t>Gazimihal</a:t>
            </a:r>
            <a:r>
              <a:rPr lang="tr-TR" sz="5000" dirty="0">
                <a:latin typeface="Times New Roman" pitchFamily="18" charset="0"/>
                <a:cs typeface="Times New Roman" pitchFamily="18" charset="0"/>
              </a:rPr>
              <a:t>, 1975, 135) fakat son zamanlarda Oruç Rahmi Güvenç Hoca ve ekibi tarafından gençlere sevdirilme yolunda epeyce mesafe alınmış, bu ve buna benzer, teknolojik olarak geri kalmış birçok </a:t>
            </a:r>
            <a:r>
              <a:rPr lang="tr-TR" sz="5000" dirty="0" err="1">
                <a:latin typeface="Times New Roman" pitchFamily="18" charset="0"/>
                <a:cs typeface="Times New Roman" pitchFamily="18" charset="0"/>
              </a:rPr>
              <a:t>sâzımız</a:t>
            </a:r>
            <a:r>
              <a:rPr lang="tr-TR" sz="5000" dirty="0">
                <a:latin typeface="Times New Roman" pitchFamily="18" charset="0"/>
                <a:cs typeface="Times New Roman" pitchFamily="18" charset="0"/>
              </a:rPr>
              <a:t> üzerinde </a:t>
            </a:r>
            <a:r>
              <a:rPr lang="tr-TR" sz="5000" dirty="0" err="1">
                <a:latin typeface="Times New Roman" pitchFamily="18" charset="0"/>
                <a:cs typeface="Times New Roman" pitchFamily="18" charset="0"/>
              </a:rPr>
              <a:t>ihyâ</a:t>
            </a:r>
            <a:r>
              <a:rPr lang="tr-TR" sz="5000" dirty="0">
                <a:latin typeface="Times New Roman" pitchFamily="18" charset="0"/>
                <a:cs typeface="Times New Roman" pitchFamily="18" charset="0"/>
              </a:rPr>
              <a:t> çalışmaları sürmektedir.</a:t>
            </a:r>
          </a:p>
          <a:p>
            <a:pPr>
              <a:buNone/>
            </a:pPr>
            <a:endParaRPr lang="tr-TR" dirty="0"/>
          </a:p>
        </p:txBody>
      </p:sp>
      <p:pic>
        <p:nvPicPr>
          <p:cNvPr id="19458" name="Picture 2" descr="՛¼"/>
          <p:cNvPicPr>
            <a:picLocks noChangeAspect="1" noChangeArrowheads="1"/>
          </p:cNvPicPr>
          <p:nvPr/>
        </p:nvPicPr>
        <p:blipFill>
          <a:blip r:embed="rId2"/>
          <a:srcRect/>
          <a:stretch>
            <a:fillRect/>
          </a:stretch>
        </p:blipFill>
        <p:spPr bwMode="auto">
          <a:xfrm>
            <a:off x="7929586" y="642917"/>
            <a:ext cx="857256" cy="453786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6615130" cy="5768997"/>
          </a:xfrm>
        </p:spPr>
        <p:txBody>
          <a:bodyPr>
            <a:normAutofit fontScale="70000" lnSpcReduction="20000"/>
          </a:bodyPr>
          <a:lstStyle/>
          <a:p>
            <a:pPr algn="just"/>
            <a:r>
              <a:rPr lang="tr-TR" b="1" dirty="0">
                <a:latin typeface="Times New Roman" pitchFamily="18" charset="0"/>
                <a:cs typeface="Times New Roman" pitchFamily="18" charset="0"/>
              </a:rPr>
              <a:t>3- TANBÛR (Mızraplı ve Yaylı</a:t>
            </a:r>
            <a:r>
              <a:rPr lang="tr-TR" b="1" dirty="0" smtClean="0">
                <a:latin typeface="Times New Roman" pitchFamily="18" charset="0"/>
                <a:cs typeface="Times New Roman" pitchFamily="18" charset="0"/>
              </a:rPr>
              <a:t>)</a:t>
            </a:r>
            <a:r>
              <a:rPr lang="tr-TR" dirty="0">
                <a:latin typeface="Times New Roman" pitchFamily="18" charset="0"/>
                <a:cs typeface="Times New Roman" pitchFamily="18" charset="0"/>
              </a:rPr>
              <a:t>	</a:t>
            </a:r>
          </a:p>
          <a:p>
            <a:pPr lvl="0" algn="just"/>
            <a:r>
              <a:rPr lang="tr-TR" dirty="0">
                <a:latin typeface="Times New Roman" pitchFamily="18" charset="0"/>
                <a:cs typeface="Times New Roman" pitchFamily="18" charset="0"/>
              </a:rPr>
              <a:t>Kelime Anlamı</a:t>
            </a:r>
          </a:p>
          <a:p>
            <a:pPr algn="just"/>
            <a:r>
              <a:rPr lang="tr-TR" dirty="0" err="1">
                <a:latin typeface="Times New Roman" pitchFamily="18" charset="0"/>
                <a:cs typeface="Times New Roman" pitchFamily="18" charset="0"/>
              </a:rPr>
              <a:t>Tanbûr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Arapça’da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Tı</a:t>
            </a:r>
            <a:r>
              <a:rPr lang="tr-TR" dirty="0">
                <a:latin typeface="Times New Roman" pitchFamily="18" charset="0"/>
                <a:cs typeface="Times New Roman" pitchFamily="18" charset="0"/>
              </a:rPr>
              <a:t>! Harfi ile yazılır, aslı “</a:t>
            </a:r>
            <a:r>
              <a:rPr lang="tr-TR" dirty="0" err="1">
                <a:latin typeface="Times New Roman" pitchFamily="18" charset="0"/>
                <a:cs typeface="Times New Roman" pitchFamily="18" charset="0"/>
              </a:rPr>
              <a:t>Tunbûr</a:t>
            </a:r>
            <a:r>
              <a:rPr lang="tr-TR" dirty="0">
                <a:latin typeface="Times New Roman" pitchFamily="18" charset="0"/>
                <a:cs typeface="Times New Roman" pitchFamily="18" charset="0"/>
              </a:rPr>
              <a:t>” dur, çoğulu “</a:t>
            </a:r>
            <a:r>
              <a:rPr lang="tr-TR" dirty="0" err="1">
                <a:latin typeface="Times New Roman" pitchFamily="18" charset="0"/>
                <a:cs typeface="Times New Roman" pitchFamily="18" charset="0"/>
              </a:rPr>
              <a:t>Tanâbir</a:t>
            </a:r>
            <a:r>
              <a:rPr lang="tr-TR" dirty="0">
                <a:latin typeface="Times New Roman" pitchFamily="18" charset="0"/>
                <a:cs typeface="Times New Roman" pitchFamily="18" charset="0"/>
              </a:rPr>
              <a:t>” gelir. Kelimenin Sümerce “</a:t>
            </a:r>
            <a:r>
              <a:rPr lang="tr-TR" dirty="0" err="1">
                <a:latin typeface="Times New Roman" pitchFamily="18" charset="0"/>
                <a:cs typeface="Times New Roman" pitchFamily="18" charset="0"/>
              </a:rPr>
              <a:t>Pandûr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pantur</a:t>
            </a:r>
            <a:r>
              <a:rPr lang="tr-TR" dirty="0">
                <a:latin typeface="Times New Roman" pitchFamily="18" charset="0"/>
                <a:cs typeface="Times New Roman" pitchFamily="18" charset="0"/>
              </a:rPr>
              <a:t>” ve Yunanca “</a:t>
            </a:r>
            <a:r>
              <a:rPr lang="tr-TR" dirty="0" err="1">
                <a:latin typeface="Times New Roman" pitchFamily="18" charset="0"/>
                <a:cs typeface="Times New Roman" pitchFamily="18" charset="0"/>
              </a:rPr>
              <a:t>Pandura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sâzlarının</a:t>
            </a:r>
            <a:r>
              <a:rPr lang="tr-TR" dirty="0">
                <a:latin typeface="Times New Roman" pitchFamily="18" charset="0"/>
                <a:cs typeface="Times New Roman" pitchFamily="18" charset="0"/>
              </a:rPr>
              <a:t> adından geldiği ileri sürülmüştür. Aslında Yunanca “</a:t>
            </a:r>
            <a:r>
              <a:rPr lang="tr-TR" dirty="0" err="1">
                <a:latin typeface="Times New Roman" pitchFamily="18" charset="0"/>
                <a:cs typeface="Times New Roman" pitchFamily="18" charset="0"/>
              </a:rPr>
              <a:t>Pandura</a:t>
            </a:r>
            <a:r>
              <a:rPr lang="tr-TR" dirty="0">
                <a:latin typeface="Times New Roman" pitchFamily="18" charset="0"/>
                <a:cs typeface="Times New Roman" pitchFamily="18" charset="0"/>
              </a:rPr>
              <a:t>” ismi de Mısır yoluyla </a:t>
            </a:r>
            <a:r>
              <a:rPr lang="tr-TR" dirty="0" err="1">
                <a:latin typeface="Times New Roman" pitchFamily="18" charset="0"/>
                <a:cs typeface="Times New Roman" pitchFamily="18" charset="0"/>
              </a:rPr>
              <a:t>Sümerce’den</a:t>
            </a:r>
            <a:r>
              <a:rPr lang="tr-TR" dirty="0">
                <a:latin typeface="Times New Roman" pitchFamily="18" charset="0"/>
                <a:cs typeface="Times New Roman" pitchFamily="18" charset="0"/>
              </a:rPr>
              <a:t> alınmıştır denilmektedir (</a:t>
            </a:r>
            <a:r>
              <a:rPr lang="tr-TR" dirty="0" err="1">
                <a:latin typeface="Times New Roman" pitchFamily="18" charset="0"/>
                <a:cs typeface="Times New Roman" pitchFamily="18" charset="0"/>
              </a:rPr>
              <a:t>Öztuna</a:t>
            </a:r>
            <a:r>
              <a:rPr lang="tr-TR" dirty="0">
                <a:latin typeface="Times New Roman" pitchFamily="18" charset="0"/>
                <a:cs typeface="Times New Roman" pitchFamily="18" charset="0"/>
              </a:rPr>
              <a:t>, TMA, II/ 302).</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Tanburun</a:t>
            </a:r>
            <a:r>
              <a:rPr lang="tr-TR" dirty="0">
                <a:latin typeface="Times New Roman" pitchFamily="18" charset="0"/>
                <a:cs typeface="Times New Roman" pitchFamily="18" charset="0"/>
              </a:rPr>
              <a:t> mızrapla çalınanına mızraplı, yayla çalınanına da yaylı </a:t>
            </a:r>
            <a:r>
              <a:rPr lang="tr-TR" dirty="0" err="1">
                <a:latin typeface="Times New Roman" pitchFamily="18" charset="0"/>
                <a:cs typeface="Times New Roman" pitchFamily="18" charset="0"/>
              </a:rPr>
              <a:t>tanbur</a:t>
            </a:r>
            <a:r>
              <a:rPr lang="tr-TR" dirty="0">
                <a:latin typeface="Times New Roman" pitchFamily="18" charset="0"/>
                <a:cs typeface="Times New Roman" pitchFamily="18" charset="0"/>
              </a:rPr>
              <a:t> denir. Bu çalgı, çok eski bir Türk sazıdır. Aslında </a:t>
            </a:r>
            <a:r>
              <a:rPr lang="tr-TR" dirty="0" err="1">
                <a:latin typeface="Times New Roman" pitchFamily="18" charset="0"/>
                <a:cs typeface="Times New Roman" pitchFamily="18" charset="0"/>
              </a:rPr>
              <a:t>Tanbûr’un</a:t>
            </a:r>
            <a:r>
              <a:rPr lang="tr-TR" dirty="0">
                <a:latin typeface="Times New Roman" pitchFamily="18" charset="0"/>
                <a:cs typeface="Times New Roman" pitchFamily="18" charset="0"/>
              </a:rPr>
              <a:t> başlangıçta ne olduğu ve nasıl yapıldığı da o kadar önemli değildir. Bizim için önemli olan, Türkler arasında </a:t>
            </a:r>
            <a:r>
              <a:rPr lang="tr-TR" dirty="0" err="1">
                <a:latin typeface="Times New Roman" pitchFamily="18" charset="0"/>
                <a:cs typeface="Times New Roman" pitchFamily="18" charset="0"/>
              </a:rPr>
              <a:t>dambıra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dombra</a:t>
            </a:r>
            <a:r>
              <a:rPr lang="tr-TR" dirty="0">
                <a:latin typeface="Times New Roman" pitchFamily="18" charset="0"/>
                <a:cs typeface="Times New Roman" pitchFamily="18" charset="0"/>
              </a:rPr>
              <a:t> şeklinde gelişip yayılan bu çalgının adı ve kendisi Türklere ait çalgı olduğu için önemlidir (</a:t>
            </a:r>
            <a:r>
              <a:rPr lang="tr-TR" dirty="0" err="1">
                <a:latin typeface="Times New Roman" pitchFamily="18" charset="0"/>
                <a:cs typeface="Times New Roman" pitchFamily="18" charset="0"/>
              </a:rPr>
              <a:t>Ögel</a:t>
            </a:r>
            <a:r>
              <a:rPr lang="tr-TR" dirty="0">
                <a:latin typeface="Times New Roman" pitchFamily="18" charset="0"/>
                <a:cs typeface="Times New Roman" pitchFamily="18" charset="0"/>
              </a:rPr>
              <a:t>, 1991, IX/ 149).</a:t>
            </a:r>
          </a:p>
          <a:p>
            <a:pPr>
              <a:buNone/>
            </a:pPr>
            <a:endParaRPr lang="tr-TR" dirty="0"/>
          </a:p>
        </p:txBody>
      </p:sp>
      <p:pic>
        <p:nvPicPr>
          <p:cNvPr id="20482" name="Picture 2" descr="!¼"/>
          <p:cNvPicPr>
            <a:picLocks noChangeAspect="1" noChangeArrowheads="1"/>
          </p:cNvPicPr>
          <p:nvPr/>
        </p:nvPicPr>
        <p:blipFill>
          <a:blip r:embed="rId2"/>
          <a:srcRect/>
          <a:stretch>
            <a:fillRect/>
          </a:stretch>
        </p:blipFill>
        <p:spPr bwMode="auto">
          <a:xfrm>
            <a:off x="7143768" y="714356"/>
            <a:ext cx="1657350" cy="2335213"/>
          </a:xfrm>
          <a:prstGeom prst="rect">
            <a:avLst/>
          </a:prstGeom>
          <a:noFill/>
          <a:ln w="9525">
            <a:noFill/>
            <a:miter lim="800000"/>
            <a:headEnd/>
            <a:tailEnd/>
          </a:ln>
        </p:spPr>
      </p:pic>
      <p:pic>
        <p:nvPicPr>
          <p:cNvPr id="20483" name="Picture 3" descr="!¼"/>
          <p:cNvPicPr>
            <a:picLocks noChangeAspect="1" noChangeArrowheads="1"/>
          </p:cNvPicPr>
          <p:nvPr/>
        </p:nvPicPr>
        <p:blipFill>
          <a:blip r:embed="rId3"/>
          <a:srcRect/>
          <a:stretch>
            <a:fillRect/>
          </a:stretch>
        </p:blipFill>
        <p:spPr bwMode="auto">
          <a:xfrm>
            <a:off x="7143768" y="3286124"/>
            <a:ext cx="1657350" cy="25320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693</Words>
  <Application>Microsoft Office PowerPoint</Application>
  <PresentationFormat>Ekran Gösterisi (4:3)</PresentationFormat>
  <Paragraphs>156</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Times New Roman</vt:lpstr>
      <vt:lpstr>Traditional Arabic</vt:lpstr>
      <vt:lpstr>Ofis Teması</vt:lpstr>
      <vt:lpstr> ÜNİTE: 7               TÜRK DİN MÛSİKÎSİNDE KULLANILAN ÇALGILAR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TÜRK MÛSİKÎSİNE VE TÜRK DİN MÛSİKÎSİNE BATI’DAN GİREN SÂZLAR. </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ÜNİTE: 7               TÜRK DİN MÛSİKÎSİNDE KULLANILAN ÇALGILAR </dc:title>
  <dc:creator>OEM</dc:creator>
  <cp:lastModifiedBy>Windows Kullanıcısı</cp:lastModifiedBy>
  <cp:revision>30</cp:revision>
  <dcterms:created xsi:type="dcterms:W3CDTF">2015-02-25T16:03:41Z</dcterms:created>
  <dcterms:modified xsi:type="dcterms:W3CDTF">2018-01-29T09:23:18Z</dcterms:modified>
</cp:coreProperties>
</file>