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3"/>
  </p:notesMasterIdLst>
  <p:sldIdLst>
    <p:sldId id="256" r:id="rId2"/>
    <p:sldId id="280" r:id="rId3"/>
    <p:sldId id="281" r:id="rId4"/>
    <p:sldId id="282" r:id="rId5"/>
    <p:sldId id="283" r:id="rId6"/>
    <p:sldId id="284" r:id="rId7"/>
    <p:sldId id="285" r:id="rId8"/>
    <p:sldId id="286" r:id="rId9"/>
    <p:sldId id="259" r:id="rId10"/>
    <p:sldId id="260" r:id="rId11"/>
    <p:sldId id="261" r:id="rId12"/>
    <p:sldId id="262" r:id="rId13"/>
    <p:sldId id="263" r:id="rId14"/>
    <p:sldId id="264" r:id="rId15"/>
    <p:sldId id="265"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9" r:id="rId29"/>
    <p:sldId id="279" r:id="rId30"/>
    <p:sldId id="287" r:id="rId31"/>
    <p:sldId id="288" r:id="rId3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3B76C-BEC7-43B2-B58D-BD848F316519}" type="datetimeFigureOut">
              <a:rPr lang="tr-TR" smtClean="0"/>
              <a:t>26.01.2018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D8A316-189E-4A52-BBFF-2D1A7630913E}" type="slidenum">
              <a:rPr lang="tr-TR" smtClean="0"/>
              <a:t>‹#›</a:t>
            </a:fld>
            <a:endParaRPr lang="tr-TR"/>
          </a:p>
        </p:txBody>
      </p:sp>
    </p:spTree>
    <p:extLst>
      <p:ext uri="{BB962C8B-B14F-4D97-AF65-F5344CB8AC3E}">
        <p14:creationId xmlns:p14="http://schemas.microsoft.com/office/powerpoint/2010/main" val="72990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8D8A316-189E-4A52-BBFF-2D1A7630913E}" type="slidenum">
              <a:rPr lang="tr-TR" smtClean="0"/>
              <a:t>1</a:t>
            </a:fld>
            <a:endParaRPr lang="tr-TR"/>
          </a:p>
        </p:txBody>
      </p:sp>
    </p:spTree>
    <p:extLst>
      <p:ext uri="{BB962C8B-B14F-4D97-AF65-F5344CB8AC3E}">
        <p14:creationId xmlns:p14="http://schemas.microsoft.com/office/powerpoint/2010/main" val="209836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9B9F96DB-8EA9-4CF1-8837-3FA0EB81B89D}" type="datetime1">
              <a:rPr lang="tr-TR" smtClean="0"/>
              <a:t>26.01.2018</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r>
              <a:rPr lang="tr-TR" smtClean="0"/>
              <a:t>Prof. Dr. İsmail GÜVEN</a:t>
            </a:r>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39AA63D-126F-4BF7-A87B-3D08F51D2ED8}" type="datetime1">
              <a:rPr lang="tr-TR" smtClean="0"/>
              <a:t>26.01.2018</a:t>
            </a:fld>
            <a:endParaRPr lang="tr-TR"/>
          </a:p>
        </p:txBody>
      </p:sp>
      <p:sp>
        <p:nvSpPr>
          <p:cNvPr id="5" name="Altbilgi Yer Tutucusu 4"/>
          <p:cNvSpPr>
            <a:spLocks noGrp="1"/>
          </p:cNvSpPr>
          <p:nvPr>
            <p:ph type="ftr" sz="quarter" idx="11"/>
          </p:nvPr>
        </p:nvSpPr>
        <p:spPr/>
        <p:txBody>
          <a:bodyPr/>
          <a:lstStyle/>
          <a:p>
            <a:r>
              <a:rPr lang="tr-TR" smtClean="0"/>
              <a:t>Prof. Dr. İsmail GÜVEN</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15B8DD14-E2C0-4415-A440-6DE3C7CEC146}" type="datetime1">
              <a:rPr lang="tr-TR" smtClean="0"/>
              <a:t>26.01.2018</a:t>
            </a:fld>
            <a:endParaRPr lang="tr-TR"/>
          </a:p>
        </p:txBody>
      </p:sp>
      <p:sp>
        <p:nvSpPr>
          <p:cNvPr id="5" name="Altbilgi Yer Tutucusu 4"/>
          <p:cNvSpPr>
            <a:spLocks noGrp="1"/>
          </p:cNvSpPr>
          <p:nvPr>
            <p:ph type="ftr" sz="quarter" idx="11"/>
          </p:nvPr>
        </p:nvSpPr>
        <p:spPr/>
        <p:txBody>
          <a:bodyPr/>
          <a:lstStyle/>
          <a:p>
            <a:r>
              <a:rPr lang="tr-TR" smtClean="0"/>
              <a:t>Prof. Dr. İsmail GÜVEN</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104B2C53-0BC3-46F6-B8EB-AAEE3FF310DB}" type="datetime1">
              <a:rPr lang="tr-TR" smtClean="0"/>
              <a:t>26.01.2018</a:t>
            </a:fld>
            <a:endParaRPr lang="tr-TR"/>
          </a:p>
        </p:txBody>
      </p:sp>
      <p:sp>
        <p:nvSpPr>
          <p:cNvPr id="9" name="Slayt Numarası Yer Tutucusu 8"/>
          <p:cNvSpPr>
            <a:spLocks noGrp="1"/>
          </p:cNvSpPr>
          <p:nvPr>
            <p:ph type="sldNum" sz="quarter" idx="15"/>
          </p:nvPr>
        </p:nvSpPr>
        <p:spPr/>
        <p:txBody>
          <a:bodyPr rtlCol="0"/>
          <a:lstStyle/>
          <a:p>
            <a:fld id="{F302176B-0E47-46AC-8F43-DAB4B8A37D06}" type="slidenum">
              <a:rPr lang="tr-TR" smtClean="0"/>
              <a:t>‹#›</a:t>
            </a:fld>
            <a:endParaRPr lang="tr-TR"/>
          </a:p>
        </p:txBody>
      </p:sp>
      <p:sp>
        <p:nvSpPr>
          <p:cNvPr id="10" name="Altbilgi Yer Tutucusu 9"/>
          <p:cNvSpPr>
            <a:spLocks noGrp="1"/>
          </p:cNvSpPr>
          <p:nvPr>
            <p:ph type="ftr" sz="quarter" idx="16"/>
          </p:nvPr>
        </p:nvSpPr>
        <p:spPr/>
        <p:txBody>
          <a:bodyPr rtlCol="0"/>
          <a:lstStyle/>
          <a:p>
            <a:r>
              <a:rPr lang="tr-TR" smtClean="0"/>
              <a:t>Prof. Dr. İsmail GÜVEN</a:t>
            </a:r>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C2FDAB0F-7429-4CFA-8A95-869A30323428}" type="datetime1">
              <a:rPr lang="tr-TR" smtClean="0"/>
              <a:t>26.01.2018</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r>
              <a:rPr lang="tr-TR" smtClean="0"/>
              <a:t>Prof. Dr. İsmail GÜVEN</a:t>
            </a:r>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947BD10E-CFF2-454E-A2D6-3D43D50B53DB}" type="datetime1">
              <a:rPr lang="tr-TR" smtClean="0"/>
              <a:t>26.01.2018</a:t>
            </a:fld>
            <a:endParaRPr lang="tr-TR"/>
          </a:p>
        </p:txBody>
      </p:sp>
      <p:sp>
        <p:nvSpPr>
          <p:cNvPr id="6" name="Altbilgi Yer Tutucusu 5"/>
          <p:cNvSpPr>
            <a:spLocks noGrp="1"/>
          </p:cNvSpPr>
          <p:nvPr>
            <p:ph type="ftr" sz="quarter" idx="11"/>
          </p:nvPr>
        </p:nvSpPr>
        <p:spPr/>
        <p:txBody>
          <a:bodyPr/>
          <a:lstStyle/>
          <a:p>
            <a:r>
              <a:rPr lang="tr-TR" smtClean="0"/>
              <a:t>Prof. Dr. İsmail GÜVEN</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4007CC42-0E9F-4CDF-A92A-EF2B1B16BEA5}" type="datetime1">
              <a:rPr lang="tr-TR" smtClean="0"/>
              <a:t>26.01.2018</a:t>
            </a:fld>
            <a:endParaRPr lang="tr-TR"/>
          </a:p>
        </p:txBody>
      </p:sp>
      <p:sp>
        <p:nvSpPr>
          <p:cNvPr id="8" name="Altbilgi Yer Tutucusu 7"/>
          <p:cNvSpPr>
            <a:spLocks noGrp="1"/>
          </p:cNvSpPr>
          <p:nvPr>
            <p:ph type="ftr" sz="quarter" idx="11"/>
          </p:nvPr>
        </p:nvSpPr>
        <p:spPr/>
        <p:txBody>
          <a:bodyPr/>
          <a:lstStyle/>
          <a:p>
            <a:r>
              <a:rPr lang="tr-TR" smtClean="0"/>
              <a:t>Prof. Dr. İsmail GÜVEN</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8EED49B0-F3CB-4B39-88D2-F1D39EEDDF71}" type="datetime1">
              <a:rPr lang="tr-TR" smtClean="0"/>
              <a:t>26.01.2018</a:t>
            </a:fld>
            <a:endParaRPr lang="tr-TR"/>
          </a:p>
        </p:txBody>
      </p:sp>
      <p:sp>
        <p:nvSpPr>
          <p:cNvPr id="7" name="Slayt Numarası Yer Tutucusu 6"/>
          <p:cNvSpPr>
            <a:spLocks noGrp="1"/>
          </p:cNvSpPr>
          <p:nvPr>
            <p:ph type="sldNum" sz="quarter" idx="11"/>
          </p:nvPr>
        </p:nvSpPr>
        <p:spPr/>
        <p:txBody>
          <a:bodyPr rtlCol="0"/>
          <a:lstStyle/>
          <a:p>
            <a:fld id="{F302176B-0E47-46AC-8F43-DAB4B8A37D06}" type="slidenum">
              <a:rPr lang="tr-TR" smtClean="0"/>
              <a:t>‹#›</a:t>
            </a:fld>
            <a:endParaRPr lang="tr-TR"/>
          </a:p>
        </p:txBody>
      </p:sp>
      <p:sp>
        <p:nvSpPr>
          <p:cNvPr id="8" name="Altbilgi Yer Tutucusu 7"/>
          <p:cNvSpPr>
            <a:spLocks noGrp="1"/>
          </p:cNvSpPr>
          <p:nvPr>
            <p:ph type="ftr" sz="quarter" idx="12"/>
          </p:nvPr>
        </p:nvSpPr>
        <p:spPr/>
        <p:txBody>
          <a:bodyPr rtlCol="0"/>
          <a:lstStyle/>
          <a:p>
            <a:r>
              <a:rPr lang="tr-TR" smtClean="0"/>
              <a:t>Prof. Dr. İsmail GÜVEN</a:t>
            </a:r>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CFFDFFB-BFDD-4380-B352-49EC73AF57CE}" type="datetime1">
              <a:rPr lang="tr-TR" smtClean="0"/>
              <a:t>26.01.2018</a:t>
            </a:fld>
            <a:endParaRPr lang="tr-TR"/>
          </a:p>
        </p:txBody>
      </p:sp>
      <p:sp>
        <p:nvSpPr>
          <p:cNvPr id="3" name="Altbilgi Yer Tutucusu 2"/>
          <p:cNvSpPr>
            <a:spLocks noGrp="1"/>
          </p:cNvSpPr>
          <p:nvPr>
            <p:ph type="ftr" sz="quarter" idx="11"/>
          </p:nvPr>
        </p:nvSpPr>
        <p:spPr/>
        <p:txBody>
          <a:bodyPr/>
          <a:lstStyle/>
          <a:p>
            <a:r>
              <a:rPr lang="tr-TR" smtClean="0"/>
              <a:t>Prof. Dr. İsmail GÜVEN</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A591757D-A5F2-40EB-9BF1-2EA6CCDF945C}" type="datetime1">
              <a:rPr lang="tr-TR" smtClean="0"/>
              <a:t>26.01.2018</a:t>
            </a:fld>
            <a:endParaRPr lang="tr-TR"/>
          </a:p>
        </p:txBody>
      </p:sp>
      <p:sp>
        <p:nvSpPr>
          <p:cNvPr id="22" name="Slayt Numarası Yer Tutucusu 21"/>
          <p:cNvSpPr>
            <a:spLocks noGrp="1"/>
          </p:cNvSpPr>
          <p:nvPr>
            <p:ph type="sldNum" sz="quarter" idx="15"/>
          </p:nvPr>
        </p:nvSpPr>
        <p:spPr/>
        <p:txBody>
          <a:bodyPr rtlCol="0"/>
          <a:lstStyle/>
          <a:p>
            <a:fld id="{F302176B-0E47-46AC-8F43-DAB4B8A37D06}" type="slidenum">
              <a:rPr lang="tr-TR" smtClean="0"/>
              <a:t>‹#›</a:t>
            </a:fld>
            <a:endParaRPr lang="tr-TR"/>
          </a:p>
        </p:txBody>
      </p:sp>
      <p:sp>
        <p:nvSpPr>
          <p:cNvPr id="23" name="Altbilgi Yer Tutucusu 22"/>
          <p:cNvSpPr>
            <a:spLocks noGrp="1"/>
          </p:cNvSpPr>
          <p:nvPr>
            <p:ph type="ftr" sz="quarter" idx="16"/>
          </p:nvPr>
        </p:nvSpPr>
        <p:spPr/>
        <p:txBody>
          <a:bodyPr rtlCol="0"/>
          <a:lstStyle/>
          <a:p>
            <a:r>
              <a:rPr lang="tr-TR" smtClean="0"/>
              <a:t>Prof. Dr. İsmail GÜVEN</a:t>
            </a:r>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2A5F13A2-AB29-4F00-B682-D5C5F19CBE1D}" type="datetime1">
              <a:rPr lang="tr-TR" smtClean="0"/>
              <a:t>26.01.2018</a:t>
            </a:fld>
            <a:endParaRPr lang="tr-TR"/>
          </a:p>
        </p:txBody>
      </p:sp>
      <p:sp>
        <p:nvSpPr>
          <p:cNvPr id="18" name="Slayt Numarası Yer Tutucusu 17"/>
          <p:cNvSpPr>
            <a:spLocks noGrp="1"/>
          </p:cNvSpPr>
          <p:nvPr>
            <p:ph type="sldNum" sz="quarter" idx="11"/>
          </p:nvPr>
        </p:nvSpPr>
        <p:spPr/>
        <p:txBody>
          <a:bodyPr rtlCol="0"/>
          <a:lstStyle/>
          <a:p>
            <a:fld id="{F302176B-0E47-46AC-8F43-DAB4B8A37D06}" type="slidenum">
              <a:rPr lang="tr-TR" smtClean="0"/>
              <a:t>‹#›</a:t>
            </a:fld>
            <a:endParaRPr lang="tr-TR"/>
          </a:p>
        </p:txBody>
      </p:sp>
      <p:sp>
        <p:nvSpPr>
          <p:cNvPr id="21" name="Altbilgi Yer Tutucusu 20"/>
          <p:cNvSpPr>
            <a:spLocks noGrp="1"/>
          </p:cNvSpPr>
          <p:nvPr>
            <p:ph type="ftr" sz="quarter" idx="12"/>
          </p:nvPr>
        </p:nvSpPr>
        <p:spPr/>
        <p:txBody>
          <a:bodyPr rtlCol="0"/>
          <a:lstStyle/>
          <a:p>
            <a:r>
              <a:rPr lang="tr-TR" smtClean="0"/>
              <a:t>Prof. Dr. İsmail GÜVEN</a:t>
            </a: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215BDB5-C61E-4B68-B4D0-7464D7E913B5}" type="datetime1">
              <a:rPr lang="tr-TR" smtClean="0"/>
              <a:t>26.01.2018</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tr-TR" smtClean="0"/>
              <a:t>Prof. Dr. İsmail GÜVEN</a:t>
            </a:r>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t>1</a:t>
            </a:fld>
            <a:endParaRPr lang="tr-TR"/>
          </a:p>
        </p:txBody>
      </p:sp>
      <p:sp>
        <p:nvSpPr>
          <p:cNvPr id="2" name="Dikdörtgen 1"/>
          <p:cNvSpPr/>
          <p:nvPr/>
        </p:nvSpPr>
        <p:spPr>
          <a:xfrm>
            <a:off x="2555776" y="3645024"/>
            <a:ext cx="5990743" cy="584775"/>
          </a:xfrm>
          <a:prstGeom prst="rect">
            <a:avLst/>
          </a:prstGeom>
          <a:noFill/>
        </p:spPr>
        <p:txBody>
          <a:bodyPr wrap="non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Özel Öğretim Yöntemleri II</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3" name="Metin kutusu 2"/>
          <p:cNvSpPr txBox="1"/>
          <p:nvPr/>
        </p:nvSpPr>
        <p:spPr>
          <a:xfrm>
            <a:off x="3498919" y="4928702"/>
            <a:ext cx="4104456" cy="923330"/>
          </a:xfrm>
          <a:prstGeom prst="rect">
            <a:avLst/>
          </a:prstGeom>
          <a:noFill/>
        </p:spPr>
        <p:txBody>
          <a:bodyPr wrap="square" rtlCol="0">
            <a:spAutoFit/>
          </a:bodyPr>
          <a:lstStyle/>
          <a:p>
            <a:pPr algn="ctr"/>
            <a:r>
              <a:rPr lang="tr-TR" dirty="0" smtClean="0">
                <a:solidFill>
                  <a:schemeClr val="accent2">
                    <a:lumMod val="50000"/>
                  </a:schemeClr>
                </a:solidFill>
              </a:rPr>
              <a:t>3. Hafta</a:t>
            </a:r>
          </a:p>
          <a:p>
            <a:pPr algn="ctr"/>
            <a:r>
              <a:rPr lang="tr-TR" dirty="0" smtClean="0">
                <a:solidFill>
                  <a:schemeClr val="accent2">
                    <a:lumMod val="50000"/>
                  </a:schemeClr>
                </a:solidFill>
              </a:rPr>
              <a:t>Altı Şapkalı Düşünme Tekniği </a:t>
            </a:r>
          </a:p>
          <a:p>
            <a:pPr algn="ctr"/>
            <a:r>
              <a:rPr lang="tr-TR" dirty="0" smtClean="0">
                <a:solidFill>
                  <a:schemeClr val="accent2">
                    <a:lumMod val="50000"/>
                  </a:schemeClr>
                </a:solidFill>
              </a:rPr>
              <a:t>Konuşma Halkası</a:t>
            </a:r>
            <a:endParaRPr lang="tr-TR" dirty="0">
              <a:solidFill>
                <a:schemeClr val="accent2">
                  <a:lumMod val="50000"/>
                </a:schemeClr>
              </a:solidFill>
            </a:endParaRPr>
          </a:p>
        </p:txBody>
      </p:sp>
      <p:sp>
        <p:nvSpPr>
          <p:cNvPr id="5" name="Veri Yer Tutucusu 4"/>
          <p:cNvSpPr>
            <a:spLocks noGrp="1"/>
          </p:cNvSpPr>
          <p:nvPr>
            <p:ph type="dt" sz="half" idx="10"/>
          </p:nvPr>
        </p:nvSpPr>
        <p:spPr/>
        <p:txBody>
          <a:bodyPr/>
          <a:lstStyle/>
          <a:p>
            <a:fld id="{A4CBF34F-583A-46A9-A789-0433BFAF4056}" type="datetime1">
              <a:rPr lang="tr-TR" smtClean="0"/>
              <a:t>26.01.2018</a:t>
            </a:fld>
            <a:endParaRPr lang="tr-TR"/>
          </a:p>
        </p:txBody>
      </p:sp>
      <p:sp>
        <p:nvSpPr>
          <p:cNvPr id="6" name="Altbilgi Yer Tutucusu 5"/>
          <p:cNvSpPr>
            <a:spLocks noGrp="1"/>
          </p:cNvSpPr>
          <p:nvPr>
            <p:ph type="ftr" sz="quarter" idx="11"/>
          </p:nvPr>
        </p:nvSpPr>
        <p:spPr/>
        <p:txBody>
          <a:bodyPr/>
          <a:lstStyle/>
          <a:p>
            <a:r>
              <a:rPr lang="tr-TR" smtClean="0"/>
              <a:t>Prof. Dr. İsmail GÜVEN</a:t>
            </a:r>
            <a:endParaRPr lang="tr-TR"/>
          </a:p>
        </p:txBody>
      </p:sp>
    </p:spTree>
    <p:extLst>
      <p:ext uri="{BB962C8B-B14F-4D97-AF65-F5344CB8AC3E}">
        <p14:creationId xmlns:p14="http://schemas.microsoft.com/office/powerpoint/2010/main" val="1151264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2708920"/>
            <a:ext cx="8136904" cy="1384995"/>
          </a:xfrm>
          <a:prstGeom prst="rect">
            <a:avLst/>
          </a:prstGeom>
          <a:noFill/>
        </p:spPr>
        <p:txBody>
          <a:bodyPr wrap="square" rtlCol="0">
            <a:spAutoFit/>
          </a:bodyPr>
          <a:lstStyle/>
          <a:p>
            <a:pPr algn="ctr"/>
            <a:r>
              <a:rPr lang="tr-TR" sz="2800" dirty="0" smtClean="0"/>
              <a:t>Elinizde ne tür bilgiler var? </a:t>
            </a:r>
          </a:p>
          <a:p>
            <a:pPr algn="ctr"/>
            <a:r>
              <a:rPr lang="tr-TR" sz="2800" dirty="0" smtClean="0"/>
              <a:t>Bu bilgiler açık ve anlaşılabilir mi?</a:t>
            </a:r>
          </a:p>
          <a:p>
            <a:pPr algn="ctr"/>
            <a:r>
              <a:rPr lang="tr-TR" sz="2800" dirty="0" smtClean="0"/>
              <a:t>Başka hangi bilgilere ulaşmanız gerekiyor?</a:t>
            </a:r>
          </a:p>
        </p:txBody>
      </p:sp>
      <p:sp>
        <p:nvSpPr>
          <p:cNvPr id="3" name="Dikdörtgen 2"/>
          <p:cNvSpPr/>
          <p:nvPr/>
        </p:nvSpPr>
        <p:spPr>
          <a:xfrm>
            <a:off x="4067944" y="980728"/>
            <a:ext cx="324159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Beyaz Şapka</a:t>
            </a:r>
            <a:endParaRPr lang="tr-T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http://www.men-access.com/wp-content/uploads/2008/12/recycled-polyester-cap-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4" y="166325"/>
            <a:ext cx="2520280" cy="2057371"/>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10</a:t>
            </a:fld>
            <a:endParaRPr lang="tr-TR"/>
          </a:p>
        </p:txBody>
      </p:sp>
      <p:pic>
        <p:nvPicPr>
          <p:cNvPr id="5" name="04 summer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68593" y="5733256"/>
            <a:ext cx="609600" cy="609600"/>
          </a:xfrm>
          <a:prstGeom prst="rect">
            <a:avLst/>
          </a:prstGeom>
        </p:spPr>
      </p:pic>
      <p:sp>
        <p:nvSpPr>
          <p:cNvPr id="6" name="Veri Yer Tutucusu 5"/>
          <p:cNvSpPr>
            <a:spLocks noGrp="1"/>
          </p:cNvSpPr>
          <p:nvPr>
            <p:ph type="dt" sz="half" idx="14"/>
          </p:nvPr>
        </p:nvSpPr>
        <p:spPr/>
        <p:txBody>
          <a:bodyPr/>
          <a:lstStyle/>
          <a:p>
            <a:fld id="{0E632BF7-5C62-4A1B-AFC4-F23135018682}" type="datetime1">
              <a:rPr lang="tr-TR" smtClean="0"/>
              <a:t>26.01.2018</a:t>
            </a:fld>
            <a:endParaRPr lang="tr-TR"/>
          </a:p>
        </p:txBody>
      </p:sp>
      <p:sp>
        <p:nvSpPr>
          <p:cNvPr id="7" name="Altbilgi Yer Tutucusu 6"/>
          <p:cNvSpPr>
            <a:spLocks noGrp="1"/>
          </p:cNvSpPr>
          <p:nvPr>
            <p:ph type="ftr" sz="quarter" idx="16"/>
          </p:nvPr>
        </p:nvSpPr>
        <p:spPr/>
        <p:txBody>
          <a:bodyPr/>
          <a:lstStyle/>
          <a:p>
            <a:r>
              <a:rPr lang="tr-TR" smtClean="0"/>
              <a:t>Prof. Dr. İsmail GÜVEN</a:t>
            </a:r>
            <a:endParaRPr lang="tr-TR"/>
          </a:p>
        </p:txBody>
      </p:sp>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669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7908" y="2780928"/>
            <a:ext cx="8136904" cy="954107"/>
          </a:xfrm>
          <a:prstGeom prst="rect">
            <a:avLst/>
          </a:prstGeom>
          <a:noFill/>
        </p:spPr>
        <p:txBody>
          <a:bodyPr wrap="square" rtlCol="0">
            <a:spAutoFit/>
          </a:bodyPr>
          <a:lstStyle/>
          <a:p>
            <a:pPr algn="ctr"/>
            <a:r>
              <a:rPr lang="tr-TR" sz="2800" dirty="0" smtClean="0"/>
              <a:t>Nükleer enerji kullanımına ilişkin duygu ve düşünceleriniz nelerdir?</a:t>
            </a:r>
          </a:p>
        </p:txBody>
      </p:sp>
      <p:sp>
        <p:nvSpPr>
          <p:cNvPr id="3" name="Dikdörtgen 2"/>
          <p:cNvSpPr/>
          <p:nvPr/>
        </p:nvSpPr>
        <p:spPr>
          <a:xfrm>
            <a:off x="1331640" y="852205"/>
            <a:ext cx="3627917" cy="646331"/>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solidFill>
                  <a:srgbClr val="FF0000"/>
                </a:solidFill>
                <a:effectLst>
                  <a:outerShdw blurRad="50800" dist="39000" dir="5460000" algn="tl">
                    <a:srgbClr val="000000">
                      <a:alpha val="38000"/>
                    </a:srgbClr>
                  </a:outerShdw>
                </a:effectLst>
              </a:rPr>
              <a:t>Kırmızı Şapka</a:t>
            </a:r>
            <a:endParaRPr lang="tr-TR" sz="3600" b="1" cap="none" spc="0" dirty="0">
              <a:ln w="11430"/>
              <a:solidFill>
                <a:srgbClr val="FF0000"/>
              </a:solidFill>
              <a:effectLst>
                <a:outerShdw blurRad="50800" dist="39000" dir="5460000" algn="tl">
                  <a:srgbClr val="000000">
                    <a:alpha val="38000"/>
                  </a:srgbClr>
                </a:outerShdw>
              </a:effectLst>
            </a:endParaRPr>
          </a:p>
        </p:txBody>
      </p:sp>
      <p:pic>
        <p:nvPicPr>
          <p:cNvPr id="3074" name="Picture 2" descr="http://www.partynet.co.za/images/products/fireman-hat-plastic-p7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033" y="120967"/>
            <a:ext cx="2148086" cy="2148087"/>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11</a:t>
            </a:fld>
            <a:endParaRPr lang="tr-TR"/>
          </a:p>
        </p:txBody>
      </p:sp>
      <p:sp>
        <p:nvSpPr>
          <p:cNvPr id="5" name="Veri Yer Tutucusu 4"/>
          <p:cNvSpPr>
            <a:spLocks noGrp="1"/>
          </p:cNvSpPr>
          <p:nvPr>
            <p:ph type="dt" sz="half" idx="14"/>
          </p:nvPr>
        </p:nvSpPr>
        <p:spPr/>
        <p:txBody>
          <a:bodyPr/>
          <a:lstStyle/>
          <a:p>
            <a:fld id="{AB9D9836-BF07-4ABA-A97D-CAFE9EB6073A}" type="datetime1">
              <a:rPr lang="tr-TR" smtClean="0"/>
              <a:t>26.01.2018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8" name="Dikdörtgen 7"/>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706930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7908" y="2924944"/>
            <a:ext cx="8136904" cy="954107"/>
          </a:xfrm>
          <a:prstGeom prst="rect">
            <a:avLst/>
          </a:prstGeom>
          <a:noFill/>
        </p:spPr>
        <p:txBody>
          <a:bodyPr wrap="square" rtlCol="0">
            <a:spAutoFit/>
          </a:bodyPr>
          <a:lstStyle/>
          <a:p>
            <a:pPr algn="ctr"/>
            <a:r>
              <a:rPr lang="tr-TR" sz="2800" dirty="0" smtClean="0"/>
              <a:t>Nükleer enerji kullanımının getireceği olumsuzluklar ver riskler nelerdir? </a:t>
            </a:r>
          </a:p>
        </p:txBody>
      </p:sp>
      <p:sp>
        <p:nvSpPr>
          <p:cNvPr id="3" name="Dikdörtgen 2"/>
          <p:cNvSpPr/>
          <p:nvPr/>
        </p:nvSpPr>
        <p:spPr>
          <a:xfrm>
            <a:off x="1563273" y="852205"/>
            <a:ext cx="3164649" cy="646331"/>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effectLst>
                  <a:outerShdw blurRad="50800" dist="39000" dir="5460000" algn="tl">
                    <a:srgbClr val="000000">
                      <a:alpha val="38000"/>
                    </a:srgbClr>
                  </a:outerShdw>
                </a:effectLst>
              </a:rPr>
              <a:t>Siyah Şapka</a:t>
            </a:r>
            <a:endParaRPr lang="tr-TR" sz="3600" b="1" cap="none" spc="0" dirty="0">
              <a:ln w="11430"/>
              <a:effectLst>
                <a:outerShdw blurRad="50800" dist="39000" dir="5460000" algn="tl">
                  <a:srgbClr val="000000">
                    <a:alpha val="38000"/>
                  </a:srgbClr>
                </a:outerShdw>
              </a:effectLst>
            </a:endParaRPr>
          </a:p>
        </p:txBody>
      </p:sp>
      <p:pic>
        <p:nvPicPr>
          <p:cNvPr id="6146" name="Picture 2" descr="http://www.mooncostumes.com/image/75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88640"/>
            <a:ext cx="2775022" cy="2204602"/>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12</a:t>
            </a:fld>
            <a:endParaRPr lang="tr-TR"/>
          </a:p>
        </p:txBody>
      </p:sp>
      <p:pic>
        <p:nvPicPr>
          <p:cNvPr id="5" name="Requiem for a dream (Good Qua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661248"/>
            <a:ext cx="609600" cy="609600"/>
          </a:xfrm>
          <a:prstGeom prst="rect">
            <a:avLst/>
          </a:prstGeom>
        </p:spPr>
      </p:pic>
      <p:sp>
        <p:nvSpPr>
          <p:cNvPr id="6" name="Veri Yer Tutucusu 5"/>
          <p:cNvSpPr>
            <a:spLocks noGrp="1"/>
          </p:cNvSpPr>
          <p:nvPr>
            <p:ph type="dt" sz="half" idx="14"/>
          </p:nvPr>
        </p:nvSpPr>
        <p:spPr/>
        <p:txBody>
          <a:bodyPr/>
          <a:lstStyle/>
          <a:p>
            <a:fld id="{62D3C27D-9F38-47DC-8290-5A828124708B}" type="datetime1">
              <a:rPr lang="tr-TR" smtClean="0"/>
              <a:t>26.01.2018</a:t>
            </a:fld>
            <a:endParaRPr lang="tr-TR"/>
          </a:p>
        </p:txBody>
      </p:sp>
      <p:sp>
        <p:nvSpPr>
          <p:cNvPr id="7" name="Altbilgi Yer Tutucusu 6"/>
          <p:cNvSpPr>
            <a:spLocks noGrp="1"/>
          </p:cNvSpPr>
          <p:nvPr>
            <p:ph type="ftr" sz="quarter" idx="16"/>
          </p:nvPr>
        </p:nvSpPr>
        <p:spPr/>
        <p:txBody>
          <a:bodyPr/>
          <a:lstStyle/>
          <a:p>
            <a:r>
              <a:rPr lang="tr-TR" smtClean="0"/>
              <a:t>Prof. Dr. İsmail GÜVEN</a:t>
            </a:r>
            <a:endParaRPr lang="tr-TR"/>
          </a:p>
        </p:txBody>
      </p:sp>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47074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7908" y="2924944"/>
            <a:ext cx="8136904" cy="954107"/>
          </a:xfrm>
          <a:prstGeom prst="rect">
            <a:avLst/>
          </a:prstGeom>
          <a:noFill/>
        </p:spPr>
        <p:txBody>
          <a:bodyPr wrap="square" rtlCol="0">
            <a:spAutoFit/>
          </a:bodyPr>
          <a:lstStyle/>
          <a:p>
            <a:pPr algn="ctr"/>
            <a:r>
              <a:rPr lang="tr-TR" sz="2800" dirty="0" smtClean="0"/>
              <a:t>Nükleer enerji kullanımının olumlu yönleri, yararları ve fırsatları neler olacaktır? </a:t>
            </a:r>
          </a:p>
        </p:txBody>
      </p:sp>
      <p:sp>
        <p:nvSpPr>
          <p:cNvPr id="3" name="Dikdörtgen 2"/>
          <p:cNvSpPr/>
          <p:nvPr/>
        </p:nvSpPr>
        <p:spPr>
          <a:xfrm>
            <a:off x="1600142" y="852205"/>
            <a:ext cx="3090911" cy="707886"/>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4000" b="1" cap="none" spc="0" dirty="0" smtClean="0">
                <a:ln w="11430"/>
                <a:solidFill>
                  <a:srgbClr val="FFFF00"/>
                </a:solidFill>
                <a:effectLst>
                  <a:outerShdw blurRad="50800" dist="39000" dir="5460000" algn="tl">
                    <a:srgbClr val="000000">
                      <a:alpha val="38000"/>
                    </a:srgbClr>
                  </a:outerShdw>
                </a:effectLst>
              </a:rPr>
              <a:t>Sarı Şapka</a:t>
            </a:r>
            <a:endParaRPr lang="tr-TR" sz="4000" b="1" cap="none" spc="0" dirty="0">
              <a:ln w="11430"/>
              <a:solidFill>
                <a:srgbClr val="FFFF00"/>
              </a:soli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311549"/>
            <a:ext cx="2256829" cy="178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13</a:t>
            </a:fld>
            <a:endParaRPr lang="tr-TR"/>
          </a:p>
        </p:txBody>
      </p:sp>
      <p:sp>
        <p:nvSpPr>
          <p:cNvPr id="5" name="Veri Yer Tutucusu 4"/>
          <p:cNvSpPr>
            <a:spLocks noGrp="1"/>
          </p:cNvSpPr>
          <p:nvPr>
            <p:ph type="dt" sz="half" idx="14"/>
          </p:nvPr>
        </p:nvSpPr>
        <p:spPr/>
        <p:txBody>
          <a:bodyPr/>
          <a:lstStyle/>
          <a:p>
            <a:fld id="{011D091F-DAFB-4D6E-B9F8-DFA0EE431BE7}" type="datetime1">
              <a:rPr lang="tr-TR" smtClean="0"/>
              <a:t>26.01.2018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8" name="Dikdörtgen 7"/>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79513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7908" y="2924944"/>
            <a:ext cx="8136904" cy="1815882"/>
          </a:xfrm>
          <a:prstGeom prst="rect">
            <a:avLst/>
          </a:prstGeom>
          <a:noFill/>
        </p:spPr>
        <p:txBody>
          <a:bodyPr wrap="square" rtlCol="0">
            <a:spAutoFit/>
          </a:bodyPr>
          <a:lstStyle/>
          <a:p>
            <a:pPr algn="ctr"/>
            <a:r>
              <a:rPr lang="tr-TR" sz="2800" dirty="0" smtClean="0"/>
              <a:t>Nükleer enerji kullanılmaması durumunda enerji ihtiyacı başka hangi yollarla üretilebilir? Bu konudaki yaratıcı düşünce ve önerileriniz neler olurdu? </a:t>
            </a:r>
          </a:p>
        </p:txBody>
      </p:sp>
      <p:sp>
        <p:nvSpPr>
          <p:cNvPr id="3" name="Dikdörtgen 2"/>
          <p:cNvSpPr/>
          <p:nvPr/>
        </p:nvSpPr>
        <p:spPr>
          <a:xfrm>
            <a:off x="1661858" y="980728"/>
            <a:ext cx="2967479" cy="646331"/>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solidFill>
                  <a:srgbClr val="00B050"/>
                </a:solidFill>
                <a:effectLst>
                  <a:outerShdw blurRad="50800" dist="39000" dir="5460000" algn="tl">
                    <a:srgbClr val="000000">
                      <a:alpha val="38000"/>
                    </a:srgbClr>
                  </a:outerShdw>
                </a:effectLst>
              </a:rPr>
              <a:t>Yeşil Şapka</a:t>
            </a:r>
            <a:endParaRPr lang="tr-TR" sz="3600" b="1" cap="none" spc="0" dirty="0">
              <a:ln w="11430"/>
              <a:solidFill>
                <a:srgbClr val="00B050"/>
              </a:solidFill>
              <a:effectLst>
                <a:outerShdw blurRad="50800" dist="39000" dir="5460000" algn="tl">
                  <a:srgbClr val="000000">
                    <a:alpha val="38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497" y="604910"/>
            <a:ext cx="2924594" cy="178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14</a:t>
            </a:fld>
            <a:endParaRPr lang="tr-TR"/>
          </a:p>
        </p:txBody>
      </p:sp>
      <p:sp>
        <p:nvSpPr>
          <p:cNvPr id="5" name="Veri Yer Tutucusu 4"/>
          <p:cNvSpPr>
            <a:spLocks noGrp="1"/>
          </p:cNvSpPr>
          <p:nvPr>
            <p:ph type="dt" sz="half" idx="14"/>
          </p:nvPr>
        </p:nvSpPr>
        <p:spPr/>
        <p:txBody>
          <a:bodyPr/>
          <a:lstStyle/>
          <a:p>
            <a:fld id="{F7B5CE71-C45B-4C51-A861-E0669FD21F10}" type="datetime1">
              <a:rPr lang="tr-TR" smtClean="0"/>
              <a:t>26.01.2018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8" name="Dikdörtgen 7"/>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79513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7908" y="2924944"/>
            <a:ext cx="8136904" cy="954107"/>
          </a:xfrm>
          <a:prstGeom prst="rect">
            <a:avLst/>
          </a:prstGeom>
          <a:noFill/>
        </p:spPr>
        <p:txBody>
          <a:bodyPr wrap="square" rtlCol="0">
            <a:spAutoFit/>
          </a:bodyPr>
          <a:lstStyle/>
          <a:p>
            <a:pPr algn="ctr"/>
            <a:r>
              <a:rPr lang="tr-TR" sz="2800" dirty="0" smtClean="0"/>
              <a:t>Bütün aşamalardan sonra nükleer enerji kullanımı ile ilgili son kararınız ne olurdu? </a:t>
            </a:r>
          </a:p>
        </p:txBody>
      </p:sp>
      <p:sp>
        <p:nvSpPr>
          <p:cNvPr id="3" name="Dikdörtgen 2"/>
          <p:cNvSpPr/>
          <p:nvPr/>
        </p:nvSpPr>
        <p:spPr>
          <a:xfrm>
            <a:off x="1648233" y="852205"/>
            <a:ext cx="2994731" cy="646331"/>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smtClean="0">
                <a:ln w="11430"/>
                <a:solidFill>
                  <a:schemeClr val="accent2">
                    <a:lumMod val="75000"/>
                  </a:schemeClr>
                </a:solidFill>
                <a:effectLst>
                  <a:outerShdw blurRad="50800" dist="39000" dir="5460000" algn="tl">
                    <a:srgbClr val="000000">
                      <a:alpha val="38000"/>
                    </a:srgbClr>
                  </a:outerShdw>
                </a:effectLst>
              </a:rPr>
              <a:t>Mavi Şapka</a:t>
            </a:r>
            <a:endParaRPr lang="tr-TR" sz="3600" b="1" cap="none" spc="0" dirty="0">
              <a:ln w="11430"/>
              <a:solidFill>
                <a:schemeClr val="accent2">
                  <a:lumMod val="75000"/>
                </a:schemeClr>
              </a:solidFill>
              <a:effectLst>
                <a:outerShdw blurRad="50800" dist="39000" dir="5460000" algn="tl">
                  <a:srgbClr val="000000">
                    <a:alpha val="38000"/>
                  </a:srgb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45664"/>
            <a:ext cx="2277960" cy="190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fld id="{F302176B-0E47-46AC-8F43-DAB4B8A37D06}" type="slidenum">
              <a:rPr lang="tr-TR" smtClean="0"/>
              <a:t>15</a:t>
            </a:fld>
            <a:endParaRPr lang="tr-TR"/>
          </a:p>
        </p:txBody>
      </p:sp>
      <p:sp>
        <p:nvSpPr>
          <p:cNvPr id="5" name="Veri Yer Tutucusu 4"/>
          <p:cNvSpPr>
            <a:spLocks noGrp="1"/>
          </p:cNvSpPr>
          <p:nvPr>
            <p:ph type="dt" sz="half" idx="14"/>
          </p:nvPr>
        </p:nvSpPr>
        <p:spPr/>
        <p:txBody>
          <a:bodyPr/>
          <a:lstStyle/>
          <a:p>
            <a:fld id="{BB6E8D07-4815-4610-B64E-C29BAEDD0D51}" type="datetime1">
              <a:rPr lang="tr-TR" smtClean="0"/>
              <a:t>26.01.2018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8" name="Dikdörtgen 7"/>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79513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16</a:t>
            </a:fld>
            <a:endParaRPr lang="tr-TR"/>
          </a:p>
        </p:txBody>
      </p:sp>
      <p:sp>
        <p:nvSpPr>
          <p:cNvPr id="2" name="Dikdörtgen 1"/>
          <p:cNvSpPr/>
          <p:nvPr/>
        </p:nvSpPr>
        <p:spPr>
          <a:xfrm>
            <a:off x="703524" y="2780928"/>
            <a:ext cx="7744428" cy="707886"/>
          </a:xfrm>
          <a:prstGeom prst="rect">
            <a:avLst/>
          </a:prstGeom>
          <a:noFill/>
        </p:spPr>
        <p:txBody>
          <a:bodyPr wrap="none" lIns="91440" tIns="45720" rIns="91440" bIns="45720">
            <a:spAutoFit/>
          </a:bodyPr>
          <a:lstStyle/>
          <a:p>
            <a:pPr algn="ctr"/>
            <a:r>
              <a:rPr lang="tr-TR" sz="4000" b="1" dirty="0" smtClean="0">
                <a:ln w="22225">
                  <a:solidFill>
                    <a:schemeClr val="accent2"/>
                  </a:solidFill>
                  <a:prstDash val="solid"/>
                </a:ln>
                <a:solidFill>
                  <a:schemeClr val="accent2">
                    <a:lumMod val="40000"/>
                    <a:lumOff val="60000"/>
                  </a:schemeClr>
                </a:solidFill>
              </a:rPr>
              <a:t>Dersin kazanımı ne olabilir?</a:t>
            </a:r>
            <a:endParaRPr lang="tr-TR" sz="4000" b="1"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60468EB2-3E3E-411C-B86E-1FE88169A71D}"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1511647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17</a:t>
            </a:fld>
            <a:endParaRPr lang="tr-TR"/>
          </a:p>
        </p:txBody>
      </p:sp>
      <p:sp>
        <p:nvSpPr>
          <p:cNvPr id="2" name="Dikdörtgen 1"/>
          <p:cNvSpPr/>
          <p:nvPr/>
        </p:nvSpPr>
        <p:spPr>
          <a:xfrm>
            <a:off x="1547664" y="2708920"/>
            <a:ext cx="6364242" cy="954107"/>
          </a:xfrm>
          <a:prstGeom prst="rect">
            <a:avLst/>
          </a:prstGeom>
          <a:noFill/>
        </p:spPr>
        <p:txBody>
          <a:bodyPr wrap="none" lIns="91440" tIns="45720" rIns="91440" bIns="45720">
            <a:spAutoFit/>
          </a:bodyPr>
          <a:lstStyle/>
          <a:p>
            <a:pPr algn="ctr"/>
            <a:r>
              <a:rPr lang="tr-TR" sz="2800" b="1" cap="none" spc="0" dirty="0" smtClean="0">
                <a:ln w="22225">
                  <a:solidFill>
                    <a:schemeClr val="accent2"/>
                  </a:solidFill>
                  <a:prstDash val="solid"/>
                </a:ln>
                <a:solidFill>
                  <a:schemeClr val="accent2">
                    <a:lumMod val="40000"/>
                    <a:lumOff val="60000"/>
                  </a:schemeClr>
                </a:solidFill>
                <a:effectLst/>
              </a:rPr>
              <a:t>Dersin hangi becerilerinizi </a:t>
            </a:r>
          </a:p>
          <a:p>
            <a:pPr algn="ctr"/>
            <a:r>
              <a:rPr lang="tr-TR" sz="2800" b="1" cap="none" spc="0" dirty="0" smtClean="0">
                <a:ln w="22225">
                  <a:solidFill>
                    <a:schemeClr val="accent2"/>
                  </a:solidFill>
                  <a:prstDash val="solid"/>
                </a:ln>
                <a:solidFill>
                  <a:schemeClr val="accent2">
                    <a:lumMod val="40000"/>
                    <a:lumOff val="60000"/>
                  </a:schemeClr>
                </a:solidFill>
                <a:effectLst/>
              </a:rPr>
              <a:t>geliştirdiğinizi düşünüyorsunuz?</a:t>
            </a:r>
            <a:endParaRPr lang="tr-TR" sz="2800" b="1" cap="none" spc="0" dirty="0">
              <a:ln w="22225">
                <a:solidFill>
                  <a:schemeClr val="accent2"/>
                </a:solidFill>
                <a:prstDash val="solid"/>
              </a:ln>
              <a:solidFill>
                <a:schemeClr val="accent2">
                  <a:lumMod val="40000"/>
                  <a:lumOff val="60000"/>
                </a:schemeClr>
              </a:solidFill>
              <a:effectLst/>
            </a:endParaRPr>
          </a:p>
        </p:txBody>
      </p:sp>
      <p:sp>
        <p:nvSpPr>
          <p:cNvPr id="3" name="Veri Yer Tutucusu 2"/>
          <p:cNvSpPr>
            <a:spLocks noGrp="1"/>
          </p:cNvSpPr>
          <p:nvPr>
            <p:ph type="dt" sz="half" idx="14"/>
          </p:nvPr>
        </p:nvSpPr>
        <p:spPr/>
        <p:txBody>
          <a:bodyPr/>
          <a:lstStyle/>
          <a:p>
            <a:fld id="{3F0C9A2A-BFD8-4E69-B518-45F93D594425}"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Tree>
    <p:extLst>
      <p:ext uri="{BB962C8B-B14F-4D97-AF65-F5344CB8AC3E}">
        <p14:creationId xmlns:p14="http://schemas.microsoft.com/office/powerpoint/2010/main" val="2651050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18</a:t>
            </a:fld>
            <a:endParaRPr lang="tr-TR"/>
          </a:p>
        </p:txBody>
      </p:sp>
      <p:sp>
        <p:nvSpPr>
          <p:cNvPr id="3" name="Metin kutusu 2"/>
          <p:cNvSpPr txBox="1"/>
          <p:nvPr/>
        </p:nvSpPr>
        <p:spPr>
          <a:xfrm>
            <a:off x="611560" y="1412776"/>
            <a:ext cx="7632848" cy="4431983"/>
          </a:xfrm>
          <a:prstGeom prst="rect">
            <a:avLst/>
          </a:prstGeom>
          <a:noFill/>
        </p:spPr>
        <p:txBody>
          <a:bodyPr wrap="square" rtlCol="0">
            <a:spAutoFit/>
          </a:bodyPr>
          <a:lstStyle/>
          <a:p>
            <a:pPr algn="just"/>
            <a:r>
              <a:rPr lang="tr-TR" dirty="0" smtClean="0"/>
              <a:t>	</a:t>
            </a:r>
            <a:r>
              <a:rPr lang="tr-TR" sz="2400" dirty="0" smtClean="0"/>
              <a:t>Edward </a:t>
            </a:r>
            <a:r>
              <a:rPr lang="tr-TR" sz="2400" dirty="0"/>
              <a:t>De Bono’nun yaratıcı düşünme teknikleri konusunda geliştirdiği tekniklerin bir uzantısı olarak, son 10-15 yıldır Türkçe eğitim </a:t>
            </a:r>
            <a:r>
              <a:rPr lang="tr-TR" sz="2400" dirty="0" err="1"/>
              <a:t>alanyazınında</a:t>
            </a:r>
            <a:r>
              <a:rPr lang="tr-TR" sz="2400" dirty="0"/>
              <a:t> Altı Şapkalı Düşünme Tekniği yer almaya başlamıştır (Gözütok, 2007</a:t>
            </a:r>
            <a:r>
              <a:rPr lang="tr-TR" sz="2400" dirty="0" smtClean="0"/>
              <a:t>).</a:t>
            </a:r>
          </a:p>
          <a:p>
            <a:pPr algn="just"/>
            <a:endParaRPr lang="tr-TR" sz="2400" dirty="0"/>
          </a:p>
          <a:p>
            <a:pPr algn="just"/>
            <a:r>
              <a:rPr lang="tr-TR" sz="2400" dirty="0"/>
              <a:t>	Altı Şapkalı Düşünme </a:t>
            </a:r>
            <a:r>
              <a:rPr lang="tr-TR" sz="2400" dirty="0" err="1"/>
              <a:t>Tekniği’nin</a:t>
            </a:r>
            <a:r>
              <a:rPr lang="tr-TR" sz="2400" dirty="0"/>
              <a:t> temelinde, düşünceleri altı farklı bakışı simgeleyen farklı renklerdeki şapkaları takarak ya da takmış gibi yaparak analiz etmek ve yaratıcılığı geliştirmek vardır (Gözütok, 2007). </a:t>
            </a:r>
          </a:p>
          <a:p>
            <a:endParaRPr lang="tr-TR" dirty="0"/>
          </a:p>
        </p:txBody>
      </p:sp>
      <p:sp>
        <p:nvSpPr>
          <p:cNvPr id="2" name="Veri Yer Tutucusu 1"/>
          <p:cNvSpPr>
            <a:spLocks noGrp="1"/>
          </p:cNvSpPr>
          <p:nvPr>
            <p:ph type="dt" sz="half" idx="14"/>
          </p:nvPr>
        </p:nvSpPr>
        <p:spPr/>
        <p:txBody>
          <a:bodyPr/>
          <a:lstStyle/>
          <a:p>
            <a:fld id="{3F5E4974-639D-4A13-9F04-DE5BBC7F8EDF}"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8854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19</a:t>
            </a:fld>
            <a:endParaRPr lang="tr-TR"/>
          </a:p>
        </p:txBody>
      </p:sp>
      <p:sp>
        <p:nvSpPr>
          <p:cNvPr id="3" name="Metin kutusu 2"/>
          <p:cNvSpPr txBox="1"/>
          <p:nvPr/>
        </p:nvSpPr>
        <p:spPr>
          <a:xfrm>
            <a:off x="306760" y="1484784"/>
            <a:ext cx="8127056" cy="3785652"/>
          </a:xfrm>
          <a:prstGeom prst="rect">
            <a:avLst/>
          </a:prstGeom>
          <a:noFill/>
        </p:spPr>
        <p:txBody>
          <a:bodyPr wrap="square" rtlCol="0">
            <a:spAutoFit/>
          </a:bodyPr>
          <a:lstStyle/>
          <a:p>
            <a:pPr algn="just"/>
            <a:r>
              <a:rPr lang="tr-TR" sz="2400" dirty="0">
                <a:solidFill>
                  <a:schemeClr val="accent2">
                    <a:lumMod val="50000"/>
                  </a:schemeClr>
                </a:solidFill>
              </a:rPr>
              <a:t>Yaratıcılığın ortaya çıkması için birtakım mantıksal süreçlerin yaşanması gerekir. Yaratıcılığın kapsamında</a:t>
            </a:r>
            <a:r>
              <a:rPr lang="tr-TR" sz="2400" dirty="0" smtClean="0">
                <a:solidFill>
                  <a:schemeClr val="accent2">
                    <a:lumMod val="50000"/>
                  </a:schemeClr>
                </a:solidFill>
              </a:rPr>
              <a:t>;</a:t>
            </a:r>
          </a:p>
          <a:p>
            <a:pPr algn="just"/>
            <a:endParaRPr lang="tr-TR" sz="2400" dirty="0">
              <a:solidFill>
                <a:schemeClr val="accent2">
                  <a:lumMod val="50000"/>
                </a:schemeClr>
              </a:solidFill>
            </a:endParaRPr>
          </a:p>
          <a:p>
            <a:pPr marL="742950" lvl="1" indent="-285750" algn="just">
              <a:buFont typeface="Arial" panose="020B0604020202020204" pitchFamily="34" charset="0"/>
              <a:buChar char="•"/>
            </a:pPr>
            <a:r>
              <a:rPr lang="tr-TR" sz="2400" dirty="0">
                <a:solidFill>
                  <a:schemeClr val="accent2">
                    <a:lumMod val="50000"/>
                  </a:schemeClr>
                </a:solidFill>
              </a:rPr>
              <a:t>Meydan okuma, </a:t>
            </a:r>
          </a:p>
          <a:p>
            <a:pPr marL="742950" lvl="1" indent="-285750" algn="just">
              <a:buFont typeface="Arial" panose="020B0604020202020204" pitchFamily="34" charset="0"/>
              <a:buChar char="•"/>
            </a:pPr>
            <a:r>
              <a:rPr lang="tr-TR" sz="2400" dirty="0">
                <a:solidFill>
                  <a:schemeClr val="accent2">
                    <a:lumMod val="50000"/>
                  </a:schemeClr>
                </a:solidFill>
              </a:rPr>
              <a:t>Farklı seçenekleri görüp değerlendirme,</a:t>
            </a:r>
          </a:p>
          <a:p>
            <a:pPr marL="742950" lvl="1" indent="-285750" algn="just">
              <a:buFont typeface="Arial" panose="020B0604020202020204" pitchFamily="34" charset="0"/>
              <a:buChar char="•"/>
            </a:pPr>
            <a:r>
              <a:rPr lang="tr-TR" sz="2400" dirty="0">
                <a:solidFill>
                  <a:schemeClr val="accent2">
                    <a:lumMod val="50000"/>
                  </a:schemeClr>
                </a:solidFill>
              </a:rPr>
              <a:t>Kışkırtıcı düşünce,</a:t>
            </a:r>
          </a:p>
          <a:p>
            <a:pPr marL="742950" lvl="1" indent="-285750" algn="just">
              <a:buFont typeface="Arial" panose="020B0604020202020204" pitchFamily="34" charset="0"/>
              <a:buChar char="•"/>
            </a:pPr>
            <a:r>
              <a:rPr lang="tr-TR" sz="2400" dirty="0">
                <a:solidFill>
                  <a:schemeClr val="accent2">
                    <a:lumMod val="50000"/>
                  </a:schemeClr>
                </a:solidFill>
              </a:rPr>
              <a:t>Yaşananları sorgulama,</a:t>
            </a:r>
          </a:p>
          <a:p>
            <a:pPr marL="742950" lvl="1" indent="-285750" algn="just">
              <a:buFont typeface="Arial" panose="020B0604020202020204" pitchFamily="34" charset="0"/>
              <a:buChar char="•"/>
            </a:pPr>
            <a:r>
              <a:rPr lang="tr-TR" sz="2400" dirty="0">
                <a:solidFill>
                  <a:schemeClr val="accent2">
                    <a:lumMod val="50000"/>
                  </a:schemeClr>
                </a:solidFill>
              </a:rPr>
              <a:t>Düşünce sisteminde çeşitli kavramlar oluşturma,</a:t>
            </a:r>
          </a:p>
          <a:p>
            <a:pPr marL="742950" lvl="1" indent="-285750" algn="just">
              <a:buFont typeface="Arial" panose="020B0604020202020204" pitchFamily="34" charset="0"/>
              <a:buChar char="•"/>
            </a:pPr>
            <a:r>
              <a:rPr lang="tr-TR" sz="2400" dirty="0">
                <a:solidFill>
                  <a:schemeClr val="accent2">
                    <a:lumMod val="50000"/>
                  </a:schemeClr>
                </a:solidFill>
              </a:rPr>
              <a:t>Düşünceleri şekillendirme yer alır (Gözütok, 2007</a:t>
            </a:r>
            <a:r>
              <a:rPr lang="tr-TR" sz="2400" dirty="0" smtClean="0">
                <a:solidFill>
                  <a:schemeClr val="accent2">
                    <a:lumMod val="50000"/>
                  </a:schemeClr>
                </a:solidFill>
              </a:rPr>
              <a:t>).</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3E82080C-6F45-4A59-B871-8D2DD4D8ACEB}"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09421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2</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Metin kutusu 6"/>
          <p:cNvSpPr txBox="1"/>
          <p:nvPr/>
        </p:nvSpPr>
        <p:spPr>
          <a:xfrm>
            <a:off x="445840" y="1925772"/>
            <a:ext cx="415339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Altı Şapkalı Düşünme Tekniği hakkında neler biliyorsunuz? </a:t>
            </a:r>
            <a:endParaRPr lang="tr-TR" sz="2000" dirty="0"/>
          </a:p>
        </p:txBody>
      </p:sp>
      <p:sp>
        <p:nvSpPr>
          <p:cNvPr id="8" name="Metin kutusu 7"/>
          <p:cNvSpPr txBox="1"/>
          <p:nvPr/>
        </p:nvSpPr>
        <p:spPr>
          <a:xfrm>
            <a:off x="3943131" y="3247800"/>
            <a:ext cx="415339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dirty="0" smtClean="0"/>
              <a:t>Konuşma Halkası Tekniği hakkında neler biliyorsunuz? </a:t>
            </a:r>
            <a:endParaRPr lang="tr-TR" sz="2000" dirty="0"/>
          </a:p>
        </p:txBody>
      </p:sp>
      <p:sp>
        <p:nvSpPr>
          <p:cNvPr id="9" name="Metin kutusu 8"/>
          <p:cNvSpPr txBox="1"/>
          <p:nvPr/>
        </p:nvSpPr>
        <p:spPr>
          <a:xfrm>
            <a:off x="562560" y="4756508"/>
            <a:ext cx="7517456"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tr-TR" sz="2000" dirty="0" smtClean="0"/>
              <a:t>Bu teknikleri öğretim programındaki hangi kazanımları gerçekleştirirken kullanabiliriz? </a:t>
            </a:r>
            <a:endParaRPr lang="tr-TR" sz="2000" dirty="0"/>
          </a:p>
        </p:txBody>
      </p:sp>
      <p:sp>
        <p:nvSpPr>
          <p:cNvPr id="10" name="Dikdörtgen 9"/>
          <p:cNvSpPr/>
          <p:nvPr/>
        </p:nvSpPr>
        <p:spPr>
          <a:xfrm>
            <a:off x="467544" y="528446"/>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Ne hatırlıyorsunuz?</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11" name="Dikdörtgen 10"/>
          <p:cNvSpPr/>
          <p:nvPr/>
        </p:nvSpPr>
        <p:spPr>
          <a:xfrm>
            <a:off x="306760" y="184700"/>
            <a:ext cx="7001544" cy="369332"/>
          </a:xfrm>
          <a:prstGeom prst="rect">
            <a:avLst/>
          </a:prstGeom>
          <a:noFill/>
        </p:spPr>
        <p:txBody>
          <a:bodyPr wrap="square" lIns="91440" tIns="45720" rIns="91440" bIns="45720">
            <a:spAutoFit/>
          </a:bodyPr>
          <a:lstStyle/>
          <a:p>
            <a:r>
              <a:rPr lang="tr-TR" b="1" dirty="0" smtClean="0">
                <a:ln w="22225">
                  <a:solidFill>
                    <a:schemeClr val="accent2"/>
                  </a:solidFill>
                  <a:prstDash val="solid"/>
                </a:ln>
                <a:solidFill>
                  <a:schemeClr val="accent2">
                    <a:lumMod val="40000"/>
                    <a:lumOff val="60000"/>
                  </a:schemeClr>
                </a:solidFill>
              </a:rPr>
              <a:t>Giriş</a:t>
            </a:r>
            <a:r>
              <a:rPr lang="tr-TR" b="1" cap="none" spc="0" dirty="0" smtClean="0">
                <a:ln w="22225">
                  <a:solidFill>
                    <a:schemeClr val="accent2"/>
                  </a:solidFill>
                  <a:prstDash val="solid"/>
                </a:ln>
                <a:solidFill>
                  <a:schemeClr val="accent2">
                    <a:lumMod val="40000"/>
                    <a:lumOff val="60000"/>
                  </a:schemeClr>
                </a:solidFill>
              </a:rPr>
              <a:t>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1480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20</a:t>
            </a:fld>
            <a:endParaRPr lang="tr-TR"/>
          </a:p>
        </p:txBody>
      </p:sp>
      <p:sp>
        <p:nvSpPr>
          <p:cNvPr id="3" name="Metin kutusu 2"/>
          <p:cNvSpPr txBox="1"/>
          <p:nvPr/>
        </p:nvSpPr>
        <p:spPr>
          <a:xfrm>
            <a:off x="277978" y="1273875"/>
            <a:ext cx="8127056" cy="4524315"/>
          </a:xfrm>
          <a:prstGeom prst="rect">
            <a:avLst/>
          </a:prstGeom>
          <a:noFill/>
        </p:spPr>
        <p:txBody>
          <a:bodyPr wrap="square" rtlCol="0">
            <a:spAutoFit/>
          </a:bodyPr>
          <a:lstStyle/>
          <a:p>
            <a:pPr algn="just"/>
            <a:r>
              <a:rPr lang="tr-TR" sz="2400" dirty="0">
                <a:solidFill>
                  <a:schemeClr val="accent2">
                    <a:lumMod val="50000"/>
                  </a:schemeClr>
                </a:solidFill>
              </a:rPr>
              <a:t>Altı Şapkalı Düşünme Tekniği bir yandan bireylerdeki yaratıcı düşünceyi geliştirirken, diğer yandan karar verme becerisini geliştirir (Gözütok, 2007</a:t>
            </a:r>
            <a:r>
              <a:rPr lang="tr-TR" sz="2400" dirty="0" smtClean="0">
                <a:solidFill>
                  <a:schemeClr val="accent2">
                    <a:lumMod val="50000"/>
                  </a:schemeClr>
                </a:solidFill>
              </a:rPr>
              <a:t>).</a:t>
            </a:r>
          </a:p>
          <a:p>
            <a:pPr algn="just"/>
            <a:endParaRPr lang="tr-TR" sz="2400" dirty="0">
              <a:solidFill>
                <a:schemeClr val="accent2">
                  <a:lumMod val="50000"/>
                </a:schemeClr>
              </a:solidFill>
            </a:endParaRPr>
          </a:p>
          <a:p>
            <a:pPr algn="just"/>
            <a:r>
              <a:rPr lang="tr-TR" sz="2400" dirty="0">
                <a:solidFill>
                  <a:schemeClr val="accent2">
                    <a:lumMod val="50000"/>
                  </a:schemeClr>
                </a:solidFill>
              </a:rPr>
              <a:t>Karar verme:</a:t>
            </a:r>
          </a:p>
          <a:p>
            <a:pPr marL="342900" lvl="0" indent="-342900" algn="just">
              <a:buFont typeface="Arial" panose="020B0604020202020204" pitchFamily="34" charset="0"/>
              <a:buChar char="•"/>
            </a:pPr>
            <a:r>
              <a:rPr lang="tr-TR" sz="2400" dirty="0">
                <a:solidFill>
                  <a:schemeClr val="accent2">
                    <a:lumMod val="50000"/>
                  </a:schemeClr>
                </a:solidFill>
              </a:rPr>
              <a:t>Bir birey, nesne, olay ya da olgunun kimliğinin, yapısının, alanının ya da yönünün belirlenmesi ve konuya önem verilmesini,</a:t>
            </a:r>
          </a:p>
          <a:p>
            <a:pPr marL="342900" lvl="0" indent="-342900" algn="just">
              <a:buFont typeface="Arial" panose="020B0604020202020204" pitchFamily="34" charset="0"/>
              <a:buChar char="•"/>
            </a:pPr>
            <a:r>
              <a:rPr lang="tr-TR" sz="2400" dirty="0">
                <a:solidFill>
                  <a:schemeClr val="accent2">
                    <a:lumMod val="50000"/>
                  </a:schemeClr>
                </a:solidFill>
              </a:rPr>
              <a:t>Seçim yapılmasını,</a:t>
            </a:r>
          </a:p>
          <a:p>
            <a:pPr marL="342900" lvl="0" indent="-342900" algn="just">
              <a:buFont typeface="Arial" panose="020B0604020202020204" pitchFamily="34" charset="0"/>
              <a:buChar char="•"/>
            </a:pPr>
            <a:r>
              <a:rPr lang="tr-TR" sz="2400" dirty="0">
                <a:solidFill>
                  <a:schemeClr val="accent2">
                    <a:lumMod val="50000"/>
                  </a:schemeClr>
                </a:solidFill>
              </a:rPr>
              <a:t>Belirsizliği ortadan kaldıracak bir çözüme ulaşmasını içerir (</a:t>
            </a:r>
            <a:r>
              <a:rPr lang="tr-TR" sz="2400" dirty="0" err="1">
                <a:solidFill>
                  <a:schemeClr val="accent2">
                    <a:lumMod val="50000"/>
                  </a:schemeClr>
                </a:solidFill>
              </a:rPr>
              <a:t>Burden</a:t>
            </a:r>
            <a:r>
              <a:rPr lang="tr-TR" sz="2400" dirty="0">
                <a:solidFill>
                  <a:schemeClr val="accent2">
                    <a:lumMod val="50000"/>
                  </a:schemeClr>
                </a:solidFill>
              </a:rPr>
              <a:t> ve </a:t>
            </a:r>
            <a:r>
              <a:rPr lang="tr-TR" sz="2400" dirty="0" err="1">
                <a:solidFill>
                  <a:schemeClr val="accent2">
                    <a:lumMod val="50000"/>
                  </a:schemeClr>
                </a:solidFill>
              </a:rPr>
              <a:t>Byrd</a:t>
            </a:r>
            <a:r>
              <a:rPr lang="tr-TR" sz="2400" dirty="0">
                <a:solidFill>
                  <a:schemeClr val="accent2">
                    <a:lumMod val="50000"/>
                  </a:schemeClr>
                </a:solidFill>
              </a:rPr>
              <a:t>, 1994, s.1-4. </a:t>
            </a:r>
            <a:r>
              <a:rPr lang="tr-TR" sz="2400" dirty="0" err="1">
                <a:solidFill>
                  <a:schemeClr val="accent2">
                    <a:lumMod val="50000"/>
                  </a:schemeClr>
                </a:solidFill>
              </a:rPr>
              <a:t>Akt</a:t>
            </a:r>
            <a:r>
              <a:rPr lang="tr-TR" sz="2400" dirty="0">
                <a:solidFill>
                  <a:schemeClr val="accent2">
                    <a:lumMod val="50000"/>
                  </a:schemeClr>
                </a:solidFill>
              </a:rPr>
              <a:t>: Gözütok, 2007</a:t>
            </a:r>
            <a:r>
              <a:rPr lang="tr-TR" sz="2400" dirty="0" smtClean="0">
                <a:solidFill>
                  <a:schemeClr val="accent2">
                    <a:lumMod val="50000"/>
                  </a:schemeClr>
                </a:solidFill>
              </a:rPr>
              <a:t>).</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83C27C42-5BC9-434D-B520-6D0F547176E7}"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52829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21</a:t>
            </a:fld>
            <a:endParaRPr lang="tr-TR"/>
          </a:p>
        </p:txBody>
      </p:sp>
      <p:sp>
        <p:nvSpPr>
          <p:cNvPr id="3" name="Metin kutusu 2"/>
          <p:cNvSpPr txBox="1"/>
          <p:nvPr/>
        </p:nvSpPr>
        <p:spPr>
          <a:xfrm>
            <a:off x="298828" y="648332"/>
            <a:ext cx="8127056" cy="5632311"/>
          </a:xfrm>
          <a:prstGeom prst="rect">
            <a:avLst/>
          </a:prstGeom>
          <a:noFill/>
        </p:spPr>
        <p:txBody>
          <a:bodyPr wrap="square" rtlCol="0">
            <a:spAutoFit/>
          </a:bodyPr>
          <a:lstStyle/>
          <a:p>
            <a:pPr algn="just"/>
            <a:r>
              <a:rPr lang="tr-TR" sz="2400" dirty="0">
                <a:solidFill>
                  <a:schemeClr val="accent2">
                    <a:lumMod val="50000"/>
                  </a:schemeClr>
                </a:solidFill>
              </a:rPr>
              <a:t>Altı Şapkalı Düşünme </a:t>
            </a:r>
            <a:r>
              <a:rPr lang="tr-TR" sz="2400" dirty="0" err="1" smtClean="0">
                <a:solidFill>
                  <a:schemeClr val="accent2">
                    <a:lumMod val="50000"/>
                  </a:schemeClr>
                </a:solidFill>
              </a:rPr>
              <a:t>Tekniği’nde</a:t>
            </a:r>
            <a:r>
              <a:rPr lang="tr-TR" sz="2400" dirty="0" smtClean="0">
                <a:solidFill>
                  <a:schemeClr val="accent2">
                    <a:lumMod val="50000"/>
                  </a:schemeClr>
                </a:solidFill>
              </a:rPr>
              <a:t> </a:t>
            </a:r>
            <a:r>
              <a:rPr lang="tr-TR" sz="2400" dirty="0">
                <a:solidFill>
                  <a:schemeClr val="accent2">
                    <a:lumMod val="50000"/>
                  </a:schemeClr>
                </a:solidFill>
              </a:rPr>
              <a:t>şapkalar düşünmeyi, şapkaların renkleri ise o rengin insan psikolojisi üzerindeki etkisinden yararlanan bir anlamı temsil eder (Gözütok, 2007</a:t>
            </a:r>
            <a:r>
              <a:rPr lang="tr-TR" sz="2400" dirty="0" smtClean="0">
                <a:solidFill>
                  <a:schemeClr val="accent2">
                    <a:lumMod val="50000"/>
                  </a:schemeClr>
                </a:solidFill>
              </a:rPr>
              <a:t>).</a:t>
            </a:r>
          </a:p>
          <a:p>
            <a:pPr algn="just"/>
            <a:endParaRPr lang="tr-TR" sz="2400" dirty="0">
              <a:solidFill>
                <a:schemeClr val="accent2">
                  <a:lumMod val="50000"/>
                </a:schemeClr>
              </a:solidFill>
            </a:endParaRPr>
          </a:p>
          <a:p>
            <a:pPr algn="just"/>
            <a:r>
              <a:rPr lang="tr-TR" sz="2400" dirty="0">
                <a:solidFill>
                  <a:schemeClr val="accent2">
                    <a:lumMod val="50000"/>
                  </a:schemeClr>
                </a:solidFill>
              </a:rPr>
              <a:t>Şapkaların renklerine göre anlamı şöyledir</a:t>
            </a:r>
            <a:r>
              <a:rPr lang="tr-TR" sz="2400" dirty="0" smtClean="0">
                <a:solidFill>
                  <a:schemeClr val="accent2">
                    <a:lumMod val="50000"/>
                  </a:schemeClr>
                </a:solidFill>
              </a:rPr>
              <a:t>:</a:t>
            </a:r>
          </a:p>
          <a:p>
            <a:pPr algn="just"/>
            <a:endParaRPr lang="tr-TR" sz="2400" dirty="0">
              <a:solidFill>
                <a:schemeClr val="accent2">
                  <a:lumMod val="50000"/>
                </a:schemeClr>
              </a:solidFill>
            </a:endParaRPr>
          </a:p>
          <a:p>
            <a:pPr algn="just"/>
            <a:r>
              <a:rPr lang="tr-TR" sz="2400" dirty="0">
                <a:solidFill>
                  <a:schemeClr val="accent2">
                    <a:lumMod val="50000"/>
                  </a:schemeClr>
                </a:solidFill>
              </a:rPr>
              <a:t>Beyaz Şapka: Saflığı, netliği, tartışmasız olarak kabul edilen bilgileri temsil eder. Beyaz şapka dikkati elde olan bilgiler ve eksik bilgiler üzerinde toplamak için kullanılır. Beyaz şapkayı takınca sorulabilecek sorular</a:t>
            </a:r>
            <a:r>
              <a:rPr lang="tr-TR" sz="2400" dirty="0" smtClean="0">
                <a:solidFill>
                  <a:schemeClr val="accent2">
                    <a:lumMod val="50000"/>
                  </a:schemeClr>
                </a:solidFill>
              </a:rPr>
              <a:t>:</a:t>
            </a:r>
          </a:p>
          <a:p>
            <a:pPr algn="just"/>
            <a:endParaRPr lang="tr-TR" sz="2400" dirty="0">
              <a:solidFill>
                <a:schemeClr val="accent2">
                  <a:lumMod val="50000"/>
                </a:schemeClr>
              </a:solidFill>
            </a:endParaRPr>
          </a:p>
          <a:p>
            <a:pPr marL="1257300" lvl="2" indent="-342900" algn="just">
              <a:buFont typeface="Arial" panose="020B0604020202020204" pitchFamily="34" charset="0"/>
              <a:buChar char="•"/>
            </a:pPr>
            <a:r>
              <a:rPr lang="tr-TR" sz="2400" dirty="0">
                <a:solidFill>
                  <a:schemeClr val="accent2">
                    <a:lumMod val="50000"/>
                  </a:schemeClr>
                </a:solidFill>
              </a:rPr>
              <a:t>Elinizde ne tür bilgiler var?</a:t>
            </a:r>
          </a:p>
          <a:p>
            <a:pPr marL="1257300" lvl="2" indent="-342900" algn="just">
              <a:buFont typeface="Arial" panose="020B0604020202020204" pitchFamily="34" charset="0"/>
              <a:buChar char="•"/>
            </a:pPr>
            <a:r>
              <a:rPr lang="tr-TR" sz="2400" dirty="0">
                <a:solidFill>
                  <a:schemeClr val="accent2">
                    <a:lumMod val="50000"/>
                  </a:schemeClr>
                </a:solidFill>
              </a:rPr>
              <a:t>Daha hangi bilgiler gerekiyor?</a:t>
            </a:r>
          </a:p>
          <a:p>
            <a:pPr marL="1257300" lvl="2" indent="-342900" algn="just">
              <a:buFont typeface="Arial" panose="020B0604020202020204" pitchFamily="34" charset="0"/>
              <a:buChar char="•"/>
            </a:pPr>
            <a:r>
              <a:rPr lang="tr-TR" sz="2400" dirty="0">
                <a:solidFill>
                  <a:schemeClr val="accent2">
                    <a:lumMod val="50000"/>
                  </a:schemeClr>
                </a:solidFill>
              </a:rPr>
              <a:t>Gerekli bilgileri nasıl elde ederiz</a:t>
            </a:r>
            <a:r>
              <a:rPr lang="tr-TR" sz="2400" dirty="0" smtClean="0">
                <a:solidFill>
                  <a:schemeClr val="accent2">
                    <a:lumMod val="50000"/>
                  </a:schemeClr>
                </a:solidFill>
              </a:rPr>
              <a:t>?</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CA8D0DF3-A0EA-4F5A-B63F-FD1278B91942}"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93055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22</a:t>
            </a:fld>
            <a:endParaRPr lang="tr-TR"/>
          </a:p>
        </p:txBody>
      </p:sp>
      <p:sp>
        <p:nvSpPr>
          <p:cNvPr id="3" name="Metin kutusu 2"/>
          <p:cNvSpPr txBox="1"/>
          <p:nvPr/>
        </p:nvSpPr>
        <p:spPr>
          <a:xfrm>
            <a:off x="276280" y="692696"/>
            <a:ext cx="8127056" cy="6001643"/>
          </a:xfrm>
          <a:prstGeom prst="rect">
            <a:avLst/>
          </a:prstGeom>
          <a:noFill/>
        </p:spPr>
        <p:txBody>
          <a:bodyPr wrap="square" rtlCol="0">
            <a:spAutoFit/>
          </a:bodyPr>
          <a:lstStyle/>
          <a:p>
            <a:pPr algn="just"/>
            <a:r>
              <a:rPr lang="tr-TR" sz="2400" dirty="0">
                <a:solidFill>
                  <a:srgbClr val="FF0000"/>
                </a:solidFill>
              </a:rPr>
              <a:t>Kırmızı Şapka</a:t>
            </a:r>
            <a:r>
              <a:rPr lang="tr-TR" sz="2400" dirty="0"/>
              <a:t>: </a:t>
            </a:r>
            <a:r>
              <a:rPr lang="tr-TR" sz="2400" dirty="0">
                <a:solidFill>
                  <a:schemeClr val="accent2">
                    <a:lumMod val="50000"/>
                  </a:schemeClr>
                </a:solidFill>
              </a:rPr>
              <a:t>Tutkuları, duyguları, sezgileri temsil eder. Kırmızı renk ateşi ve sıcaklığı çağrıştırır. Kırmızı şapka, duygu, sezgi ve heyecanlarla ilgilidir. Bir şeyden niçin hoşlanıldığı ya da hoşlanılmadığı bilinmeyebilir. Oysa birey, kırmızı şapka takıldığında hiçbir açıklama yapmaksızın duyguları ve sezgileri söyleme fırsatı bulunur. Kırmızı şapka sayesinde karar verme aşamasında genellikle ihmal edilen duygular hak ettiği değeri bulur. </a:t>
            </a:r>
          </a:p>
          <a:p>
            <a:pPr algn="just"/>
            <a:endParaRPr lang="tr-TR" sz="2400" dirty="0" smtClean="0"/>
          </a:p>
          <a:p>
            <a:pPr algn="just"/>
            <a:r>
              <a:rPr lang="tr-TR" sz="2400" dirty="0" smtClean="0"/>
              <a:t>Siyah </a:t>
            </a:r>
            <a:r>
              <a:rPr lang="tr-TR" sz="2400" dirty="0"/>
              <a:t>Şapka: </a:t>
            </a:r>
            <a:r>
              <a:rPr lang="tr-TR" sz="2400" dirty="0">
                <a:solidFill>
                  <a:schemeClr val="accent2">
                    <a:lumMod val="50000"/>
                  </a:schemeClr>
                </a:solidFill>
              </a:rPr>
              <a:t>Olumsuzlukları, riskleri, o kararın alınması durumundaki tehlikeleri temsil eder. Siyah şapka bir bakıma şapkaların en yararlı olanıdır. Siyah Şapka tehlikelere dikkat çeker. Bu şapka zararlı uygulamaların yapılmasını önler. Riskleri ve alınacak kararın neden işe yaramayacağını gösterir</a:t>
            </a:r>
            <a:r>
              <a:rPr lang="tr-TR" sz="2400" dirty="0" smtClean="0">
                <a:solidFill>
                  <a:schemeClr val="accent2">
                    <a:lumMod val="50000"/>
                  </a:schemeClr>
                </a:solidFill>
              </a:rPr>
              <a:t>.</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1B20E8A2-80B4-48A8-8B33-54B69D708CC4}"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24493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23</a:t>
            </a:fld>
            <a:endParaRPr lang="tr-TR"/>
          </a:p>
        </p:txBody>
      </p:sp>
      <p:sp>
        <p:nvSpPr>
          <p:cNvPr id="3" name="Metin kutusu 2"/>
          <p:cNvSpPr txBox="1"/>
          <p:nvPr/>
        </p:nvSpPr>
        <p:spPr>
          <a:xfrm>
            <a:off x="306760" y="536696"/>
            <a:ext cx="8127056" cy="6370975"/>
          </a:xfrm>
          <a:prstGeom prst="rect">
            <a:avLst/>
          </a:prstGeom>
          <a:noFill/>
        </p:spPr>
        <p:txBody>
          <a:bodyPr wrap="square" rtlCol="0">
            <a:spAutoFit/>
          </a:bodyPr>
          <a:lstStyle/>
          <a:p>
            <a:pPr algn="just"/>
            <a:r>
              <a:rPr lang="tr-TR" sz="2400" dirty="0">
                <a:solidFill>
                  <a:schemeClr val="bg2">
                    <a:lumMod val="75000"/>
                  </a:schemeClr>
                </a:solidFill>
              </a:rPr>
              <a:t>Sarı Şapka: </a:t>
            </a:r>
            <a:r>
              <a:rPr lang="tr-TR" sz="2400" dirty="0">
                <a:solidFill>
                  <a:schemeClr val="accent2">
                    <a:lumMod val="50000"/>
                  </a:schemeClr>
                </a:solidFill>
              </a:rPr>
              <a:t>Olumlulukları, avantajları, o kararın alınması durumunda sağlanacak yararları ve fırsatları temsil eder. Sarı renk güneş ışığını ve iyimserliği çağrıştırır. Sarı şapka takıldığında alınacak kararın değeri ve yararı belirlenir. Kararın alınması halinde ne gibi avantajlar sağlanacağı ve kararı bütün olumlu yönleri sıralanır</a:t>
            </a:r>
            <a:r>
              <a:rPr lang="tr-TR" sz="2400" dirty="0" smtClean="0">
                <a:solidFill>
                  <a:schemeClr val="accent2">
                    <a:lumMod val="50000"/>
                  </a:schemeClr>
                </a:solidFill>
              </a:rPr>
              <a:t>.</a:t>
            </a:r>
          </a:p>
          <a:p>
            <a:pPr algn="just"/>
            <a:endParaRPr lang="tr-TR" sz="2400" dirty="0"/>
          </a:p>
          <a:p>
            <a:pPr algn="just"/>
            <a:r>
              <a:rPr lang="tr-TR" sz="2400" dirty="0" smtClean="0">
                <a:solidFill>
                  <a:srgbClr val="00B050"/>
                </a:solidFill>
              </a:rPr>
              <a:t>Yeşil </a:t>
            </a:r>
            <a:r>
              <a:rPr lang="tr-TR" sz="2400" dirty="0">
                <a:solidFill>
                  <a:srgbClr val="00B050"/>
                </a:solidFill>
              </a:rPr>
              <a:t>Şapka: </a:t>
            </a:r>
            <a:r>
              <a:rPr lang="tr-TR" sz="2400" dirty="0">
                <a:solidFill>
                  <a:schemeClr val="accent2">
                    <a:lumMod val="50000"/>
                  </a:schemeClr>
                </a:solidFill>
              </a:rPr>
              <a:t>Yaratıcılığı, üretkenliği, bu kararın alınmaması durumunda daha nelerin yapılabileceğini temsil eder. Yeşil renk büyümenin, enerjinin ve yaşamın simgesi olan bitkilerin rengidir. Yeşil şapka enerji şapkasıdır. Yeşil şapka takıldığında öneriler ileri sürülür, eni görüş ve öneriler ortaya konur. Karar konusuna ilişkin değişiklikler, yaratıcı yeni fikirler ve bu güne kadar düşünülmemiş seçenekler ortaya atılır.</a:t>
            </a:r>
          </a:p>
          <a:p>
            <a:pPr algn="just"/>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8BF3154F-B032-4EE7-B466-A4F99A153BE1}"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948514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24</a:t>
            </a:fld>
            <a:endParaRPr lang="tr-TR"/>
          </a:p>
        </p:txBody>
      </p:sp>
      <p:sp>
        <p:nvSpPr>
          <p:cNvPr id="3" name="Metin kutusu 2"/>
          <p:cNvSpPr txBox="1"/>
          <p:nvPr/>
        </p:nvSpPr>
        <p:spPr>
          <a:xfrm>
            <a:off x="311834" y="2060848"/>
            <a:ext cx="8127056" cy="1938992"/>
          </a:xfrm>
          <a:prstGeom prst="rect">
            <a:avLst/>
          </a:prstGeom>
          <a:noFill/>
        </p:spPr>
        <p:txBody>
          <a:bodyPr wrap="square" rtlCol="0">
            <a:spAutoFit/>
          </a:bodyPr>
          <a:lstStyle/>
          <a:p>
            <a:pPr algn="just"/>
            <a:r>
              <a:rPr lang="tr-TR" sz="2400" dirty="0"/>
              <a:t>Mavi Şapka: </a:t>
            </a:r>
            <a:r>
              <a:rPr lang="tr-TR" sz="2400" dirty="0">
                <a:solidFill>
                  <a:schemeClr val="accent2">
                    <a:lumMod val="50000"/>
                  </a:schemeClr>
                </a:solidFill>
              </a:rPr>
              <a:t>Serinkanlı bir biçimde karar vermeyi temsil eder. Mavi şapka düşünce sürecini gözden geçirmek ve karar vermek için kullanılır. Mavi denizin, gökyüzünün, serinkanlılığın rengidir. Bütün tartışılanlar üzerinde düşünülür ve artık karar verilir</a:t>
            </a:r>
            <a:r>
              <a:rPr lang="tr-TR" sz="2400" dirty="0"/>
              <a:t>. </a:t>
            </a:r>
          </a:p>
        </p:txBody>
      </p:sp>
      <p:sp>
        <p:nvSpPr>
          <p:cNvPr id="2" name="Veri Yer Tutucusu 1"/>
          <p:cNvSpPr>
            <a:spLocks noGrp="1"/>
          </p:cNvSpPr>
          <p:nvPr>
            <p:ph type="dt" sz="half" idx="14"/>
          </p:nvPr>
        </p:nvSpPr>
        <p:spPr/>
        <p:txBody>
          <a:bodyPr/>
          <a:lstStyle/>
          <a:p>
            <a:fld id="{51A4788C-7537-48FA-BB8E-B17E9267E8EE}"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28939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25</a:t>
            </a:fld>
            <a:endParaRPr lang="tr-TR"/>
          </a:p>
        </p:txBody>
      </p:sp>
      <p:sp>
        <p:nvSpPr>
          <p:cNvPr id="3" name="Metin kutusu 2"/>
          <p:cNvSpPr txBox="1"/>
          <p:nvPr/>
        </p:nvSpPr>
        <p:spPr>
          <a:xfrm>
            <a:off x="306760" y="1412776"/>
            <a:ext cx="8127056" cy="3785652"/>
          </a:xfrm>
          <a:prstGeom prst="rect">
            <a:avLst/>
          </a:prstGeom>
          <a:noFill/>
        </p:spPr>
        <p:txBody>
          <a:bodyPr wrap="square" rtlCol="0">
            <a:spAutoFit/>
          </a:bodyPr>
          <a:lstStyle/>
          <a:p>
            <a:pPr algn="just"/>
            <a:r>
              <a:rPr lang="tr-TR" sz="2400" dirty="0" smtClean="0">
                <a:solidFill>
                  <a:schemeClr val="accent2">
                    <a:lumMod val="50000"/>
                  </a:schemeClr>
                </a:solidFill>
              </a:rPr>
              <a:t>	Altı </a:t>
            </a:r>
            <a:r>
              <a:rPr lang="tr-TR" sz="2400" dirty="0">
                <a:solidFill>
                  <a:schemeClr val="accent2">
                    <a:lumMod val="50000"/>
                  </a:schemeClr>
                </a:solidFill>
              </a:rPr>
              <a:t>Şapkalı Düşünme Tekniği bir grupla uygulanabileceği gibi birey, yaşamı boyunca alması gereken kararlarda tek başına da bu tekniği kullanabilir. </a:t>
            </a:r>
            <a:endParaRPr lang="tr-TR" sz="2400" dirty="0" smtClean="0">
              <a:solidFill>
                <a:schemeClr val="accent2">
                  <a:lumMod val="50000"/>
                </a:schemeClr>
              </a:solidFill>
            </a:endParaRPr>
          </a:p>
          <a:p>
            <a:pPr algn="just"/>
            <a:endParaRPr lang="tr-TR" sz="2400" dirty="0">
              <a:solidFill>
                <a:schemeClr val="accent2">
                  <a:lumMod val="50000"/>
                </a:schemeClr>
              </a:solidFill>
            </a:endParaRPr>
          </a:p>
          <a:p>
            <a:pPr algn="just"/>
            <a:r>
              <a:rPr lang="tr-TR" sz="2400" dirty="0">
                <a:solidFill>
                  <a:schemeClr val="accent2">
                    <a:lumMod val="50000"/>
                  </a:schemeClr>
                </a:solidFill>
              </a:rPr>
              <a:t>	Tekniğin uygulanmasında kullanılacak şapkalar renkli kartonlardan ya da başka bir materyal ile önceden </a:t>
            </a:r>
            <a:r>
              <a:rPr lang="tr-TR" sz="2400" dirty="0" smtClean="0">
                <a:solidFill>
                  <a:schemeClr val="accent2">
                    <a:lumMod val="50000"/>
                  </a:schemeClr>
                </a:solidFill>
              </a:rPr>
              <a:t>hazırlanır </a:t>
            </a:r>
            <a:r>
              <a:rPr lang="tr-TR" sz="2400" dirty="0">
                <a:solidFill>
                  <a:schemeClr val="accent2">
                    <a:lumMod val="50000"/>
                  </a:schemeClr>
                </a:solidFill>
              </a:rPr>
              <a:t>Bütün öğrencilerin şapka takması gerekmez. Her renkten birer örnek olması yeterlidir. </a:t>
            </a:r>
          </a:p>
          <a:p>
            <a:pPr algn="just"/>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2B168A23-D310-4AA5-98EC-1FEC48E70686}"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07666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26</a:t>
            </a:fld>
            <a:endParaRPr lang="tr-TR"/>
          </a:p>
        </p:txBody>
      </p:sp>
      <p:sp>
        <p:nvSpPr>
          <p:cNvPr id="3" name="Metin kutusu 2"/>
          <p:cNvSpPr txBox="1"/>
          <p:nvPr/>
        </p:nvSpPr>
        <p:spPr>
          <a:xfrm>
            <a:off x="467544" y="1268760"/>
            <a:ext cx="8127056" cy="4524315"/>
          </a:xfrm>
          <a:prstGeom prst="rect">
            <a:avLst/>
          </a:prstGeom>
          <a:noFill/>
        </p:spPr>
        <p:txBody>
          <a:bodyPr wrap="square" rtlCol="0">
            <a:spAutoFit/>
          </a:bodyPr>
          <a:lstStyle/>
          <a:p>
            <a:pPr lvl="0" algn="just"/>
            <a:r>
              <a:rPr lang="tr-TR" sz="2400" dirty="0">
                <a:solidFill>
                  <a:schemeClr val="accent2">
                    <a:lumMod val="50000"/>
                  </a:schemeClr>
                </a:solidFill>
              </a:rPr>
              <a:t>Karar verilecek konu belirlenir. Altı Şapkalı Düşünme </a:t>
            </a:r>
            <a:r>
              <a:rPr lang="tr-TR" sz="2400" dirty="0" err="1">
                <a:solidFill>
                  <a:schemeClr val="accent2">
                    <a:lumMod val="50000"/>
                  </a:schemeClr>
                </a:solidFill>
              </a:rPr>
              <a:t>Tekniği’nde</a:t>
            </a:r>
            <a:r>
              <a:rPr lang="tr-TR" sz="2400" dirty="0">
                <a:solidFill>
                  <a:schemeClr val="accent2">
                    <a:lumMod val="50000"/>
                  </a:schemeClr>
                </a:solidFill>
              </a:rPr>
              <a:t> belirlenen konu “şunu mu yapalım bunu mu?” gibi seçilmez. “Fen Lisesi’ne mi Anadolu Lisesi’ne mi gideyim?” diye belirlenen soru tipi yanlış soru tipidir. Konu Fen Lisesi’ne gideyim mi?” şeklinde belirlenir. Aşama </a:t>
            </a:r>
            <a:r>
              <a:rPr lang="tr-TR" sz="2400" dirty="0" err="1">
                <a:solidFill>
                  <a:schemeClr val="accent2">
                    <a:lumMod val="50000"/>
                  </a:schemeClr>
                </a:solidFill>
              </a:rPr>
              <a:t>aşama</a:t>
            </a:r>
            <a:r>
              <a:rPr lang="tr-TR" sz="2400" dirty="0">
                <a:solidFill>
                  <a:schemeClr val="accent2">
                    <a:lumMod val="50000"/>
                  </a:schemeClr>
                </a:solidFill>
              </a:rPr>
              <a:t> bütün şapkalarla tartışılır. Mavi şapka takıldığında gitmeme kararı alındıysa yeni bir konu ile teknik tekrar yinelenir</a:t>
            </a:r>
            <a:r>
              <a:rPr lang="tr-TR" sz="2400" dirty="0" smtClean="0">
                <a:solidFill>
                  <a:schemeClr val="accent2">
                    <a:lumMod val="50000"/>
                  </a:schemeClr>
                </a:solidFill>
              </a:rPr>
              <a:t>.</a:t>
            </a:r>
          </a:p>
          <a:p>
            <a:pPr lvl="0" algn="just"/>
            <a:endParaRPr lang="tr-TR" sz="2400" dirty="0">
              <a:solidFill>
                <a:schemeClr val="accent2">
                  <a:lumMod val="50000"/>
                </a:schemeClr>
              </a:solidFill>
            </a:endParaRPr>
          </a:p>
          <a:p>
            <a:pPr lvl="0" algn="just"/>
            <a:r>
              <a:rPr lang="tr-TR" sz="2400" dirty="0">
                <a:solidFill>
                  <a:schemeClr val="accent2">
                    <a:lumMod val="50000"/>
                  </a:schemeClr>
                </a:solidFill>
              </a:rPr>
              <a:t>Karar verme sürecine katılacak kişiler, birbirlerini görebilecek şekilde U ya da halka oluşturacak şekilde oturtulur. </a:t>
            </a:r>
          </a:p>
        </p:txBody>
      </p:sp>
      <p:sp>
        <p:nvSpPr>
          <p:cNvPr id="2" name="Veri Yer Tutucusu 1"/>
          <p:cNvSpPr>
            <a:spLocks noGrp="1"/>
          </p:cNvSpPr>
          <p:nvPr>
            <p:ph type="dt" sz="half" idx="14"/>
          </p:nvPr>
        </p:nvSpPr>
        <p:spPr/>
        <p:txBody>
          <a:bodyPr/>
          <a:lstStyle/>
          <a:p>
            <a:fld id="{1300B5A7-81C9-4B91-BBF9-4B29DF051269}"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75147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27</a:t>
            </a:fld>
            <a:endParaRPr lang="tr-TR"/>
          </a:p>
        </p:txBody>
      </p:sp>
      <p:sp>
        <p:nvSpPr>
          <p:cNvPr id="3" name="Metin kutusu 2"/>
          <p:cNvSpPr txBox="1"/>
          <p:nvPr/>
        </p:nvSpPr>
        <p:spPr>
          <a:xfrm>
            <a:off x="276280" y="1772816"/>
            <a:ext cx="8127056" cy="3046988"/>
          </a:xfrm>
          <a:prstGeom prst="rect">
            <a:avLst/>
          </a:prstGeom>
          <a:noFill/>
        </p:spPr>
        <p:txBody>
          <a:bodyPr wrap="square" rtlCol="0">
            <a:spAutoFit/>
          </a:bodyPr>
          <a:lstStyle/>
          <a:p>
            <a:pPr lvl="0" algn="just"/>
            <a:r>
              <a:rPr lang="tr-TR" sz="2400" dirty="0">
                <a:solidFill>
                  <a:schemeClr val="accent2">
                    <a:lumMod val="50000"/>
                  </a:schemeClr>
                </a:solidFill>
              </a:rPr>
              <a:t>Şapkalar sırasıyla takılır ya da takılır gibi yapılır. Her şapkanın temsil ettiği yönde fikirler belirtilir. Tartışmaya katılan her kişi sırayla takılan şapkalarla ilgili görüşünü bildirir. Öğrencilerin tamamı önce beyaz şapka, arkasından kırmızı şapka, sonra siyah şapka, sarı şapka, yeşil şapka ve son olarak mavi şapka ile ilgili olarak görüşlerini söyler. Yani her öğrenci karar konusunda altı boyutta düşünmüş olur</a:t>
            </a:r>
            <a:r>
              <a:rPr lang="tr-TR" sz="2400" dirty="0" smtClean="0">
                <a:solidFill>
                  <a:schemeClr val="accent2">
                    <a:lumMod val="50000"/>
                  </a:schemeClr>
                </a:solidFill>
              </a:rPr>
              <a:t>.</a:t>
            </a:r>
          </a:p>
        </p:txBody>
      </p:sp>
      <p:sp>
        <p:nvSpPr>
          <p:cNvPr id="2" name="Veri Yer Tutucusu 1"/>
          <p:cNvSpPr>
            <a:spLocks noGrp="1"/>
          </p:cNvSpPr>
          <p:nvPr>
            <p:ph type="dt" sz="half" idx="14"/>
          </p:nvPr>
        </p:nvSpPr>
        <p:spPr/>
        <p:txBody>
          <a:bodyPr/>
          <a:lstStyle/>
          <a:p>
            <a:fld id="{59C3EA61-9B7E-46E6-918F-3E32E0DDFB3D}"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53211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28</a:t>
            </a:fld>
            <a:endParaRPr lang="tr-TR"/>
          </a:p>
        </p:txBody>
      </p:sp>
      <p:sp>
        <p:nvSpPr>
          <p:cNvPr id="3" name="Metin kutusu 2"/>
          <p:cNvSpPr txBox="1"/>
          <p:nvPr/>
        </p:nvSpPr>
        <p:spPr>
          <a:xfrm>
            <a:off x="306760" y="1273875"/>
            <a:ext cx="8127056" cy="3785652"/>
          </a:xfrm>
          <a:prstGeom prst="rect">
            <a:avLst/>
          </a:prstGeom>
          <a:noFill/>
        </p:spPr>
        <p:txBody>
          <a:bodyPr wrap="square" rtlCol="0">
            <a:spAutoFit/>
          </a:bodyPr>
          <a:lstStyle/>
          <a:p>
            <a:pPr lvl="0" algn="just"/>
            <a:endParaRPr lang="tr-TR" sz="2400" dirty="0">
              <a:solidFill>
                <a:schemeClr val="accent2">
                  <a:lumMod val="50000"/>
                </a:schemeClr>
              </a:solidFill>
            </a:endParaRPr>
          </a:p>
          <a:p>
            <a:pPr algn="just"/>
            <a:r>
              <a:rPr lang="tr-TR" sz="2400" dirty="0">
                <a:solidFill>
                  <a:schemeClr val="accent2">
                    <a:lumMod val="50000"/>
                  </a:schemeClr>
                </a:solidFill>
              </a:rPr>
              <a:t>İstenirse şapkalar tahtaya bantla yapıştırılarak her rengi temsil eden görüşler şapkaların altına yazılabilir. Beyaz şapkanın altına net bilgiler, kırmızı şapkanın altına duygular, siyah şapkanın altına riskler ve tehlikeler, sarı şapkanın altına avantajlar ve yararlar, yeşil şapkanın altına ise bu kararın alınmaması durumunda başka nelerin yapılabileceğini içeren yaratıcı görüşler yazılır. Katılan bütün öğrenciler fikrini söylediği için her şapkanın altında bir liste oluşturulur. </a:t>
            </a:r>
          </a:p>
        </p:txBody>
      </p:sp>
      <p:sp>
        <p:nvSpPr>
          <p:cNvPr id="2" name="Veri Yer Tutucusu 1"/>
          <p:cNvSpPr>
            <a:spLocks noGrp="1"/>
          </p:cNvSpPr>
          <p:nvPr>
            <p:ph type="dt" sz="half" idx="14"/>
          </p:nvPr>
        </p:nvSpPr>
        <p:spPr/>
        <p:txBody>
          <a:bodyPr/>
          <a:lstStyle/>
          <a:p>
            <a:fld id="{59C3EA61-9B7E-46E6-918F-3E32E0DDFB3D}"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91706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29</a:t>
            </a:fld>
            <a:endParaRPr lang="tr-TR"/>
          </a:p>
        </p:txBody>
      </p:sp>
      <p:sp>
        <p:nvSpPr>
          <p:cNvPr id="3" name="Metin kutusu 2"/>
          <p:cNvSpPr txBox="1"/>
          <p:nvPr/>
        </p:nvSpPr>
        <p:spPr>
          <a:xfrm>
            <a:off x="306760" y="2348880"/>
            <a:ext cx="8127056" cy="1569660"/>
          </a:xfrm>
          <a:prstGeom prst="rect">
            <a:avLst/>
          </a:prstGeom>
          <a:noFill/>
        </p:spPr>
        <p:txBody>
          <a:bodyPr wrap="square" rtlCol="0">
            <a:spAutoFit/>
          </a:bodyPr>
          <a:lstStyle/>
          <a:p>
            <a:pPr algn="just"/>
            <a:r>
              <a:rPr lang="tr-TR" sz="2400" dirty="0">
                <a:solidFill>
                  <a:schemeClr val="accent2">
                    <a:lumMod val="50000"/>
                  </a:schemeClr>
                </a:solidFill>
              </a:rPr>
              <a:t>Grup üyelerinin tamamının beş şapkayı temsil eden görüşleri gözler önündedir. Net bilgiler, duygular, riskler, avantajlar ve yaratıcı fikirler göz önüne alınarak mavi şapkanın gereği olan karar verilir. </a:t>
            </a:r>
          </a:p>
        </p:txBody>
      </p:sp>
      <p:sp>
        <p:nvSpPr>
          <p:cNvPr id="2" name="Veri Yer Tutucusu 1"/>
          <p:cNvSpPr>
            <a:spLocks noGrp="1"/>
          </p:cNvSpPr>
          <p:nvPr>
            <p:ph type="dt" sz="half" idx="14"/>
          </p:nvPr>
        </p:nvSpPr>
        <p:spPr/>
        <p:txBody>
          <a:bodyPr/>
          <a:lstStyle/>
          <a:p>
            <a:fld id="{D488550E-B8BE-41B7-A6CE-1CC1363CD65D}"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Açıklama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944652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3</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7" name="Metin kutusu 6"/>
          <p:cNvSpPr txBox="1"/>
          <p:nvPr/>
        </p:nvSpPr>
        <p:spPr>
          <a:xfrm>
            <a:off x="483925" y="2130104"/>
            <a:ext cx="415339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Nedir bu nükleer enerji? </a:t>
            </a:r>
            <a:endParaRPr lang="tr-TR" sz="2000" dirty="0"/>
          </a:p>
        </p:txBody>
      </p:sp>
      <p:sp>
        <p:nvSpPr>
          <p:cNvPr id="8" name="Metin kutusu 7"/>
          <p:cNvSpPr txBox="1"/>
          <p:nvPr/>
        </p:nvSpPr>
        <p:spPr>
          <a:xfrm>
            <a:off x="3975625" y="3429000"/>
            <a:ext cx="415339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dirty="0" smtClean="0"/>
              <a:t>Nükleer enerji zararlı mıdır, yararlı mıdır? </a:t>
            </a:r>
            <a:endParaRPr lang="tr-TR" sz="2000" dirty="0"/>
          </a:p>
        </p:txBody>
      </p:sp>
      <p:sp>
        <p:nvSpPr>
          <p:cNvPr id="9" name="Metin kutusu 8"/>
          <p:cNvSpPr txBox="1"/>
          <p:nvPr/>
        </p:nvSpPr>
        <p:spPr>
          <a:xfrm>
            <a:off x="483925" y="5058215"/>
            <a:ext cx="751745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tr-TR" sz="2000" dirty="0" smtClean="0"/>
              <a:t>Nükleer enerji Türkiye için bir zorunluluk mudur? </a:t>
            </a:r>
            <a:endParaRPr lang="tr-TR" sz="2000" dirty="0"/>
          </a:p>
        </p:txBody>
      </p:sp>
      <p:sp>
        <p:nvSpPr>
          <p:cNvPr id="10" name="Dikdörtgen 9"/>
          <p:cNvSpPr/>
          <p:nvPr/>
        </p:nvSpPr>
        <p:spPr>
          <a:xfrm>
            <a:off x="627816" y="644297"/>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Ne biliyorsunuz?</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11" name="Dikdörtgen 10"/>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81814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30</a:t>
            </a:fld>
            <a:endParaRPr lang="tr-TR"/>
          </a:p>
        </p:txBody>
      </p:sp>
      <p:sp>
        <p:nvSpPr>
          <p:cNvPr id="3" name="Metin kutusu 2"/>
          <p:cNvSpPr txBox="1"/>
          <p:nvPr/>
        </p:nvSpPr>
        <p:spPr>
          <a:xfrm>
            <a:off x="306760" y="2719791"/>
            <a:ext cx="8127056" cy="1569660"/>
          </a:xfrm>
          <a:prstGeom prst="rect">
            <a:avLst/>
          </a:prstGeom>
          <a:noFill/>
        </p:spPr>
        <p:txBody>
          <a:bodyPr wrap="square" rtlCol="0">
            <a:spAutoFit/>
          </a:bodyPr>
          <a:lstStyle/>
          <a:p>
            <a:pPr algn="ctr"/>
            <a:r>
              <a:rPr lang="tr-TR" sz="2400" dirty="0" smtClean="0">
                <a:solidFill>
                  <a:schemeClr val="accent2">
                    <a:lumMod val="50000"/>
                  </a:schemeClr>
                </a:solidFill>
              </a:rPr>
              <a:t>Sosyal bilgiler öğretim programından bir kazanım seçerek Altı Şapkalı Düşünme ve Konuşma Halkası tekniklerinin kullanıldığı bir ders planını 45 dakika içinde tasarlayınız. </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D488550E-B8BE-41B7-A6CE-1CC1363CD65D}" type="datetime1">
              <a:rPr lang="tr-TR" smtClean="0"/>
              <a:t>26.01.2018</a:t>
            </a:fld>
            <a:endParaRPr lang="tr-TR"/>
          </a:p>
        </p:txBody>
      </p:sp>
      <p:sp>
        <p:nvSpPr>
          <p:cNvPr id="5" name="Altbilgi Yer Tutucusu 4"/>
          <p:cNvSpPr>
            <a:spLocks noGrp="1"/>
          </p:cNvSpPr>
          <p:nvPr>
            <p:ph type="ftr" sz="quarter" idx="16"/>
          </p:nvPr>
        </p:nvSpPr>
        <p:spPr/>
        <p:txBody>
          <a:bodyPr/>
          <a:lstStyle/>
          <a:p>
            <a:r>
              <a:rPr lang="tr-TR" dirty="0" smtClean="0"/>
              <a:t>Prof. Dr. İsmail GÜVEN</a:t>
            </a:r>
            <a:endParaRPr lang="tr-TR" dirty="0"/>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effectLst/>
              </a:rPr>
              <a:t>Bilgiyi Derinleştirme Aşaması</a:t>
            </a:r>
            <a:endParaRPr lang="tr-TR"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29943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fld id="{F302176B-0E47-46AC-8F43-DAB4B8A37D06}" type="slidenum">
              <a:rPr lang="tr-TR" smtClean="0"/>
              <a:t>31</a:t>
            </a:fld>
            <a:endParaRPr lang="tr-TR"/>
          </a:p>
        </p:txBody>
      </p:sp>
      <p:sp>
        <p:nvSpPr>
          <p:cNvPr id="3" name="Metin kutusu 2"/>
          <p:cNvSpPr txBox="1"/>
          <p:nvPr/>
        </p:nvSpPr>
        <p:spPr>
          <a:xfrm>
            <a:off x="258345" y="3689287"/>
            <a:ext cx="8127056" cy="461665"/>
          </a:xfrm>
          <a:prstGeom prst="rect">
            <a:avLst/>
          </a:prstGeom>
          <a:noFill/>
        </p:spPr>
        <p:txBody>
          <a:bodyPr wrap="square" rtlCol="0">
            <a:spAutoFit/>
          </a:bodyPr>
          <a:lstStyle/>
          <a:p>
            <a:pPr algn="just"/>
            <a:r>
              <a:rPr lang="tr-TR" sz="2400" dirty="0" smtClean="0">
                <a:solidFill>
                  <a:schemeClr val="accent2">
                    <a:lumMod val="50000"/>
                  </a:schemeClr>
                </a:solidFill>
              </a:rPr>
              <a:t>Hazırlanan ders planlarının sunumu… </a:t>
            </a:r>
            <a:endParaRPr lang="tr-TR" sz="2400" dirty="0">
              <a:solidFill>
                <a:schemeClr val="accent2">
                  <a:lumMod val="50000"/>
                </a:schemeClr>
              </a:solidFill>
            </a:endParaRPr>
          </a:p>
        </p:txBody>
      </p:sp>
      <p:sp>
        <p:nvSpPr>
          <p:cNvPr id="2" name="Veri Yer Tutucusu 1"/>
          <p:cNvSpPr>
            <a:spLocks noGrp="1"/>
          </p:cNvSpPr>
          <p:nvPr>
            <p:ph type="dt" sz="half" idx="14"/>
          </p:nvPr>
        </p:nvSpPr>
        <p:spPr/>
        <p:txBody>
          <a:bodyPr/>
          <a:lstStyle/>
          <a:p>
            <a:fld id="{D488550E-B8BE-41B7-A6CE-1CC1363CD65D}"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306760" y="184700"/>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Değerlendirme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16925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4</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sp>
        <p:nvSpPr>
          <p:cNvPr id="9" name="Metin kutusu 8"/>
          <p:cNvSpPr txBox="1"/>
          <p:nvPr/>
        </p:nvSpPr>
        <p:spPr>
          <a:xfrm>
            <a:off x="611560" y="1486733"/>
            <a:ext cx="7517456" cy="378565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lgn="just">
              <a:lnSpc>
                <a:spcPct val="150000"/>
              </a:lnSpc>
              <a:buFont typeface="Arial" panose="020B0604020202020204" pitchFamily="34" charset="0"/>
              <a:buChar char="•"/>
            </a:pPr>
            <a:r>
              <a:rPr lang="tr-TR" sz="2000" dirty="0" smtClean="0"/>
              <a:t>Sandalyelerinizi çember oluşturacak biçimde düzenleyiniz. </a:t>
            </a:r>
          </a:p>
          <a:p>
            <a:pPr marL="342900" indent="-342900" algn="just">
              <a:lnSpc>
                <a:spcPct val="150000"/>
              </a:lnSpc>
              <a:buFont typeface="Arial" panose="020B0604020202020204" pitchFamily="34" charset="0"/>
              <a:buChar char="•"/>
            </a:pPr>
            <a:r>
              <a:rPr lang="tr-TR" sz="2000" dirty="0" smtClean="0"/>
              <a:t>Konuşma nesnesi olmadan konuşmayınız. </a:t>
            </a:r>
          </a:p>
          <a:p>
            <a:pPr marL="342900" indent="-342900" algn="just">
              <a:lnSpc>
                <a:spcPct val="150000"/>
              </a:lnSpc>
              <a:buFont typeface="Arial" panose="020B0604020202020204" pitchFamily="34" charset="0"/>
              <a:buChar char="•"/>
            </a:pPr>
            <a:r>
              <a:rPr lang="tr-TR" sz="2000" dirty="0"/>
              <a:t>Alaycı, aşağılayıcı ve kırıcı sözler </a:t>
            </a:r>
            <a:r>
              <a:rPr lang="tr-TR" sz="2000" dirty="0" smtClean="0"/>
              <a:t>kullanmayınız.</a:t>
            </a:r>
            <a:endParaRPr lang="tr-TR" sz="2000" dirty="0"/>
          </a:p>
          <a:p>
            <a:pPr marL="342900" indent="-342900" algn="just">
              <a:lnSpc>
                <a:spcPct val="150000"/>
              </a:lnSpc>
              <a:buFont typeface="Arial" panose="020B0604020202020204" pitchFamily="34" charset="0"/>
              <a:buChar char="•"/>
            </a:pPr>
            <a:r>
              <a:rPr lang="tr-TR" sz="2000" dirty="0"/>
              <a:t>Kimsenin söylediğine </a:t>
            </a:r>
            <a:r>
              <a:rPr lang="tr-TR" sz="2000" dirty="0" smtClean="0"/>
              <a:t>gülmeyiniz.</a:t>
            </a:r>
            <a:endParaRPr lang="tr-TR" sz="2000" dirty="0"/>
          </a:p>
          <a:p>
            <a:pPr marL="342900" indent="-342900" algn="just">
              <a:lnSpc>
                <a:spcPct val="150000"/>
              </a:lnSpc>
              <a:buFont typeface="Arial" panose="020B0604020202020204" pitchFamily="34" charset="0"/>
              <a:buChar char="•"/>
            </a:pPr>
            <a:r>
              <a:rPr lang="tr-TR" sz="2000" dirty="0" smtClean="0"/>
              <a:t>Konuşan kişinin yüzüne bakınız.</a:t>
            </a:r>
            <a:endParaRPr lang="tr-TR" sz="2000" dirty="0"/>
          </a:p>
          <a:p>
            <a:pPr marL="342900" indent="-342900" algn="just">
              <a:lnSpc>
                <a:spcPct val="150000"/>
              </a:lnSpc>
              <a:buFont typeface="Arial" panose="020B0604020202020204" pitchFamily="34" charset="0"/>
              <a:buChar char="•"/>
            </a:pPr>
            <a:r>
              <a:rPr lang="tr-TR" sz="2000" dirty="0"/>
              <a:t>Görüşlerimizin gerekçesini açıklamaya </a:t>
            </a:r>
            <a:r>
              <a:rPr lang="tr-TR" sz="2000" dirty="0" smtClean="0"/>
              <a:t>çalışınız.</a:t>
            </a:r>
            <a:endParaRPr lang="tr-TR" sz="2000" dirty="0"/>
          </a:p>
          <a:p>
            <a:pPr marL="342900" indent="-342900" algn="just">
              <a:lnSpc>
                <a:spcPct val="150000"/>
              </a:lnSpc>
              <a:buFont typeface="Arial" panose="020B0604020202020204" pitchFamily="34" charset="0"/>
              <a:buChar char="•"/>
            </a:pPr>
            <a:r>
              <a:rPr lang="tr-TR" sz="2000" dirty="0"/>
              <a:t>Yalnızca </a:t>
            </a:r>
            <a:r>
              <a:rPr lang="tr-TR" sz="2000" dirty="0" smtClean="0"/>
              <a:t>sıranız </a:t>
            </a:r>
            <a:r>
              <a:rPr lang="tr-TR" sz="2000" dirty="0"/>
              <a:t>geldiğinde </a:t>
            </a:r>
            <a:r>
              <a:rPr lang="tr-TR" sz="2000" dirty="0" smtClean="0"/>
              <a:t>konuşun.</a:t>
            </a:r>
            <a:endParaRPr lang="tr-TR" sz="2000" dirty="0"/>
          </a:p>
          <a:p>
            <a:pPr marL="342900" indent="-342900" algn="just">
              <a:lnSpc>
                <a:spcPct val="150000"/>
              </a:lnSpc>
              <a:buFont typeface="Arial" panose="020B0604020202020204" pitchFamily="34" charset="0"/>
              <a:buChar char="•"/>
            </a:pPr>
            <a:r>
              <a:rPr lang="tr-TR" sz="2000" dirty="0"/>
              <a:t>Söylenenleri çok dikkatli </a:t>
            </a:r>
            <a:r>
              <a:rPr lang="tr-TR" sz="2000" dirty="0" smtClean="0"/>
              <a:t>dinleyiniz.</a:t>
            </a:r>
            <a:endParaRPr lang="tr-TR" sz="2000" dirty="0"/>
          </a:p>
        </p:txBody>
      </p:sp>
      <p:sp>
        <p:nvSpPr>
          <p:cNvPr id="10" name="Dikdörtgen 9"/>
          <p:cNvSpPr/>
          <p:nvPr/>
        </p:nvSpPr>
        <p:spPr>
          <a:xfrm>
            <a:off x="467544" y="268035"/>
            <a:ext cx="7935792" cy="584775"/>
          </a:xfrm>
          <a:prstGeom prst="rect">
            <a:avLst/>
          </a:prstGeom>
          <a:noFill/>
        </p:spPr>
        <p:txBody>
          <a:bodyPr wrap="square" lIns="91440" tIns="45720" rIns="91440" bIns="45720">
            <a:spAutoFit/>
          </a:bodyPr>
          <a:lstStyle/>
          <a:p>
            <a:pPr algn="ctr"/>
            <a:r>
              <a:rPr lang="tr-TR" sz="3200" b="1" cap="none" spc="0" dirty="0" smtClean="0">
                <a:ln w="22225">
                  <a:solidFill>
                    <a:schemeClr val="accent2"/>
                  </a:solidFill>
                  <a:prstDash val="solid"/>
                </a:ln>
                <a:solidFill>
                  <a:schemeClr val="accent2">
                    <a:lumMod val="40000"/>
                    <a:lumOff val="60000"/>
                  </a:schemeClr>
                </a:solidFill>
                <a:effectLst/>
              </a:rPr>
              <a:t>Konuşma Halkası</a:t>
            </a:r>
            <a:endParaRPr lang="tr-TR" sz="3200" b="1" cap="none" spc="0" dirty="0">
              <a:ln w="22225">
                <a:solidFill>
                  <a:schemeClr val="accent2"/>
                </a:solidFill>
                <a:prstDash val="solid"/>
              </a:ln>
              <a:solidFill>
                <a:schemeClr val="accent2">
                  <a:lumMod val="40000"/>
                  <a:lumOff val="60000"/>
                </a:schemeClr>
              </a:solidFill>
              <a:effectLst/>
            </a:endParaRPr>
          </a:p>
        </p:txBody>
      </p:sp>
      <p:sp>
        <p:nvSpPr>
          <p:cNvPr id="11" name="Dikdörtgen 10"/>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8120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5</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58" y="980728"/>
            <a:ext cx="7284958" cy="4032446"/>
          </a:xfrm>
          <a:prstGeom prst="rect">
            <a:avLst/>
          </a:prstGeom>
        </p:spPr>
      </p:pic>
      <p:sp>
        <p:nvSpPr>
          <p:cNvPr id="8" name="Metin kutusu 7"/>
          <p:cNvSpPr txBox="1"/>
          <p:nvPr/>
        </p:nvSpPr>
        <p:spPr>
          <a:xfrm>
            <a:off x="844058" y="5353733"/>
            <a:ext cx="728495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Sizce bu fotoğrafın önemi ne olabilir? </a:t>
            </a:r>
            <a:endParaRPr lang="tr-TR" sz="2000" dirty="0"/>
          </a:p>
        </p:txBody>
      </p:sp>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24586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6</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58" y="980728"/>
            <a:ext cx="7284958" cy="4032446"/>
          </a:xfrm>
          <a:prstGeom prst="rect">
            <a:avLst/>
          </a:prstGeom>
        </p:spPr>
      </p:pic>
      <p:sp>
        <p:nvSpPr>
          <p:cNvPr id="8" name="Metin kutusu 7"/>
          <p:cNvSpPr txBox="1"/>
          <p:nvPr/>
        </p:nvSpPr>
        <p:spPr>
          <a:xfrm>
            <a:off x="844058" y="5353733"/>
            <a:ext cx="728495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Köpeğin karşısındaki kişi ne hissediyor olabilir? </a:t>
            </a:r>
            <a:endParaRPr lang="tr-TR" sz="2000" dirty="0"/>
          </a:p>
        </p:txBody>
      </p:sp>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48360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7</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58" y="980728"/>
            <a:ext cx="7284958" cy="4032446"/>
          </a:xfrm>
          <a:prstGeom prst="rect">
            <a:avLst/>
          </a:prstGeom>
        </p:spPr>
      </p:pic>
      <p:sp>
        <p:nvSpPr>
          <p:cNvPr id="8" name="Metin kutusu 7"/>
          <p:cNvSpPr txBox="1"/>
          <p:nvPr/>
        </p:nvSpPr>
        <p:spPr>
          <a:xfrm>
            <a:off x="844058" y="5353733"/>
            <a:ext cx="728495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000" dirty="0" smtClean="0"/>
              <a:t>Köpeği tutan kişi kimdir? Sizce ne hissediyor olabilir? </a:t>
            </a:r>
            <a:endParaRPr lang="tr-TR" sz="2000" dirty="0"/>
          </a:p>
        </p:txBody>
      </p:sp>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1701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4"/>
          </p:nvPr>
        </p:nvSpPr>
        <p:spPr/>
        <p:txBody>
          <a:bodyPr/>
          <a:lstStyle/>
          <a:p>
            <a:fld id="{104B2C53-0BC3-46F6-B8EB-AAEE3FF310DB}" type="datetime1">
              <a:rPr lang="tr-TR" smtClean="0"/>
              <a:t>26.01.2018</a:t>
            </a:fld>
            <a:endParaRPr lang="tr-TR"/>
          </a:p>
        </p:txBody>
      </p:sp>
      <p:sp>
        <p:nvSpPr>
          <p:cNvPr id="5" name="Slayt Numarası Yer Tutucusu 4"/>
          <p:cNvSpPr>
            <a:spLocks noGrp="1"/>
          </p:cNvSpPr>
          <p:nvPr>
            <p:ph type="sldNum" sz="quarter" idx="15"/>
          </p:nvPr>
        </p:nvSpPr>
        <p:spPr/>
        <p:txBody>
          <a:bodyPr/>
          <a:lstStyle/>
          <a:p>
            <a:fld id="{F302176B-0E47-46AC-8F43-DAB4B8A37D06}" type="slidenum">
              <a:rPr lang="tr-TR" smtClean="0"/>
              <a:t>8</a:t>
            </a:fld>
            <a:endParaRPr lang="tr-TR"/>
          </a:p>
        </p:txBody>
      </p:sp>
      <p:sp>
        <p:nvSpPr>
          <p:cNvPr id="6" name="Altbilgi Yer Tutucusu 5"/>
          <p:cNvSpPr>
            <a:spLocks noGrp="1"/>
          </p:cNvSpPr>
          <p:nvPr>
            <p:ph type="ftr" sz="quarter" idx="16"/>
          </p:nvPr>
        </p:nvSpPr>
        <p:spPr/>
        <p:txBody>
          <a:bodyPr/>
          <a:lstStyle/>
          <a:p>
            <a:r>
              <a:rPr lang="tr-TR" smtClean="0"/>
              <a:t>Prof. Dr. İsmail GÜVEN</a:t>
            </a:r>
            <a:endParaRPr lang="tr-T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63208" cy="4896544"/>
          </a:xfrm>
          <a:prstGeom prst="rect">
            <a:avLst/>
          </a:prstGeom>
        </p:spPr>
      </p:pic>
      <p:sp>
        <p:nvSpPr>
          <p:cNvPr id="9" name="Dikdörtgen 8"/>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10103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2492896"/>
            <a:ext cx="8136904" cy="1384995"/>
          </a:xfrm>
          <a:prstGeom prst="rect">
            <a:avLst/>
          </a:prstGeom>
          <a:noFill/>
        </p:spPr>
        <p:txBody>
          <a:bodyPr wrap="square" rtlCol="0">
            <a:spAutoFit/>
          </a:bodyPr>
          <a:lstStyle/>
          <a:p>
            <a:pPr algn="ctr"/>
            <a:r>
              <a:rPr lang="tr-TR" sz="2800" dirty="0" smtClean="0"/>
              <a:t>Türkiye artan enerji gereksinimini karşılayabilmek için nükleer enerji kullanımına geçmelidir.</a:t>
            </a:r>
            <a:endParaRPr lang="tr-TR" sz="2800" dirty="0"/>
          </a:p>
        </p:txBody>
      </p:sp>
      <p:sp>
        <p:nvSpPr>
          <p:cNvPr id="4" name="Slayt Numarası Yer Tutucusu 3"/>
          <p:cNvSpPr>
            <a:spLocks noGrp="1"/>
          </p:cNvSpPr>
          <p:nvPr>
            <p:ph type="sldNum" sz="quarter" idx="15"/>
          </p:nvPr>
        </p:nvSpPr>
        <p:spPr/>
        <p:txBody>
          <a:bodyPr/>
          <a:lstStyle/>
          <a:p>
            <a:fld id="{F302176B-0E47-46AC-8F43-DAB4B8A37D06}" type="slidenum">
              <a:rPr lang="tr-TR" smtClean="0"/>
              <a:t>9</a:t>
            </a:fld>
            <a:endParaRPr lang="tr-TR"/>
          </a:p>
        </p:txBody>
      </p:sp>
      <p:sp>
        <p:nvSpPr>
          <p:cNvPr id="3" name="Veri Yer Tutucusu 2"/>
          <p:cNvSpPr>
            <a:spLocks noGrp="1"/>
          </p:cNvSpPr>
          <p:nvPr>
            <p:ph type="dt" sz="half" idx="14"/>
          </p:nvPr>
        </p:nvSpPr>
        <p:spPr/>
        <p:txBody>
          <a:bodyPr/>
          <a:lstStyle/>
          <a:p>
            <a:fld id="{FE38B3E5-A1CD-421E-9C76-8ED2CDE37C78}" type="datetime1">
              <a:rPr lang="tr-TR" smtClean="0"/>
              <a:t>26.01.2018</a:t>
            </a:fld>
            <a:endParaRPr lang="tr-TR"/>
          </a:p>
        </p:txBody>
      </p:sp>
      <p:sp>
        <p:nvSpPr>
          <p:cNvPr id="5" name="Altbilgi Yer Tutucusu 4"/>
          <p:cNvSpPr>
            <a:spLocks noGrp="1"/>
          </p:cNvSpPr>
          <p:nvPr>
            <p:ph type="ftr" sz="quarter" idx="16"/>
          </p:nvPr>
        </p:nvSpPr>
        <p:spPr/>
        <p:txBody>
          <a:bodyPr/>
          <a:lstStyle/>
          <a:p>
            <a:r>
              <a:rPr lang="tr-TR" smtClean="0"/>
              <a:t>Prof. Dr. İsmail GÜVEN</a:t>
            </a:r>
            <a:endParaRPr lang="tr-TR"/>
          </a:p>
        </p:txBody>
      </p:sp>
      <p:sp>
        <p:nvSpPr>
          <p:cNvPr id="6" name="Dikdörtgen 5"/>
          <p:cNvSpPr/>
          <p:nvPr/>
        </p:nvSpPr>
        <p:spPr>
          <a:xfrm>
            <a:off x="463650" y="6255258"/>
            <a:ext cx="7001544" cy="369332"/>
          </a:xfrm>
          <a:prstGeom prst="rect">
            <a:avLst/>
          </a:prstGeom>
          <a:noFill/>
        </p:spPr>
        <p:txBody>
          <a:bodyPr wrap="square" lIns="91440" tIns="45720" rIns="91440" bIns="45720">
            <a:spAutoFit/>
          </a:bodyPr>
          <a:lstStyle/>
          <a:p>
            <a:r>
              <a:rPr lang="tr-TR" b="1" cap="none" spc="0" dirty="0" smtClean="0">
                <a:ln w="22225">
                  <a:solidFill>
                    <a:schemeClr val="accent2"/>
                  </a:solidFill>
                  <a:prstDash val="solid"/>
                </a:ln>
                <a:solidFill>
                  <a:schemeClr val="accent2">
                    <a:lumMod val="40000"/>
                    <a:lumOff val="60000"/>
                  </a:schemeClr>
                </a:solidFill>
              </a:rPr>
              <a:t>Keşfetme Aşaması</a:t>
            </a:r>
            <a:endParaRPr lang="tr-TR" b="1" cap="none" spc="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31271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236</TotalTime>
  <Words>1303</Words>
  <Application>Microsoft Office PowerPoint</Application>
  <PresentationFormat>Ekran Gösterisi (4:3)</PresentationFormat>
  <Paragraphs>209</Paragraphs>
  <Slides>31</Slides>
  <Notes>1</Notes>
  <HiddenSlides>0</HiddenSlides>
  <MMClips>2</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31</vt:i4>
      </vt:variant>
    </vt:vector>
  </HeadingPairs>
  <TitlesOfParts>
    <vt:vector size="37" baseType="lpstr">
      <vt:lpstr>Arial</vt:lpstr>
      <vt:lpstr>Calibri</vt:lpstr>
      <vt:lpstr>Century Schoolbook</vt:lpstr>
      <vt:lpstr>Wingdings</vt:lpstr>
      <vt:lpstr>Wingdings 2</vt:lpstr>
      <vt:lpstr>Cumba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SKELESOGLU</dc:creator>
  <cp:lastModifiedBy>Hakem</cp:lastModifiedBy>
  <cp:revision>19</cp:revision>
  <dcterms:created xsi:type="dcterms:W3CDTF">2012-10-09T07:35:25Z</dcterms:created>
  <dcterms:modified xsi:type="dcterms:W3CDTF">2018-01-26T10:50:58Z</dcterms:modified>
</cp:coreProperties>
</file>