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40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05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77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710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0644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854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92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827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032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76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50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86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42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12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86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548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92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42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753FA1E-A03F-6B43-979B-39F3404DACE5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240077F-A4D8-3F41-83F9-93076DF236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46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2E6240-1F54-DE42-9D59-6ACD977A1F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8902EDE-5D64-F34A-A436-D0F63EE682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156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F84291-7193-5746-824E-763DAC5DD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Grup Sıfatlar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69FF75-8430-8F46-8493-979220F012D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1.</a:t>
            </a:r>
            <a:r>
              <a:rPr lang="tr-TR" cap="none" dirty="0"/>
              <a:t>grup sıfatlar üç bitimlidir.</a:t>
            </a:r>
          </a:p>
          <a:p>
            <a:endParaRPr lang="tr-TR" cap="none" dirty="0"/>
          </a:p>
          <a:p>
            <a:r>
              <a:rPr lang="tr-TR" cap="none" dirty="0"/>
              <a:t>1. ve 2.isim çekimine göre çekilir.</a:t>
            </a:r>
          </a:p>
          <a:p>
            <a:endParaRPr lang="tr-TR" cap="none" dirty="0"/>
          </a:p>
          <a:p>
            <a:pPr>
              <a:buNone/>
            </a:pPr>
            <a:r>
              <a:rPr lang="tr-TR" cap="none" dirty="0"/>
              <a:t>Örnek:</a:t>
            </a:r>
          </a:p>
          <a:p>
            <a:pPr>
              <a:buNone/>
            </a:pPr>
            <a:r>
              <a:rPr lang="tr-TR" cap="none" dirty="0" err="1"/>
              <a:t>bonus,bona</a:t>
            </a:r>
            <a:r>
              <a:rPr lang="tr-TR" cap="none" dirty="0"/>
              <a:t>, </a:t>
            </a:r>
            <a:r>
              <a:rPr lang="tr-TR" cap="none" dirty="0" err="1"/>
              <a:t>bonum</a:t>
            </a:r>
            <a:r>
              <a:rPr lang="tr-TR" cap="none" dirty="0"/>
              <a:t>: iyi</a:t>
            </a:r>
          </a:p>
          <a:p>
            <a:pPr>
              <a:buNone/>
            </a:pPr>
            <a:endParaRPr lang="tr-TR" cap="none" dirty="0"/>
          </a:p>
          <a:p>
            <a:pPr>
              <a:buNone/>
            </a:pPr>
            <a:r>
              <a:rPr lang="tr-TR" cap="none" dirty="0"/>
              <a:t>Çekimi şöyledir: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966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79FB52-8BDD-F04F-80CD-FAE32E9F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Grup Sıfatlar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04EA8CD-512C-234B-945C-9423EB7C8BBC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90827372"/>
              </p:ext>
            </p:extLst>
          </p:nvPr>
        </p:nvGraphicFramePr>
        <p:xfrm>
          <a:off x="1725930" y="2366961"/>
          <a:ext cx="8778240" cy="387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154540198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67259057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4155084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879539550"/>
                    </a:ext>
                  </a:extLst>
                </a:gridCol>
              </a:tblGrid>
              <a:tr h="484065">
                <a:tc gridSpan="4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SIFATLAR (</a:t>
                      </a: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)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869992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980627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0175852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606801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469510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851151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329508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978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95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E599A9-8001-A349-98E8-ED7DE35F0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Grup Sıfatlar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E0B53E8-6364-9848-8A08-FC17804B833C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50284307"/>
              </p:ext>
            </p:extLst>
          </p:nvPr>
        </p:nvGraphicFramePr>
        <p:xfrm>
          <a:off x="1863090" y="2366963"/>
          <a:ext cx="8572504" cy="387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143126">
                  <a:extLst>
                    <a:ext uri="{9D8B030D-6E8A-4147-A177-3AD203B41FA5}">
                      <a16:colId xmlns:a16="http://schemas.microsoft.com/office/drawing/2014/main" val="2719252321"/>
                    </a:ext>
                  </a:extLst>
                </a:gridCol>
                <a:gridCol w="2143126">
                  <a:extLst>
                    <a:ext uri="{9D8B030D-6E8A-4147-A177-3AD203B41FA5}">
                      <a16:colId xmlns:a16="http://schemas.microsoft.com/office/drawing/2014/main" val="2113507131"/>
                    </a:ext>
                  </a:extLst>
                </a:gridCol>
                <a:gridCol w="2143126">
                  <a:extLst>
                    <a:ext uri="{9D8B030D-6E8A-4147-A177-3AD203B41FA5}">
                      <a16:colId xmlns:a16="http://schemas.microsoft.com/office/drawing/2014/main" val="2204267633"/>
                    </a:ext>
                  </a:extLst>
                </a:gridCol>
                <a:gridCol w="2143126">
                  <a:extLst>
                    <a:ext uri="{9D8B030D-6E8A-4147-A177-3AD203B41FA5}">
                      <a16:colId xmlns:a16="http://schemas.microsoft.com/office/drawing/2014/main" val="3836121964"/>
                    </a:ext>
                  </a:extLst>
                </a:gridCol>
              </a:tblGrid>
              <a:tr h="484065">
                <a:tc gridSpan="4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SIFATLAR (</a:t>
                      </a: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)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934378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219518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5881560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7576975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526683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bonos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537213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8701757"/>
                  </a:ext>
                </a:extLst>
              </a:tr>
              <a:tr h="484065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bona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677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394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AC5511-5366-5047-92A2-59F051C74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Grup Sıfatlar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F2A72A-0D01-CE47-B4A9-37A5EF41FB0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Sıfatlar bağlı olduğu ada sayı cins ve </a:t>
            </a:r>
            <a:r>
              <a:rPr lang="tr-TR" i="1" cap="none" dirty="0"/>
              <a:t>casus</a:t>
            </a:r>
            <a:r>
              <a:rPr lang="tr-TR" cap="none" dirty="0"/>
              <a:t> bakımından uymak zorundadır.</a:t>
            </a:r>
          </a:p>
          <a:p>
            <a:pPr>
              <a:buNone/>
            </a:pPr>
            <a:endParaRPr lang="tr-TR" cap="none" dirty="0"/>
          </a:p>
          <a:p>
            <a:pPr>
              <a:buNone/>
            </a:pPr>
            <a:r>
              <a:rPr lang="tr-TR" cap="none" dirty="0"/>
              <a:t>Örnek:</a:t>
            </a:r>
          </a:p>
          <a:p>
            <a:r>
              <a:rPr lang="tr-TR" cap="none" dirty="0" err="1"/>
              <a:t>discipulus</a:t>
            </a:r>
            <a:r>
              <a:rPr lang="tr-TR" cap="none" dirty="0"/>
              <a:t> </a:t>
            </a:r>
            <a:r>
              <a:rPr lang="tr-TR" cap="none" dirty="0" err="1"/>
              <a:t>bonus</a:t>
            </a:r>
            <a:r>
              <a:rPr lang="tr-TR" cap="none" dirty="0"/>
              <a:t>: iyi erkek öğrenci</a:t>
            </a:r>
          </a:p>
          <a:p>
            <a:r>
              <a:rPr lang="tr-TR" cap="none" dirty="0" err="1"/>
              <a:t>discipula</a:t>
            </a:r>
            <a:r>
              <a:rPr lang="tr-TR" cap="none" dirty="0"/>
              <a:t> </a:t>
            </a:r>
            <a:r>
              <a:rPr lang="tr-TR" cap="none" dirty="0" err="1"/>
              <a:t>bona</a:t>
            </a:r>
            <a:r>
              <a:rPr lang="tr-TR" cap="none" dirty="0"/>
              <a:t>: iyi kız öğrenci</a:t>
            </a:r>
          </a:p>
          <a:p>
            <a:r>
              <a:rPr lang="tr-TR" cap="none" dirty="0" err="1"/>
              <a:t>bellum</a:t>
            </a:r>
            <a:r>
              <a:rPr lang="tr-TR" cap="none" dirty="0"/>
              <a:t> malum: kötü savaş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58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62E1E3-CA70-894F-9F26-F1104C591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A8CE9B-4D97-C844-B101-D73715E2227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cap="none" dirty="0"/>
              <a:t>1. grup sıfatlara örnekler:</a:t>
            </a:r>
          </a:p>
          <a:p>
            <a:endParaRPr lang="tr-TR" cap="none" dirty="0"/>
          </a:p>
          <a:p>
            <a:pPr>
              <a:lnSpc>
                <a:spcPct val="150000"/>
              </a:lnSpc>
            </a:pPr>
            <a:r>
              <a:rPr lang="tr-TR" cap="none" dirty="0" err="1"/>
              <a:t>parvus,parva,parvum:küçük</a:t>
            </a:r>
            <a:endParaRPr lang="tr-TR" cap="none" dirty="0"/>
          </a:p>
          <a:p>
            <a:pPr>
              <a:lnSpc>
                <a:spcPct val="150000"/>
              </a:lnSpc>
            </a:pPr>
            <a:r>
              <a:rPr lang="tr-TR" cap="none" dirty="0" err="1"/>
              <a:t>magnus</a:t>
            </a:r>
            <a:r>
              <a:rPr lang="tr-TR" cap="none" dirty="0"/>
              <a:t>, </a:t>
            </a:r>
            <a:r>
              <a:rPr lang="tr-TR" cap="none" dirty="0" err="1"/>
              <a:t>magna</a:t>
            </a:r>
            <a:r>
              <a:rPr lang="tr-TR" cap="none" dirty="0"/>
              <a:t>, </a:t>
            </a:r>
            <a:r>
              <a:rPr lang="tr-TR" cap="none" dirty="0" err="1"/>
              <a:t>magnus</a:t>
            </a:r>
            <a:r>
              <a:rPr lang="tr-TR" cap="none" dirty="0"/>
              <a:t>: büyük</a:t>
            </a:r>
          </a:p>
          <a:p>
            <a:pPr>
              <a:lnSpc>
                <a:spcPct val="150000"/>
              </a:lnSpc>
            </a:pPr>
            <a:r>
              <a:rPr lang="tr-TR" cap="none" dirty="0" err="1"/>
              <a:t>multus</a:t>
            </a:r>
            <a:r>
              <a:rPr lang="tr-TR" cap="none" dirty="0"/>
              <a:t>, </a:t>
            </a:r>
            <a:r>
              <a:rPr lang="tr-TR" cap="none" dirty="0" err="1"/>
              <a:t>multa</a:t>
            </a:r>
            <a:r>
              <a:rPr lang="tr-TR" cap="none" dirty="0"/>
              <a:t>, </a:t>
            </a:r>
            <a:r>
              <a:rPr lang="tr-TR" cap="none" dirty="0" err="1"/>
              <a:t>multum</a:t>
            </a:r>
            <a:r>
              <a:rPr lang="tr-TR" cap="none" dirty="0"/>
              <a:t>: pek çok</a:t>
            </a:r>
          </a:p>
          <a:p>
            <a:pPr>
              <a:lnSpc>
                <a:spcPct val="150000"/>
              </a:lnSpc>
            </a:pPr>
            <a:r>
              <a:rPr lang="tr-TR" cap="none" dirty="0" err="1"/>
              <a:t>longus</a:t>
            </a:r>
            <a:r>
              <a:rPr lang="tr-TR" cap="none" dirty="0"/>
              <a:t>, longa, </a:t>
            </a:r>
            <a:r>
              <a:rPr lang="tr-TR" cap="none" dirty="0" err="1"/>
              <a:t>longum</a:t>
            </a:r>
            <a:r>
              <a:rPr lang="tr-TR" cap="none" dirty="0"/>
              <a:t>: uzun</a:t>
            </a:r>
          </a:p>
          <a:p>
            <a:pPr>
              <a:lnSpc>
                <a:spcPct val="150000"/>
              </a:lnSpc>
            </a:pPr>
            <a:r>
              <a:rPr lang="tr-TR" cap="none" dirty="0" err="1"/>
              <a:t>Romanus</a:t>
            </a:r>
            <a:r>
              <a:rPr lang="tr-TR" cap="none" dirty="0"/>
              <a:t>, Romana, </a:t>
            </a:r>
            <a:r>
              <a:rPr lang="tr-TR" cap="none" dirty="0" err="1"/>
              <a:t>Romanum</a:t>
            </a:r>
            <a:r>
              <a:rPr lang="tr-TR" cap="none" dirty="0"/>
              <a:t>: Romalı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0163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6052C4-AF86-5849-868B-A31FB1E8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C3CD88-35F4-B14D-87F6-B7F397360FE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cap="none" dirty="0"/>
              <a:t>Sıfat tamlaması örnekleri:</a:t>
            </a:r>
          </a:p>
          <a:p>
            <a:pPr>
              <a:lnSpc>
                <a:spcPct val="200000"/>
              </a:lnSpc>
            </a:pPr>
            <a:r>
              <a:rPr lang="tr-TR" cap="none" dirty="0"/>
              <a:t>küçük ev: </a:t>
            </a:r>
            <a:r>
              <a:rPr lang="tr-TR" cap="none" dirty="0" err="1"/>
              <a:t>casa</a:t>
            </a:r>
            <a:r>
              <a:rPr lang="tr-TR" cap="none" dirty="0"/>
              <a:t> </a:t>
            </a:r>
            <a:r>
              <a:rPr lang="tr-TR" cap="none" dirty="0" err="1"/>
              <a:t>parva</a:t>
            </a:r>
            <a:endParaRPr lang="tr-TR" cap="none" dirty="0"/>
          </a:p>
          <a:p>
            <a:pPr>
              <a:lnSpc>
                <a:spcPct val="200000"/>
              </a:lnSpc>
            </a:pPr>
            <a:r>
              <a:rPr lang="tr-TR" cap="none" dirty="0"/>
              <a:t>büyük kapı: </a:t>
            </a:r>
            <a:r>
              <a:rPr lang="tr-TR" cap="none" dirty="0" err="1"/>
              <a:t>magna</a:t>
            </a:r>
            <a:r>
              <a:rPr lang="tr-TR" cap="none" dirty="0"/>
              <a:t> porta</a:t>
            </a:r>
          </a:p>
          <a:p>
            <a:pPr>
              <a:lnSpc>
                <a:spcPct val="200000"/>
              </a:lnSpc>
            </a:pPr>
            <a:r>
              <a:rPr lang="tr-TR" cap="none" dirty="0"/>
              <a:t>çalışkan erkek öğrenci: </a:t>
            </a:r>
            <a:r>
              <a:rPr lang="tr-TR" cap="none" dirty="0" err="1"/>
              <a:t>sedulus</a:t>
            </a:r>
            <a:r>
              <a:rPr lang="tr-TR" cap="none" dirty="0"/>
              <a:t> </a:t>
            </a:r>
            <a:r>
              <a:rPr lang="tr-TR" cap="none" dirty="0" err="1"/>
              <a:t>discipulus</a:t>
            </a:r>
            <a:endParaRPr lang="tr-TR" cap="none" dirty="0"/>
          </a:p>
          <a:p>
            <a:pPr>
              <a:lnSpc>
                <a:spcPct val="200000"/>
              </a:lnSpc>
            </a:pPr>
            <a:r>
              <a:rPr lang="tr-TR" cap="none" dirty="0"/>
              <a:t>iyi öğretmen: </a:t>
            </a:r>
            <a:r>
              <a:rPr lang="tr-TR" cap="none" dirty="0" err="1"/>
              <a:t>bonus</a:t>
            </a:r>
            <a:r>
              <a:rPr lang="tr-TR" cap="none" dirty="0"/>
              <a:t> </a:t>
            </a:r>
            <a:r>
              <a:rPr lang="tr-TR" cap="none" dirty="0" err="1"/>
              <a:t>magister</a:t>
            </a:r>
            <a:endParaRPr lang="tr-TR" cap="none" dirty="0"/>
          </a:p>
          <a:p>
            <a:pPr>
              <a:lnSpc>
                <a:spcPct val="200000"/>
              </a:lnSpc>
            </a:pPr>
            <a:r>
              <a:rPr lang="tr-TR" cap="none" dirty="0"/>
              <a:t>ünlü filozof: </a:t>
            </a:r>
            <a:r>
              <a:rPr lang="tr-TR" cap="none" dirty="0" err="1"/>
              <a:t>clarus</a:t>
            </a:r>
            <a:r>
              <a:rPr lang="tr-TR" cap="none" dirty="0"/>
              <a:t> </a:t>
            </a:r>
            <a:r>
              <a:rPr lang="tr-TR" cap="none" dirty="0" err="1"/>
              <a:t>philosophus</a:t>
            </a:r>
            <a:endParaRPr lang="tr-TR" cap="none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6318329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8</TotalTime>
  <Words>217</Words>
  <Application>Microsoft Macintosh PowerPoint</Application>
  <PresentationFormat>Geniş ekran</PresentationFormat>
  <Paragraphs>90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Tw Cen MT</vt:lpstr>
      <vt:lpstr>Damla</vt:lpstr>
      <vt:lpstr>LATİN DİLİ I</vt:lpstr>
      <vt:lpstr>1. Grup Sıfatlar</vt:lpstr>
      <vt:lpstr>1. Grup Sıfatlar</vt:lpstr>
      <vt:lpstr>1. Grup Sıfatlar</vt:lpstr>
      <vt:lpstr>1. Grup Sıfatlar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1</cp:revision>
  <dcterms:created xsi:type="dcterms:W3CDTF">2020-02-06T19:08:54Z</dcterms:created>
  <dcterms:modified xsi:type="dcterms:W3CDTF">2020-02-06T19:16:54Z</dcterms:modified>
</cp:coreProperties>
</file>