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412" r:id="rId3"/>
    <p:sldId id="414" r:id="rId4"/>
    <p:sldId id="419" r:id="rId5"/>
    <p:sldId id="422" r:id="rId6"/>
    <p:sldId id="423" r:id="rId7"/>
    <p:sldId id="427" r:id="rId8"/>
    <p:sldId id="63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55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4191191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3335712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DCCDB9-7424-4CE8-8334-1DEC21B8C53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7623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329548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DCCDB9-7424-4CE8-8334-1DEC21B8C53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57328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20429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2622707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3557872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007696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60CF9B92-DE9D-40EE-BA86-354BD5540F4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3500956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421568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0CF9B92-DE9D-40EE-BA86-354BD5540F44}"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168038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0CF9B92-DE9D-40EE-BA86-354BD5540F44}"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34621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CF9B92-DE9D-40EE-BA86-354BD5540F44}"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78525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130444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0CF9B92-DE9D-40EE-BA86-354BD5540F4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DCCDB9-7424-4CE8-8334-1DEC21B8C532}" type="slidenum">
              <a:rPr lang="tr-TR" smtClean="0"/>
              <a:t>‹#›</a:t>
            </a:fld>
            <a:endParaRPr lang="tr-TR"/>
          </a:p>
        </p:txBody>
      </p:sp>
    </p:spTree>
    <p:extLst>
      <p:ext uri="{BB962C8B-B14F-4D97-AF65-F5344CB8AC3E}">
        <p14:creationId xmlns:p14="http://schemas.microsoft.com/office/powerpoint/2010/main" val="2235415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0CF9B92-DE9D-40EE-BA86-354BD5540F44}"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BDCCDB9-7424-4CE8-8334-1DEC21B8C532}" type="slidenum">
              <a:rPr lang="tr-TR" smtClean="0"/>
              <a:t>‹#›</a:t>
            </a:fld>
            <a:endParaRPr lang="tr-TR"/>
          </a:p>
        </p:txBody>
      </p:sp>
    </p:spTree>
    <p:extLst>
      <p:ext uri="{BB962C8B-B14F-4D97-AF65-F5344CB8AC3E}">
        <p14:creationId xmlns:p14="http://schemas.microsoft.com/office/powerpoint/2010/main" val="11743433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2160299" y="2145396"/>
            <a:ext cx="8911687" cy="1280890"/>
          </a:xfrm>
        </p:spPr>
        <p:txBody>
          <a:bodyPr>
            <a:normAutofit/>
          </a:bodyPr>
          <a:lstStyle/>
          <a:p>
            <a:pPr algn="ctr">
              <a:defRPr/>
            </a:pPr>
            <a:br>
              <a:rPr lang="tr-TR" sz="1600" b="1" dirty="0">
                <a:solidFill>
                  <a:srgbClr val="C00000"/>
                </a:solidFill>
              </a:rPr>
            </a:br>
            <a:r>
              <a:rPr lang="tr-TR" sz="3200" b="1" dirty="0">
                <a:solidFill>
                  <a:srgbClr val="C00000"/>
                </a:solidFill>
              </a:rPr>
              <a:t>ÇOCUK GELİŞİMİNDE KURAMLARI</a:t>
            </a:r>
          </a:p>
        </p:txBody>
      </p:sp>
      <p:sp>
        <p:nvSpPr>
          <p:cNvPr id="6" name="Rectangle 2"/>
          <p:cNvSpPr txBox="1">
            <a:spLocks noChangeArrowheads="1"/>
          </p:cNvSpPr>
          <p:nvPr/>
        </p:nvSpPr>
        <p:spPr>
          <a:xfrm>
            <a:off x="1991545" y="2998964"/>
            <a:ext cx="8229599" cy="1440160"/>
          </a:xfrm>
          <a:prstGeom prst="rect">
            <a:avLst/>
          </a:prstGeom>
          <a:ln w="6350" cap="rnd">
            <a:noFill/>
          </a:ln>
        </p:spPr>
        <p:txBody>
          <a:bodyPr anchor="b">
            <a:normAutofit fontScale="97500"/>
          </a:bodyPr>
          <a:lstStyle/>
          <a:p>
            <a:pPr algn="ctr">
              <a:defRPr/>
            </a:pPr>
            <a:endParaRPr lang="tr-TR" b="1" spc="-100" dirty="0">
              <a:ln w="3200">
                <a:solidFill>
                  <a:schemeClr val="bg2">
                    <a:shade val="75000"/>
                    <a:alpha val="25000"/>
                  </a:schemeClr>
                </a:solidFill>
                <a:prstDash val="solid"/>
                <a:round/>
              </a:ln>
              <a:solidFill>
                <a:srgbClr val="006600"/>
              </a:solidFill>
              <a:latin typeface="+mj-lt"/>
              <a:ea typeface="+mj-ea"/>
              <a:cs typeface="+mj-cs"/>
            </a:endParaRPr>
          </a:p>
        </p:txBody>
      </p:sp>
    </p:spTree>
    <p:extLst>
      <p:ext uri="{BB962C8B-B14F-4D97-AF65-F5344CB8AC3E}">
        <p14:creationId xmlns:p14="http://schemas.microsoft.com/office/powerpoint/2010/main" val="366434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11400" y="1905000"/>
            <a:ext cx="7899400" cy="4191000"/>
          </a:xfrm>
        </p:spPr>
        <p:txBody>
          <a:bodyPr>
            <a:normAutofit/>
          </a:bodyPr>
          <a:lstStyle/>
          <a:p>
            <a:pPr>
              <a:lnSpc>
                <a:spcPct val="130000"/>
              </a:lnSpc>
            </a:pPr>
            <a:r>
              <a:rPr lang="tr-TR" sz="2800" dirty="0" err="1"/>
              <a:t>Etkileşimci</a:t>
            </a:r>
            <a:r>
              <a:rPr lang="tr-TR" sz="2800" dirty="0"/>
              <a:t> olarak açıklanan üç temel yaklaşımdan bahsedilebilir:</a:t>
            </a:r>
            <a:endParaRPr lang="en-US" sz="2800" dirty="0"/>
          </a:p>
          <a:p>
            <a:pPr lvl="1">
              <a:lnSpc>
                <a:spcPct val="130000"/>
              </a:lnSpc>
            </a:pPr>
            <a:r>
              <a:rPr lang="tr-TR" sz="2800" i="1" dirty="0"/>
              <a:t>Bilişsel Gelişim Kuramı</a:t>
            </a:r>
            <a:endParaRPr lang="en-US" sz="2800" dirty="0"/>
          </a:p>
          <a:p>
            <a:pPr lvl="1">
              <a:lnSpc>
                <a:spcPct val="130000"/>
              </a:lnSpc>
            </a:pPr>
            <a:r>
              <a:rPr lang="tr-TR" sz="2800" i="1" dirty="0"/>
              <a:t>Bilgi İşleme Kuramı</a:t>
            </a:r>
            <a:endParaRPr lang="en-US" sz="2800" dirty="0"/>
          </a:p>
          <a:p>
            <a:pPr lvl="1">
              <a:lnSpc>
                <a:spcPct val="130000"/>
              </a:lnSpc>
            </a:pPr>
            <a:r>
              <a:rPr lang="tr-TR" sz="2800" i="1" dirty="0"/>
              <a:t>Toplumsal </a:t>
            </a:r>
            <a:r>
              <a:rPr lang="tr-TR" sz="2800" i="1" dirty="0" err="1"/>
              <a:t>Etkileşimci</a:t>
            </a:r>
            <a:r>
              <a:rPr lang="tr-TR" sz="2800" i="1" dirty="0"/>
              <a:t> Kuram</a:t>
            </a:r>
            <a:endParaRPr lang="en-US" sz="2800" dirty="0"/>
          </a:p>
          <a:p>
            <a:pPr>
              <a:lnSpc>
                <a:spcPct val="140000"/>
              </a:lnSpc>
            </a:pPr>
            <a:endParaRPr lang="en-US" dirty="0"/>
          </a:p>
        </p:txBody>
      </p:sp>
      <p:sp>
        <p:nvSpPr>
          <p:cNvPr id="3" name="Title 2"/>
          <p:cNvSpPr>
            <a:spLocks noGrp="1"/>
          </p:cNvSpPr>
          <p:nvPr>
            <p:ph type="title"/>
          </p:nvPr>
        </p:nvSpPr>
        <p:spPr/>
        <p:txBody>
          <a:bodyPr/>
          <a:lstStyle/>
          <a:p>
            <a:pPr algn="ctr"/>
            <a:r>
              <a:rPr lang="en-US" dirty="0"/>
              <a:t>DİL GELİŞİM KURAMCILARI</a:t>
            </a:r>
            <a:br>
              <a:rPr lang="en-US" dirty="0"/>
            </a:br>
            <a:r>
              <a:rPr lang="en-US" dirty="0"/>
              <a:t>ETKİLEŞİMCİ KURAM</a:t>
            </a:r>
          </a:p>
        </p:txBody>
      </p:sp>
    </p:spTree>
    <p:extLst>
      <p:ext uri="{BB962C8B-B14F-4D97-AF65-F5344CB8AC3E}">
        <p14:creationId xmlns:p14="http://schemas.microsoft.com/office/powerpoint/2010/main" val="243226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016000"/>
            <a:ext cx="8229600" cy="4572000"/>
          </a:xfrm>
        </p:spPr>
        <p:txBody>
          <a:bodyPr>
            <a:noAutofit/>
          </a:bodyPr>
          <a:lstStyle/>
          <a:p>
            <a:pPr marL="0" indent="0" algn="ctr">
              <a:lnSpc>
                <a:spcPct val="130000"/>
              </a:lnSpc>
              <a:buNone/>
            </a:pPr>
            <a:r>
              <a:rPr lang="en-US" sz="2800" b="1" dirty="0">
                <a:solidFill>
                  <a:srgbClr val="000000"/>
                </a:solidFill>
              </a:rPr>
              <a:t>	</a:t>
            </a:r>
            <a:r>
              <a:rPr lang="tr-TR" sz="2800" b="1" dirty="0">
                <a:solidFill>
                  <a:srgbClr val="000000"/>
                </a:solidFill>
              </a:rPr>
              <a:t>BİLİŞSEL GELİŞİM KURAMI</a:t>
            </a:r>
          </a:p>
          <a:p>
            <a:pPr>
              <a:lnSpc>
                <a:spcPct val="130000"/>
              </a:lnSpc>
            </a:pPr>
            <a:r>
              <a:rPr lang="tr-TR" sz="2800" dirty="0">
                <a:solidFill>
                  <a:srgbClr val="000000"/>
                </a:solidFill>
              </a:rPr>
              <a:t>Bilişsel gelişim kuramının öncüsü olan </a:t>
            </a:r>
            <a:r>
              <a:rPr lang="tr-TR" sz="2800" dirty="0" err="1">
                <a:solidFill>
                  <a:srgbClr val="000000"/>
                </a:solidFill>
              </a:rPr>
              <a:t>Piaget</a:t>
            </a:r>
            <a:r>
              <a:rPr lang="tr-TR" sz="2800" dirty="0">
                <a:solidFill>
                  <a:srgbClr val="000000"/>
                </a:solidFill>
              </a:rPr>
              <a:t>, dilbilimsel bilginin aşamalı olarak kalıtım ve olgunlaşma yoluyla gerçekleştiğini savunur. </a:t>
            </a:r>
          </a:p>
          <a:p>
            <a:pPr>
              <a:lnSpc>
                <a:spcPct val="130000"/>
              </a:lnSpc>
            </a:pPr>
            <a:r>
              <a:rPr lang="tr-TR" sz="2800" dirty="0" err="1">
                <a:solidFill>
                  <a:srgbClr val="000000"/>
                </a:solidFill>
              </a:rPr>
              <a:t>Piaget</a:t>
            </a:r>
            <a:r>
              <a:rPr lang="tr-TR" sz="2800" dirty="0">
                <a:solidFill>
                  <a:srgbClr val="000000"/>
                </a:solidFill>
              </a:rPr>
              <a:t>, dili kullanmaya başlamak için dile ait bütün kazanımların bilişsel gelişim aşamaları tamamlandıktan </a:t>
            </a:r>
            <a:r>
              <a:rPr lang="tr-TR" sz="2800" dirty="0"/>
              <a:t>sonra ortaya çıkacağı görüşündedir.</a:t>
            </a:r>
          </a:p>
          <a:p>
            <a:pPr>
              <a:lnSpc>
                <a:spcPct val="130000"/>
              </a:lnSpc>
            </a:pPr>
            <a:endParaRPr lang="tr-TR" sz="2800" dirty="0"/>
          </a:p>
          <a:p>
            <a:pPr>
              <a:lnSpc>
                <a:spcPct val="130000"/>
              </a:lnSpc>
            </a:pPr>
            <a:endParaRPr lang="tr-TR" sz="2800" dirty="0"/>
          </a:p>
        </p:txBody>
      </p:sp>
      <p:sp>
        <p:nvSpPr>
          <p:cNvPr id="3" name="Title 2"/>
          <p:cNvSpPr>
            <a:spLocks noGrp="1"/>
          </p:cNvSpPr>
          <p:nvPr>
            <p:ph type="title"/>
          </p:nvPr>
        </p:nvSpPr>
        <p:spPr>
          <a:xfrm>
            <a:off x="2362200" y="152400"/>
            <a:ext cx="7848600" cy="685800"/>
          </a:xfrm>
        </p:spPr>
        <p:txBody>
          <a:bodyPr>
            <a:normAutofit/>
          </a:bodyPr>
          <a:lstStyle/>
          <a:p>
            <a:pPr algn="ctr"/>
            <a:r>
              <a:rPr lang="en-US" dirty="0"/>
              <a:t>ETKİLEŞİMCİ KURAM</a:t>
            </a:r>
          </a:p>
        </p:txBody>
      </p:sp>
    </p:spTree>
    <p:extLst>
      <p:ext uri="{BB962C8B-B14F-4D97-AF65-F5344CB8AC3E}">
        <p14:creationId xmlns:p14="http://schemas.microsoft.com/office/powerpoint/2010/main" val="1934995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00185" y="1465459"/>
            <a:ext cx="10304427" cy="4445763"/>
          </a:xfrm>
        </p:spPr>
        <p:txBody>
          <a:bodyPr>
            <a:noAutofit/>
          </a:bodyPr>
          <a:lstStyle/>
          <a:p>
            <a:pPr marL="0" indent="0" algn="ctr">
              <a:buNone/>
            </a:pPr>
            <a:r>
              <a:rPr lang="tr-TR" sz="2400" b="1" dirty="0">
                <a:solidFill>
                  <a:srgbClr val="000000"/>
                </a:solidFill>
              </a:rPr>
              <a:t>BİLGİYİ İŞLEME KURAMI</a:t>
            </a:r>
          </a:p>
          <a:p>
            <a:r>
              <a:rPr lang="tr-TR" sz="2400" dirty="0">
                <a:solidFill>
                  <a:srgbClr val="000000"/>
                </a:solidFill>
              </a:rPr>
              <a:t>Bu model,</a:t>
            </a:r>
            <a:r>
              <a:rPr lang="tr-TR" sz="2400" b="1" dirty="0">
                <a:solidFill>
                  <a:srgbClr val="000000"/>
                </a:solidFill>
              </a:rPr>
              <a:t> </a:t>
            </a:r>
            <a:r>
              <a:rPr lang="tr-TR" sz="2400" dirty="0">
                <a:solidFill>
                  <a:srgbClr val="000000"/>
                </a:solidFill>
              </a:rPr>
              <a:t>bireyin bilgiyi aynı bir bilgisayar gibi işlediği üzerinde durur. </a:t>
            </a:r>
          </a:p>
          <a:p>
            <a:r>
              <a:rPr lang="tr-TR" sz="2400" dirty="0">
                <a:solidFill>
                  <a:srgbClr val="000000"/>
                </a:solidFill>
              </a:rPr>
              <a:t>Bireyin;</a:t>
            </a:r>
          </a:p>
          <a:p>
            <a:pPr lvl="1"/>
            <a:r>
              <a:rPr lang="tr-TR" sz="2400" dirty="0">
                <a:solidFill>
                  <a:srgbClr val="000000"/>
                </a:solidFill>
              </a:rPr>
              <a:t>çevreden bilgiyi alan, </a:t>
            </a:r>
          </a:p>
          <a:p>
            <a:pPr lvl="1"/>
            <a:r>
              <a:rPr lang="tr-TR" sz="2400" dirty="0">
                <a:solidFill>
                  <a:srgbClr val="000000"/>
                </a:solidFill>
              </a:rPr>
              <a:t>bu bilgiyi sembolik kodlara dönüştüren,</a:t>
            </a:r>
          </a:p>
          <a:p>
            <a:pPr lvl="1"/>
            <a:r>
              <a:rPr lang="tr-TR" sz="2400" dirty="0">
                <a:solidFill>
                  <a:srgbClr val="000000"/>
                </a:solidFill>
              </a:rPr>
              <a:t>bilgiyi bellekte saklayarak saklanan bilginin gerektiği anda geri gelmesini sağlayan bir bilgi işleme sisteminin </a:t>
            </a:r>
            <a:r>
              <a:rPr lang="tr-TR" sz="2400" dirty="0"/>
              <a:t>olduğunu vurgular.</a:t>
            </a:r>
          </a:p>
        </p:txBody>
      </p:sp>
      <p:sp>
        <p:nvSpPr>
          <p:cNvPr id="4" name="Title 2"/>
          <p:cNvSpPr>
            <a:spLocks noGrp="1"/>
          </p:cNvSpPr>
          <p:nvPr>
            <p:ph type="title"/>
          </p:nvPr>
        </p:nvSpPr>
        <p:spPr/>
        <p:txBody>
          <a:bodyPr>
            <a:normAutofit/>
          </a:bodyPr>
          <a:lstStyle/>
          <a:p>
            <a:pPr algn="ctr"/>
            <a:r>
              <a:rPr lang="en-US" dirty="0"/>
              <a:t>ETKİLEŞİMCİ KURAM</a:t>
            </a:r>
          </a:p>
        </p:txBody>
      </p:sp>
    </p:spTree>
    <p:extLst>
      <p:ext uri="{BB962C8B-B14F-4D97-AF65-F5344CB8AC3E}">
        <p14:creationId xmlns:p14="http://schemas.microsoft.com/office/powerpoint/2010/main" val="641724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7875" y="1898119"/>
            <a:ext cx="10206737" cy="4013103"/>
          </a:xfrm>
        </p:spPr>
        <p:txBody>
          <a:bodyPr>
            <a:noAutofit/>
          </a:bodyPr>
          <a:lstStyle/>
          <a:p>
            <a:pPr marL="0" indent="0" algn="ctr">
              <a:buNone/>
            </a:pPr>
            <a:r>
              <a:rPr lang="tr-TR" sz="2400" b="1" dirty="0">
                <a:solidFill>
                  <a:srgbClr val="000000"/>
                </a:solidFill>
              </a:rPr>
              <a:t>BİLGİYİ İŞLEME KURAMI</a:t>
            </a:r>
          </a:p>
          <a:p>
            <a:r>
              <a:rPr lang="tr-TR" sz="2400" dirty="0">
                <a:solidFill>
                  <a:srgbClr val="000000"/>
                </a:solidFill>
              </a:rPr>
              <a:t>Bilgiyi işlemede; seri işleme ve paralel işleme şeklinde iki temel süreç vardır;</a:t>
            </a:r>
          </a:p>
          <a:p>
            <a:r>
              <a:rPr lang="tr-TR" sz="2400" b="1" i="1" dirty="0">
                <a:solidFill>
                  <a:srgbClr val="000000"/>
                </a:solidFill>
              </a:rPr>
              <a:t>Seri işleme</a:t>
            </a:r>
            <a:r>
              <a:rPr lang="tr-TR" sz="2400" i="1" dirty="0">
                <a:solidFill>
                  <a:srgbClr val="000000"/>
                </a:solidFill>
              </a:rPr>
              <a:t>;</a:t>
            </a:r>
            <a:r>
              <a:rPr lang="tr-TR" sz="2400" dirty="0">
                <a:solidFill>
                  <a:srgbClr val="000000"/>
                </a:solidFill>
              </a:rPr>
              <a:t> bilgileri edinirken, her seferinde tek bir bilgiyi işleyerek sırayla öğrenmedir.</a:t>
            </a:r>
          </a:p>
          <a:p>
            <a:r>
              <a:rPr lang="tr-TR" sz="2400" b="1" i="1" dirty="0">
                <a:solidFill>
                  <a:srgbClr val="000000"/>
                </a:solidFill>
              </a:rPr>
              <a:t>Paralel işleme</a:t>
            </a:r>
            <a:r>
              <a:rPr lang="tr-TR" sz="2400" dirty="0">
                <a:solidFill>
                  <a:srgbClr val="000000"/>
                </a:solidFill>
              </a:rPr>
              <a:t> de, birden çok bilginin aynı anda işlenmesi demektir. </a:t>
            </a:r>
          </a:p>
          <a:p>
            <a:r>
              <a:rPr lang="tr-TR" sz="2400" b="1" i="1" dirty="0">
                <a:solidFill>
                  <a:srgbClr val="000000"/>
                </a:solidFill>
              </a:rPr>
              <a:t>Paralel </a:t>
            </a:r>
            <a:r>
              <a:rPr lang="tr-TR" sz="2400" b="1" i="1" dirty="0" err="1">
                <a:solidFill>
                  <a:srgbClr val="000000"/>
                </a:solidFill>
              </a:rPr>
              <a:t>işlemleme</a:t>
            </a:r>
            <a:r>
              <a:rPr lang="tr-TR" sz="2400" dirty="0">
                <a:solidFill>
                  <a:srgbClr val="000000"/>
                </a:solidFill>
              </a:rPr>
              <a:t>; algı, üst düzey bilgi, deneyim, beklenti ve motivasyon ile yönetilir. Eksik harfleri olan bir cümlenin anlamı önceden var olan okuma deneyimleri ve konuya ilişkin bir anlam verecek cümle beklentisi sayesinde kolayca çözülebilir. </a:t>
            </a:r>
            <a:endParaRPr lang="en-US" sz="2400" dirty="0">
              <a:solidFill>
                <a:srgbClr val="000000"/>
              </a:solidFill>
            </a:endParaRPr>
          </a:p>
        </p:txBody>
      </p:sp>
      <p:sp>
        <p:nvSpPr>
          <p:cNvPr id="4" name="Title 2"/>
          <p:cNvSpPr>
            <a:spLocks noGrp="1"/>
          </p:cNvSpPr>
          <p:nvPr>
            <p:ph type="title"/>
          </p:nvPr>
        </p:nvSpPr>
        <p:spPr/>
        <p:txBody>
          <a:bodyPr>
            <a:normAutofit/>
          </a:bodyPr>
          <a:lstStyle/>
          <a:p>
            <a:pPr algn="ctr"/>
            <a:r>
              <a:rPr lang="en-US" dirty="0"/>
              <a:t>ETKİLEŞİMCİ KURAM</a:t>
            </a:r>
          </a:p>
        </p:txBody>
      </p:sp>
    </p:spTree>
    <p:extLst>
      <p:ext uri="{BB962C8B-B14F-4D97-AF65-F5344CB8AC3E}">
        <p14:creationId xmlns:p14="http://schemas.microsoft.com/office/powerpoint/2010/main" val="64589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80220" y="1264555"/>
            <a:ext cx="8915400" cy="3777622"/>
          </a:xfrm>
        </p:spPr>
        <p:txBody>
          <a:bodyPr>
            <a:noAutofit/>
          </a:bodyPr>
          <a:lstStyle/>
          <a:p>
            <a:pPr marL="0" indent="0" algn="ctr">
              <a:buNone/>
            </a:pPr>
            <a:r>
              <a:rPr lang="tr-TR" sz="2800" b="1" dirty="0">
                <a:solidFill>
                  <a:srgbClr val="000000"/>
                </a:solidFill>
              </a:rPr>
              <a:t>TOPLUMSAL ETKİLEŞİMCİ KURAM</a:t>
            </a:r>
          </a:p>
          <a:p>
            <a:pPr marL="0" indent="0" algn="ctr">
              <a:buNone/>
            </a:pPr>
            <a:endParaRPr lang="tr-TR" b="1" dirty="0">
              <a:solidFill>
                <a:srgbClr val="000000"/>
              </a:solidFill>
            </a:endParaRPr>
          </a:p>
          <a:p>
            <a:r>
              <a:rPr lang="tr-TR" sz="2400" dirty="0">
                <a:solidFill>
                  <a:srgbClr val="000000"/>
                </a:solidFill>
              </a:rPr>
              <a:t>Toplumsal </a:t>
            </a:r>
            <a:r>
              <a:rPr lang="tr-TR" sz="2400" dirty="0" err="1">
                <a:solidFill>
                  <a:srgbClr val="000000"/>
                </a:solidFill>
              </a:rPr>
              <a:t>etkileşimci</a:t>
            </a:r>
            <a:r>
              <a:rPr lang="tr-TR" sz="2400" dirty="0">
                <a:solidFill>
                  <a:srgbClr val="000000"/>
                </a:solidFill>
              </a:rPr>
              <a:t> kuramın savunucusu </a:t>
            </a:r>
            <a:r>
              <a:rPr lang="tr-TR" sz="2400" dirty="0" err="1">
                <a:solidFill>
                  <a:srgbClr val="000000"/>
                </a:solidFill>
              </a:rPr>
              <a:t>Vygotsky’ye</a:t>
            </a:r>
            <a:r>
              <a:rPr lang="tr-TR" sz="2400" dirty="0">
                <a:solidFill>
                  <a:srgbClr val="000000"/>
                </a:solidFill>
              </a:rPr>
              <a:t> göre; dil insanın toplumsal çevresiyle etkileşime girmede araç olarak kullandığı bir sembol sistemidir. </a:t>
            </a:r>
          </a:p>
          <a:p>
            <a:r>
              <a:rPr lang="tr-TR" sz="2400" dirty="0">
                <a:solidFill>
                  <a:srgbClr val="000000"/>
                </a:solidFill>
              </a:rPr>
              <a:t>Bu araç, doğumdan itibaren çocuğun çevresiyle girdiği etkileşimle biçimlenir. </a:t>
            </a:r>
          </a:p>
          <a:p>
            <a:r>
              <a:rPr lang="tr-TR" sz="2400" dirty="0">
                <a:solidFill>
                  <a:srgbClr val="000000"/>
                </a:solidFill>
              </a:rPr>
              <a:t>Dil gelişimi de doğrudan doğruya çocuğun nasıl bir çevrede ve kimlerle büyüdüğüne bağlı olarak gerçekleşir. </a:t>
            </a:r>
          </a:p>
          <a:p>
            <a:r>
              <a:rPr lang="tr-TR" sz="2400" dirty="0">
                <a:solidFill>
                  <a:srgbClr val="000000"/>
                </a:solidFill>
              </a:rPr>
              <a:t>Bu bakımdan çocuğun gelişiminde gerçek gelişim seviyesi ile potansiyeli arasında ayrım yapmanın gerekli olduğu üzerinde durulur. </a:t>
            </a:r>
          </a:p>
          <a:p>
            <a:endParaRPr lang="en-US" sz="2400" dirty="0">
              <a:solidFill>
                <a:srgbClr val="000000"/>
              </a:solidFill>
            </a:endParaRPr>
          </a:p>
          <a:p>
            <a:endParaRPr lang="tr-TR" sz="2400" dirty="0">
              <a:solidFill>
                <a:srgbClr val="000000"/>
              </a:solidFill>
            </a:endParaRPr>
          </a:p>
        </p:txBody>
      </p:sp>
      <p:sp>
        <p:nvSpPr>
          <p:cNvPr id="4" name="Title 2"/>
          <p:cNvSpPr>
            <a:spLocks noGrp="1"/>
          </p:cNvSpPr>
          <p:nvPr>
            <p:ph type="title"/>
          </p:nvPr>
        </p:nvSpPr>
        <p:spPr/>
        <p:txBody>
          <a:bodyPr>
            <a:normAutofit/>
          </a:bodyPr>
          <a:lstStyle/>
          <a:p>
            <a:pPr algn="ctr"/>
            <a:r>
              <a:rPr lang="en-US" dirty="0"/>
              <a:t>ETKİLEŞİMCİ KURAM</a:t>
            </a:r>
          </a:p>
        </p:txBody>
      </p:sp>
    </p:spTree>
    <p:extLst>
      <p:ext uri="{BB962C8B-B14F-4D97-AF65-F5344CB8AC3E}">
        <p14:creationId xmlns:p14="http://schemas.microsoft.com/office/powerpoint/2010/main" val="2725146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25242" y="1491761"/>
            <a:ext cx="10405819" cy="4715607"/>
          </a:xfrm>
        </p:spPr>
        <p:txBody>
          <a:bodyPr>
            <a:normAutofit fontScale="77500" lnSpcReduction="20000"/>
          </a:bodyPr>
          <a:lstStyle/>
          <a:p>
            <a:pPr marL="0" indent="0" algn="ctr">
              <a:buNone/>
            </a:pPr>
            <a:r>
              <a:rPr lang="tr-TR" sz="2800" b="1" dirty="0">
                <a:solidFill>
                  <a:srgbClr val="000000"/>
                </a:solidFill>
              </a:rPr>
              <a:t>TOPLUMSAL ETKİLEŞİMCİ KURAM</a:t>
            </a:r>
            <a:endParaRPr lang="tr-TR" sz="2800" dirty="0">
              <a:solidFill>
                <a:srgbClr val="000000"/>
              </a:solidFill>
            </a:endParaRPr>
          </a:p>
          <a:p>
            <a:endParaRPr lang="tr-TR" sz="2800" dirty="0">
              <a:solidFill>
                <a:srgbClr val="000000"/>
              </a:solidFill>
            </a:endParaRPr>
          </a:p>
          <a:p>
            <a:r>
              <a:rPr lang="tr-TR" sz="2800" b="1" i="1" dirty="0">
                <a:solidFill>
                  <a:srgbClr val="000000"/>
                </a:solidFill>
              </a:rPr>
              <a:t>Gerçek gelişim aşaması</a:t>
            </a:r>
            <a:r>
              <a:rPr lang="tr-TR" sz="2800" i="1" dirty="0">
                <a:solidFill>
                  <a:srgbClr val="000000"/>
                </a:solidFill>
              </a:rPr>
              <a:t>,</a:t>
            </a:r>
            <a:r>
              <a:rPr lang="tr-TR" sz="2800" dirty="0">
                <a:solidFill>
                  <a:srgbClr val="000000"/>
                </a:solidFill>
              </a:rPr>
              <a:t> çocuğun hali hazırda tamamladığı, kişisel çevre özelliklerinden bağımsız, zihinsel gelişim döngülerine gönderimde bulunur.</a:t>
            </a:r>
          </a:p>
          <a:p>
            <a:r>
              <a:rPr lang="tr-TR" sz="2800" b="1" i="1" dirty="0">
                <a:solidFill>
                  <a:srgbClr val="000000"/>
                </a:solidFill>
              </a:rPr>
              <a:t>Potansiyel</a:t>
            </a:r>
            <a:r>
              <a:rPr lang="tr-TR" sz="2800" b="1" dirty="0">
                <a:solidFill>
                  <a:srgbClr val="000000"/>
                </a:solidFill>
              </a:rPr>
              <a:t>,</a:t>
            </a:r>
            <a:r>
              <a:rPr lang="tr-TR" sz="2800" dirty="0">
                <a:solidFill>
                  <a:srgbClr val="000000"/>
                </a:solidFill>
              </a:rPr>
              <a:t> çocuğun gerçek gelişim seviyesi dışında çevresinden aldığı, tamamen çocuğun kendi kişisel çevresine özel ve çocuktan çocuğa değişebilen girdiler ile beslenmiş olan kapasitesine gönderimde bulunur. </a:t>
            </a:r>
            <a:endParaRPr lang="en-US" sz="2800" dirty="0">
              <a:solidFill>
                <a:srgbClr val="000000"/>
              </a:solidFill>
            </a:endParaRPr>
          </a:p>
          <a:p>
            <a:r>
              <a:rPr lang="tr-TR" sz="2800" dirty="0">
                <a:solidFill>
                  <a:srgbClr val="000000"/>
                </a:solidFill>
              </a:rPr>
              <a:t>Bu durum, </a:t>
            </a:r>
            <a:r>
              <a:rPr lang="tr-TR" sz="2800" dirty="0" err="1">
                <a:solidFill>
                  <a:srgbClr val="000000"/>
                </a:solidFill>
              </a:rPr>
              <a:t>Vygotsky’ye</a:t>
            </a:r>
            <a:r>
              <a:rPr lang="tr-TR" sz="2800" dirty="0">
                <a:solidFill>
                  <a:srgbClr val="000000"/>
                </a:solidFill>
              </a:rPr>
              <a:t> göre “</a:t>
            </a:r>
            <a:r>
              <a:rPr lang="tr-TR" sz="2800" b="1" i="1" dirty="0">
                <a:solidFill>
                  <a:srgbClr val="000000"/>
                </a:solidFill>
              </a:rPr>
              <a:t>yakınsak gelişim alanı</a:t>
            </a:r>
            <a:r>
              <a:rPr lang="tr-TR" sz="2800" i="1" dirty="0">
                <a:solidFill>
                  <a:srgbClr val="000000"/>
                </a:solidFill>
              </a:rPr>
              <a:t>” </a:t>
            </a:r>
            <a:r>
              <a:rPr lang="tr-TR" sz="2800" dirty="0">
                <a:solidFill>
                  <a:srgbClr val="000000"/>
                </a:solidFill>
              </a:rPr>
              <a:t>olarak adlandırılan, çocukların gerçek gelişim düzeyleri ile kapasiteleri arasındaki farktan kaynaklanır. </a:t>
            </a:r>
          </a:p>
          <a:p>
            <a:pPr>
              <a:lnSpc>
                <a:spcPct val="130000"/>
              </a:lnSpc>
            </a:pPr>
            <a:r>
              <a:rPr lang="tr-TR" sz="2800" dirty="0">
                <a:solidFill>
                  <a:srgbClr val="000000"/>
                </a:solidFill>
              </a:rPr>
              <a:t>Bu kapsamda biyolojik, sosyal, bilişsel ve dilbilimsel birçok etmen önem taşır. </a:t>
            </a:r>
          </a:p>
          <a:p>
            <a:endParaRPr lang="en-US" sz="2800" dirty="0">
              <a:solidFill>
                <a:srgbClr val="000000"/>
              </a:solidFill>
            </a:endParaRPr>
          </a:p>
          <a:p>
            <a:endParaRPr lang="tr-TR" sz="2800" dirty="0"/>
          </a:p>
        </p:txBody>
      </p:sp>
      <p:sp>
        <p:nvSpPr>
          <p:cNvPr id="4" name="Title 2"/>
          <p:cNvSpPr>
            <a:spLocks noGrp="1"/>
          </p:cNvSpPr>
          <p:nvPr>
            <p:ph type="title"/>
          </p:nvPr>
        </p:nvSpPr>
        <p:spPr/>
        <p:txBody>
          <a:bodyPr>
            <a:normAutofit/>
          </a:bodyPr>
          <a:lstStyle/>
          <a:p>
            <a:pPr algn="ctr"/>
            <a:r>
              <a:rPr lang="en-US" dirty="0"/>
              <a:t>ETKİLEŞİMCİ KURAM</a:t>
            </a:r>
          </a:p>
        </p:txBody>
      </p:sp>
    </p:spTree>
    <p:extLst>
      <p:ext uri="{BB962C8B-B14F-4D97-AF65-F5344CB8AC3E}">
        <p14:creationId xmlns:p14="http://schemas.microsoft.com/office/powerpoint/2010/main" val="192462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73416" y="253174"/>
            <a:ext cx="8911687" cy="1280890"/>
          </a:xfrm>
        </p:spPr>
        <p:txBody>
          <a:bodyPr/>
          <a:lstStyle/>
          <a:p>
            <a:pPr algn="ctr"/>
            <a:r>
              <a:rPr lang="tr-TR" b="1" dirty="0">
                <a:solidFill>
                  <a:srgbClr val="800000"/>
                </a:solidFill>
              </a:rPr>
              <a:t>Kaynakça</a:t>
            </a:r>
            <a:endParaRPr lang="tr-TR" dirty="0">
              <a:solidFill>
                <a:srgbClr val="800000"/>
              </a:solidFill>
            </a:endParaRPr>
          </a:p>
        </p:txBody>
      </p:sp>
      <p:sp>
        <p:nvSpPr>
          <p:cNvPr id="3" name="İçerik Yer Tutucusu 2"/>
          <p:cNvSpPr>
            <a:spLocks noGrp="1"/>
          </p:cNvSpPr>
          <p:nvPr>
            <p:ph idx="1"/>
          </p:nvPr>
        </p:nvSpPr>
        <p:spPr>
          <a:xfrm>
            <a:off x="1576144" y="1673082"/>
            <a:ext cx="10041147" cy="3777622"/>
          </a:xfrm>
        </p:spPr>
        <p:txBody>
          <a:bodyPr>
            <a:noAutofit/>
          </a:bodyPr>
          <a:lstStyle/>
          <a:p>
            <a:r>
              <a:rPr lang="tr-TR" dirty="0" err="1"/>
              <a:t>Bee</a:t>
            </a:r>
            <a:r>
              <a:rPr lang="tr-TR" dirty="0"/>
              <a:t>, H. L., </a:t>
            </a:r>
            <a:r>
              <a:rPr lang="tr-TR" dirty="0" err="1"/>
              <a:t>Boyd</a:t>
            </a:r>
            <a:r>
              <a:rPr lang="tr-TR" dirty="0"/>
              <a:t>, D. R., &amp; Gündüz, O. (2009). Çocuk gelişim psikolojisi. </a:t>
            </a:r>
            <a:r>
              <a:rPr lang="tr-TR" dirty="0" err="1"/>
              <a:t>Kaknüs</a:t>
            </a:r>
            <a:r>
              <a:rPr lang="tr-TR" dirty="0"/>
              <a:t> yayınları.</a:t>
            </a:r>
          </a:p>
          <a:p>
            <a:r>
              <a:rPr lang="tr-TR" dirty="0" err="1"/>
              <a:t>Gander</a:t>
            </a:r>
            <a:r>
              <a:rPr lang="tr-TR" dirty="0"/>
              <a:t>, M. J., &amp; </a:t>
            </a:r>
            <a:r>
              <a:rPr lang="tr-TR" dirty="0" err="1"/>
              <a:t>Gardiner</a:t>
            </a:r>
            <a:r>
              <a:rPr lang="tr-TR" dirty="0"/>
              <a:t>, H. W. (2010). Çocuk ve ergen gelişimi (7. Baskı). Ankara: İmge.</a:t>
            </a:r>
          </a:p>
          <a:p>
            <a:r>
              <a:rPr lang="tr-TR" dirty="0"/>
              <a:t>Köksal Akyol, A (2019). Erken Çocukluk Döneminde Gelişim I. Anı Yayıncılık</a:t>
            </a:r>
          </a:p>
          <a:p>
            <a:r>
              <a:rPr lang="tr-TR" dirty="0"/>
              <a:t>Köksal Akyol, A (2019). Erken Çocukluk Döneminde Gelişim II. Anı Yayıncılık</a:t>
            </a:r>
          </a:p>
        </p:txBody>
      </p:sp>
    </p:spTree>
    <p:extLst>
      <p:ext uri="{BB962C8B-B14F-4D97-AF65-F5344CB8AC3E}">
        <p14:creationId xmlns:p14="http://schemas.microsoft.com/office/powerpoint/2010/main" val="2342288590"/>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314</TotalTime>
  <Words>451</Words>
  <Application>Microsoft Office PowerPoint</Application>
  <PresentationFormat>Geniş ekran</PresentationFormat>
  <Paragraphs>42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 ÇOCUK GELİŞİMİNDE KURAMLARI</vt:lpstr>
      <vt:lpstr>DİL GELİŞİM KURAMCILARI ETKİLEŞİMCİ KURAM</vt:lpstr>
      <vt:lpstr>ETKİLEŞİMCİ KURAM</vt:lpstr>
      <vt:lpstr>ETKİLEŞİMCİ KURAM</vt:lpstr>
      <vt:lpstr>ETKİLEŞİMCİ KURAM</vt:lpstr>
      <vt:lpstr>ETKİLEŞİMCİ KURAM</vt:lpstr>
      <vt:lpstr>ETKİLEŞİMCİ KURAM</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 KURAMLARI GİRİŞ</dc:title>
  <dc:creator>asus</dc:creator>
  <cp:lastModifiedBy>Emin Demir</cp:lastModifiedBy>
  <cp:revision>35</cp:revision>
  <dcterms:created xsi:type="dcterms:W3CDTF">2017-09-25T14:34:57Z</dcterms:created>
  <dcterms:modified xsi:type="dcterms:W3CDTF">2020-05-04T21:23:14Z</dcterms:modified>
</cp:coreProperties>
</file>