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93" r:id="rId2"/>
    <p:sldId id="494" r:id="rId3"/>
    <p:sldId id="495" r:id="rId4"/>
    <p:sldId id="496" r:id="rId5"/>
    <p:sldId id="497" r:id="rId6"/>
    <p:sldId id="498" r:id="rId7"/>
    <p:sldId id="499" r:id="rId8"/>
    <p:sldId id="500" r:id="rId9"/>
    <p:sldId id="501" r:id="rId10"/>
    <p:sldId id="502" r:id="rId11"/>
    <p:sldId id="503" r:id="rId12"/>
    <p:sldId id="504" r:id="rId13"/>
    <p:sldId id="48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A2B120F-5743-4B40-907D-1146E8E4DF1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ABCA161-D4C1-4991-9357-1BEF4D581F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AE32386-E4D9-43AA-9D7E-F4FBBB244FF8}"/>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5" name="Alt Bilgi Yer Tutucusu 4">
            <a:extLst>
              <a:ext uri="{FF2B5EF4-FFF2-40B4-BE49-F238E27FC236}">
                <a16:creationId xmlns:a16="http://schemas.microsoft.com/office/drawing/2014/main" id="{55CC0DCE-44E7-413D-BBA4-A331EF4CB80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116230A-F4A6-4CF3-A95B-31D2560D0246}"/>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2674561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317E999-EED9-4FF4-B09B-1A3681295A3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6FF3D83-1378-4A4A-995C-8F89643A176F}"/>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6FD1F07-644D-4D48-ADF3-9C38C92BFA7B}"/>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5" name="Alt Bilgi Yer Tutucusu 4">
            <a:extLst>
              <a:ext uri="{FF2B5EF4-FFF2-40B4-BE49-F238E27FC236}">
                <a16:creationId xmlns:a16="http://schemas.microsoft.com/office/drawing/2014/main" id="{204D0E05-4437-4BED-A119-A37C154F9CF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4A9D4E9-6633-4871-B41C-CB9E6458D146}"/>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1352196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3DD20BC-623C-45D2-AEE7-8DBB9010EFF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E82D2BE-8066-4B45-BCAD-4EE4732E2072}"/>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E927C84-B6F3-4242-BCDF-69FE59458A9D}"/>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5" name="Alt Bilgi Yer Tutucusu 4">
            <a:extLst>
              <a:ext uri="{FF2B5EF4-FFF2-40B4-BE49-F238E27FC236}">
                <a16:creationId xmlns:a16="http://schemas.microsoft.com/office/drawing/2014/main" id="{FC9FFA68-556F-476B-AC41-EAEC6592C73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4C3E062-8585-410F-B7BB-A5109EEE8822}"/>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1322496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36C4BB4-AEF8-4634-85E3-50183DC58D2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369E702-C457-4516-88B8-2AFF51E30818}"/>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FAC3A21-4BF1-48DA-9C4E-0D2B7A928B47}"/>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5" name="Alt Bilgi Yer Tutucusu 4">
            <a:extLst>
              <a:ext uri="{FF2B5EF4-FFF2-40B4-BE49-F238E27FC236}">
                <a16:creationId xmlns:a16="http://schemas.microsoft.com/office/drawing/2014/main" id="{00B73A09-339D-4150-88D7-97FCAAE6E9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90B5C82-A024-4747-9414-F3CE93F68424}"/>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2730897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3A24330-2F19-49B6-B828-7C8DCC79976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6F0330F-F31F-4B01-8FDD-B93919102F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54783B47-E33C-438E-BEC4-53C9D0B35F75}"/>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5" name="Alt Bilgi Yer Tutucusu 4">
            <a:extLst>
              <a:ext uri="{FF2B5EF4-FFF2-40B4-BE49-F238E27FC236}">
                <a16:creationId xmlns:a16="http://schemas.microsoft.com/office/drawing/2014/main" id="{264D7FC5-2394-40D7-8034-6E19C36C12C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B104182-771B-4B14-9303-C9648C9B843C}"/>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3254182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56F5D46-C189-4D1B-A5B1-F2124B248A1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C340947-96A9-4E68-BFDB-291D93E7C249}"/>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318888E-2A84-4555-BB0B-422B53EB7735}"/>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FCBA32A-2AF1-4F37-B64A-C7C858BEC644}"/>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6" name="Alt Bilgi Yer Tutucusu 5">
            <a:extLst>
              <a:ext uri="{FF2B5EF4-FFF2-40B4-BE49-F238E27FC236}">
                <a16:creationId xmlns:a16="http://schemas.microsoft.com/office/drawing/2014/main" id="{1FFCAD9B-41B6-444D-A788-1DCA0010BEE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73D1864-8FFF-4A73-8F3B-4A31F613C6C2}"/>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901613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3C2AE0E-32CD-400E-A95D-E07FED7CF41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E8414F8-CBD4-4EEA-826D-3947107EFD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602976C9-182E-4379-9D38-9C43C360A2B3}"/>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E5F860B-DC9D-451C-BEB6-1647CC23CF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2CC0C8E8-FE53-4A10-8DF8-2CA78CD4EBB8}"/>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B2C6021-659E-4BBD-A502-AC1871A01D19}"/>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8" name="Alt Bilgi Yer Tutucusu 7">
            <a:extLst>
              <a:ext uri="{FF2B5EF4-FFF2-40B4-BE49-F238E27FC236}">
                <a16:creationId xmlns:a16="http://schemas.microsoft.com/office/drawing/2014/main" id="{2C939990-72BC-4AD4-96C5-C8E381E8DB9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335D4A5-3911-40D3-A611-6414166D401C}"/>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244528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F803200-FAFC-4E19-A93A-69E0568B924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16CFC2B-80E1-4650-BA48-3A6AAA7F3D29}"/>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4" name="Alt Bilgi Yer Tutucusu 3">
            <a:extLst>
              <a:ext uri="{FF2B5EF4-FFF2-40B4-BE49-F238E27FC236}">
                <a16:creationId xmlns:a16="http://schemas.microsoft.com/office/drawing/2014/main" id="{D71DC47E-6193-4D90-ADCE-CEAE43DBC78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F013F9A-EB98-4435-AABC-EB4AA6539001}"/>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3844093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A178E03-C795-4C12-A3E0-42801FBC2CBA}"/>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3" name="Alt Bilgi Yer Tutucusu 2">
            <a:extLst>
              <a:ext uri="{FF2B5EF4-FFF2-40B4-BE49-F238E27FC236}">
                <a16:creationId xmlns:a16="http://schemas.microsoft.com/office/drawing/2014/main" id="{7B3E6372-8175-4DB6-98D1-2C1B41BA541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563AD1B-854D-4E66-8F4E-A032501B14D0}"/>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3314296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EDE7CB-5799-4C67-9B8B-D51EA1B668E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44DC525-1B4A-4A34-8EF1-F52EB0ABBA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6D88FDA-3342-4E65-B2C9-9F3D97646D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E862F87A-2B62-42E2-B055-08A293E3E39A}"/>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6" name="Alt Bilgi Yer Tutucusu 5">
            <a:extLst>
              <a:ext uri="{FF2B5EF4-FFF2-40B4-BE49-F238E27FC236}">
                <a16:creationId xmlns:a16="http://schemas.microsoft.com/office/drawing/2014/main" id="{5549994B-6E68-4FB4-BC6B-6F8DF131B9A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83567D7-168F-48E4-9678-A0AC8C810629}"/>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1071177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E1FE74F-B30C-496C-8837-83DF922AD0C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34BE850-8296-41CF-AA45-E122223ADF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ECC9FD6-50C4-41B4-ADEB-C25534FA6C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18B599EE-CB68-4FB7-95D3-F7B5CE5BF97E}"/>
              </a:ext>
            </a:extLst>
          </p:cNvPr>
          <p:cNvSpPr>
            <a:spLocks noGrp="1"/>
          </p:cNvSpPr>
          <p:nvPr>
            <p:ph type="dt" sz="half" idx="10"/>
          </p:nvPr>
        </p:nvSpPr>
        <p:spPr/>
        <p:txBody>
          <a:bodyPr/>
          <a:lstStyle/>
          <a:p>
            <a:fld id="{EF04AAF8-BE83-4A5B-9989-EDCC092737A2}" type="datetimeFigureOut">
              <a:rPr lang="tr-TR" smtClean="0"/>
              <a:t>2.12.2024</a:t>
            </a:fld>
            <a:endParaRPr lang="tr-TR"/>
          </a:p>
        </p:txBody>
      </p:sp>
      <p:sp>
        <p:nvSpPr>
          <p:cNvPr id="6" name="Alt Bilgi Yer Tutucusu 5">
            <a:extLst>
              <a:ext uri="{FF2B5EF4-FFF2-40B4-BE49-F238E27FC236}">
                <a16:creationId xmlns:a16="http://schemas.microsoft.com/office/drawing/2014/main" id="{F8815EFD-D062-4246-BE2A-5500076232C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A9FE25C-A371-4965-A2A1-BF99CFB13D8B}"/>
              </a:ext>
            </a:extLst>
          </p:cNvPr>
          <p:cNvSpPr>
            <a:spLocks noGrp="1"/>
          </p:cNvSpPr>
          <p:nvPr>
            <p:ph type="sldNum" sz="quarter" idx="12"/>
          </p:nvPr>
        </p:nvSpPr>
        <p:spPr/>
        <p:txBody>
          <a:bodyPr/>
          <a:lstStyle/>
          <a:p>
            <a:fld id="{A1469704-C0C9-477F-8C75-D4F487B56D6D}" type="slidenum">
              <a:rPr lang="tr-TR" smtClean="0"/>
              <a:t>‹#›</a:t>
            </a:fld>
            <a:endParaRPr lang="tr-TR"/>
          </a:p>
        </p:txBody>
      </p:sp>
    </p:spTree>
    <p:extLst>
      <p:ext uri="{BB962C8B-B14F-4D97-AF65-F5344CB8AC3E}">
        <p14:creationId xmlns:p14="http://schemas.microsoft.com/office/powerpoint/2010/main" val="3140877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86A495D-C3C6-4379-8C03-C1068A3869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06F6C44-A923-4932-8C08-586AF86D26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DB70F8E-FD54-4D79-BEF5-4C6F37F2A5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04AAF8-BE83-4A5B-9989-EDCC092737A2}" type="datetimeFigureOut">
              <a:rPr lang="tr-TR" smtClean="0"/>
              <a:t>2.12.2024</a:t>
            </a:fld>
            <a:endParaRPr lang="tr-TR"/>
          </a:p>
        </p:txBody>
      </p:sp>
      <p:sp>
        <p:nvSpPr>
          <p:cNvPr id="5" name="Alt Bilgi Yer Tutucusu 4">
            <a:extLst>
              <a:ext uri="{FF2B5EF4-FFF2-40B4-BE49-F238E27FC236}">
                <a16:creationId xmlns:a16="http://schemas.microsoft.com/office/drawing/2014/main" id="{67C7C5FF-C528-4101-8FCF-8E855B982C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7858C82-DE3B-4A40-82F2-0611FE0C73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469704-C0C9-477F-8C75-D4F487B56D6D}" type="slidenum">
              <a:rPr lang="tr-TR" smtClean="0"/>
              <a:t>‹#›</a:t>
            </a:fld>
            <a:endParaRPr lang="tr-TR"/>
          </a:p>
        </p:txBody>
      </p:sp>
    </p:spTree>
    <p:extLst>
      <p:ext uri="{BB962C8B-B14F-4D97-AF65-F5344CB8AC3E}">
        <p14:creationId xmlns:p14="http://schemas.microsoft.com/office/powerpoint/2010/main" val="2559906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EABEA5-C986-4202-AFA3-EA5C89F41CAB}"/>
              </a:ext>
            </a:extLst>
          </p:cNvPr>
          <p:cNvSpPr>
            <a:spLocks noGrp="1"/>
          </p:cNvSpPr>
          <p:nvPr>
            <p:ph type="title"/>
          </p:nvPr>
        </p:nvSpPr>
        <p:spPr/>
        <p:txBody>
          <a:bodyPr/>
          <a:lstStyle/>
          <a:p>
            <a:r>
              <a:rPr lang="tr-TR" dirty="0" err="1"/>
              <a:t>Pregnancy</a:t>
            </a:r>
            <a:r>
              <a:rPr lang="tr-TR" dirty="0"/>
              <a:t> </a:t>
            </a:r>
            <a:r>
              <a:rPr lang="tr-TR" dirty="0" err="1"/>
              <a:t>Examination</a:t>
            </a:r>
            <a:endParaRPr lang="tr-TR" dirty="0"/>
          </a:p>
        </p:txBody>
      </p:sp>
      <p:sp>
        <p:nvSpPr>
          <p:cNvPr id="3" name="İçerik Yer Tutucusu 2">
            <a:extLst>
              <a:ext uri="{FF2B5EF4-FFF2-40B4-BE49-F238E27FC236}">
                <a16:creationId xmlns:a16="http://schemas.microsoft.com/office/drawing/2014/main" id="{33A3A34D-A23F-4E36-99DD-F326277F5F9C}"/>
              </a:ext>
            </a:extLst>
          </p:cNvPr>
          <p:cNvSpPr>
            <a:spLocks noGrp="1"/>
          </p:cNvSpPr>
          <p:nvPr>
            <p:ph idx="1"/>
          </p:nvPr>
        </p:nvSpPr>
        <p:spPr>
          <a:xfrm>
            <a:off x="838200" y="1460499"/>
            <a:ext cx="10515600" cy="5032376"/>
          </a:xfrm>
        </p:spPr>
        <p:txBody>
          <a:bodyPr>
            <a:normAutofit lnSpcReduction="10000"/>
          </a:bodyPr>
          <a:lstStyle/>
          <a:p>
            <a:pPr marL="0" indent="0">
              <a:buNone/>
            </a:pPr>
            <a:r>
              <a:rPr lang="tr-TR" dirty="0" err="1"/>
              <a:t>Rectal</a:t>
            </a:r>
            <a:r>
              <a:rPr lang="tr-TR" dirty="0"/>
              <a:t> </a:t>
            </a:r>
            <a:r>
              <a:rPr lang="tr-TR" dirty="0" err="1"/>
              <a:t>Palpation</a:t>
            </a:r>
            <a:endParaRPr lang="tr-TR" dirty="0"/>
          </a:p>
          <a:p>
            <a:r>
              <a:rPr lang="tr-TR" b="1" dirty="0"/>
              <a:t>15-24 </a:t>
            </a:r>
            <a:r>
              <a:rPr lang="tr-TR" b="1" dirty="0" err="1"/>
              <a:t>days</a:t>
            </a:r>
            <a:r>
              <a:rPr lang="tr-TR" b="1" dirty="0"/>
              <a:t>: </a:t>
            </a:r>
            <a:r>
              <a:rPr lang="en-US" dirty="0"/>
              <a:t>Uterus and </a:t>
            </a:r>
            <a:r>
              <a:rPr lang="tr-TR" dirty="0" err="1"/>
              <a:t>horns</a:t>
            </a:r>
            <a:r>
              <a:rPr lang="en-US" dirty="0"/>
              <a:t> are distended and tubular. No signs of the embryo are observed. The embryo is mobile in the uterus for the first 16 days, and fixation occurs around the 16th day.</a:t>
            </a:r>
            <a:endParaRPr lang="tr-TR" dirty="0"/>
          </a:p>
          <a:p>
            <a:endParaRPr lang="tr-TR" dirty="0"/>
          </a:p>
          <a:p>
            <a:r>
              <a:rPr lang="tr-TR" b="1" dirty="0"/>
              <a:t>24-28 </a:t>
            </a:r>
            <a:r>
              <a:rPr lang="tr-TR" b="1" dirty="0" err="1"/>
              <a:t>days</a:t>
            </a:r>
            <a:r>
              <a:rPr lang="tr-TR" b="1" dirty="0"/>
              <a:t>: </a:t>
            </a:r>
            <a:r>
              <a:rPr lang="tr-TR" dirty="0" err="1"/>
              <a:t>Distention</a:t>
            </a:r>
            <a:r>
              <a:rPr lang="tr-TR" dirty="0"/>
              <a:t> of </a:t>
            </a:r>
            <a:r>
              <a:rPr lang="tr-TR" dirty="0" err="1"/>
              <a:t>uterus</a:t>
            </a:r>
            <a:r>
              <a:rPr lang="tr-TR" dirty="0"/>
              <a:t> </a:t>
            </a:r>
            <a:r>
              <a:rPr lang="tr-TR" dirty="0" err="1"/>
              <a:t>and</a:t>
            </a:r>
            <a:r>
              <a:rPr lang="tr-TR" dirty="0"/>
              <a:t> </a:t>
            </a:r>
            <a:r>
              <a:rPr lang="tr-TR" dirty="0" err="1"/>
              <a:t>horns</a:t>
            </a:r>
            <a:r>
              <a:rPr lang="tr-TR" dirty="0"/>
              <a:t> </a:t>
            </a:r>
            <a:r>
              <a:rPr lang="tr-TR" dirty="0" err="1"/>
              <a:t>continue</a:t>
            </a:r>
            <a:r>
              <a:rPr lang="tr-TR" dirty="0"/>
              <a:t>.</a:t>
            </a:r>
            <a:r>
              <a:rPr lang="en-US" dirty="0"/>
              <a:t> Around the 26th day, a bulge 3-4 cm in diameter can be palpated in the ventral direction, close to the bifurcation, which develops due to embryonic structures. It is more prominent in maiden</a:t>
            </a:r>
            <a:r>
              <a:rPr lang="tr-TR" dirty="0"/>
              <a:t>s</a:t>
            </a:r>
            <a:r>
              <a:rPr lang="en-US" dirty="0"/>
              <a:t>. </a:t>
            </a:r>
            <a:endParaRPr lang="tr-TR" dirty="0"/>
          </a:p>
          <a:p>
            <a:endParaRPr lang="tr-TR" b="1" dirty="0"/>
          </a:p>
          <a:p>
            <a:r>
              <a:rPr lang="tr-TR" b="1" dirty="0"/>
              <a:t>28-35 </a:t>
            </a:r>
            <a:r>
              <a:rPr lang="tr-TR" b="1" dirty="0" err="1"/>
              <a:t>days</a:t>
            </a:r>
            <a:r>
              <a:rPr lang="tr-TR" b="1" dirty="0"/>
              <a:t>: </a:t>
            </a:r>
            <a:r>
              <a:rPr lang="tr-TR" dirty="0" err="1"/>
              <a:t>Embryonic</a:t>
            </a:r>
            <a:r>
              <a:rPr lang="tr-TR" dirty="0"/>
              <a:t> </a:t>
            </a:r>
            <a:r>
              <a:rPr lang="tr-TR" dirty="0" err="1"/>
              <a:t>bulge</a:t>
            </a:r>
            <a:r>
              <a:rPr lang="tr-TR" dirty="0"/>
              <a:t> is </a:t>
            </a:r>
            <a:r>
              <a:rPr lang="tr-TR" dirty="0" err="1"/>
              <a:t>more</a:t>
            </a:r>
            <a:r>
              <a:rPr lang="tr-TR" dirty="0"/>
              <a:t> </a:t>
            </a:r>
            <a:r>
              <a:rPr lang="tr-TR" dirty="0" err="1"/>
              <a:t>prominent</a:t>
            </a:r>
            <a:r>
              <a:rPr lang="tr-TR" dirty="0"/>
              <a:t>. </a:t>
            </a:r>
            <a:r>
              <a:rPr lang="en-US" dirty="0"/>
              <a:t>The uterine wall on the side where the embryo is </a:t>
            </a:r>
            <a:r>
              <a:rPr lang="tr-TR" dirty="0" err="1"/>
              <a:t>fixed</a:t>
            </a:r>
            <a:r>
              <a:rPr lang="en-US" dirty="0"/>
              <a:t> is thinner.</a:t>
            </a:r>
            <a:endParaRPr lang="tr-TR" b="1" dirty="0"/>
          </a:p>
        </p:txBody>
      </p:sp>
    </p:spTree>
    <p:extLst>
      <p:ext uri="{BB962C8B-B14F-4D97-AF65-F5344CB8AC3E}">
        <p14:creationId xmlns:p14="http://schemas.microsoft.com/office/powerpoint/2010/main" val="4112221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7F7D38AE-32E8-4669-9ABC-B0BF537C020D}"/>
              </a:ext>
            </a:extLst>
          </p:cNvPr>
          <p:cNvSpPr>
            <a:spLocks noGrp="1"/>
          </p:cNvSpPr>
          <p:nvPr>
            <p:ph idx="1"/>
          </p:nvPr>
        </p:nvSpPr>
        <p:spPr>
          <a:xfrm>
            <a:off x="368967" y="1460499"/>
            <a:ext cx="5481767" cy="5032376"/>
          </a:xfrm>
        </p:spPr>
        <p:txBody>
          <a:bodyPr>
            <a:normAutofit fontScale="92500"/>
          </a:bodyPr>
          <a:lstStyle/>
          <a:p>
            <a:pPr marL="0" indent="0">
              <a:buNone/>
            </a:pPr>
            <a:r>
              <a:rPr lang="tr-TR" dirty="0"/>
              <a:t>Transrectal </a:t>
            </a:r>
            <a:r>
              <a:rPr lang="tr-TR" dirty="0" err="1"/>
              <a:t>ultrasonography</a:t>
            </a:r>
            <a:endParaRPr lang="tr-TR" dirty="0"/>
          </a:p>
          <a:p>
            <a:r>
              <a:rPr lang="tr-TR" b="1" dirty="0"/>
              <a:t>32nd </a:t>
            </a:r>
            <a:r>
              <a:rPr lang="tr-TR" b="1" dirty="0" err="1"/>
              <a:t>day</a:t>
            </a:r>
            <a:r>
              <a:rPr lang="tr-TR" b="1" dirty="0"/>
              <a:t>: </a:t>
            </a:r>
            <a:r>
              <a:rPr lang="en-US" dirty="0"/>
              <a:t>The vitellus sac shrinks while the allantois sac grows. The 12 mm long embryo slides dorsal to the sac in the 12 o'clock position.</a:t>
            </a:r>
            <a:endParaRPr lang="tr-TR" dirty="0"/>
          </a:p>
          <a:p>
            <a:r>
              <a:rPr lang="en-US" dirty="0"/>
              <a:t>The purpose of </a:t>
            </a:r>
            <a:r>
              <a:rPr lang="tr-TR" dirty="0" err="1"/>
              <a:t>the</a:t>
            </a:r>
            <a:r>
              <a:rPr lang="tr-TR" dirty="0"/>
              <a:t> </a:t>
            </a:r>
            <a:r>
              <a:rPr lang="tr-TR" dirty="0" err="1"/>
              <a:t>examination</a:t>
            </a:r>
            <a:r>
              <a:rPr lang="tr-TR" dirty="0"/>
              <a:t> in </a:t>
            </a:r>
            <a:r>
              <a:rPr lang="en-US" dirty="0"/>
              <a:t>this period is to determine the continuation of a single healthy pregnancy. Pregnancies terminated after day 33 may cause abnormal </a:t>
            </a:r>
            <a:r>
              <a:rPr lang="en-US" dirty="0" err="1"/>
              <a:t>oestrus</a:t>
            </a:r>
            <a:r>
              <a:rPr lang="en-US" dirty="0"/>
              <a:t> cycles for the rest of the season due to the development of endometrial cups.</a:t>
            </a:r>
            <a:endParaRPr lang="tr-TR" dirty="0"/>
          </a:p>
        </p:txBody>
      </p:sp>
      <p:pic>
        <p:nvPicPr>
          <p:cNvPr id="7" name="Resim 6">
            <a:extLst>
              <a:ext uri="{FF2B5EF4-FFF2-40B4-BE49-F238E27FC236}">
                <a16:creationId xmlns:a16="http://schemas.microsoft.com/office/drawing/2014/main" id="{7B034A92-9072-4608-B89B-3CA6D057EA76}"/>
              </a:ext>
            </a:extLst>
          </p:cNvPr>
          <p:cNvPicPr>
            <a:picLocks noChangeAspect="1"/>
          </p:cNvPicPr>
          <p:nvPr/>
        </p:nvPicPr>
        <p:blipFill>
          <a:blip r:embed="rId2"/>
          <a:stretch>
            <a:fillRect/>
          </a:stretch>
        </p:blipFill>
        <p:spPr>
          <a:xfrm>
            <a:off x="5850735" y="-36096"/>
            <a:ext cx="6341265" cy="6894095"/>
          </a:xfrm>
          <a:prstGeom prst="rect">
            <a:avLst/>
          </a:prstGeom>
        </p:spPr>
      </p:pic>
      <p:sp>
        <p:nvSpPr>
          <p:cNvPr id="8" name="Başlık 1">
            <a:extLst>
              <a:ext uri="{FF2B5EF4-FFF2-40B4-BE49-F238E27FC236}">
                <a16:creationId xmlns:a16="http://schemas.microsoft.com/office/drawing/2014/main" id="{36198353-E6ED-485C-9B75-88806CA2AEC0}"/>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1878896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2836AC1D-84AA-4DC9-B4B1-63D24FA19B64}"/>
              </a:ext>
            </a:extLst>
          </p:cNvPr>
          <p:cNvSpPr>
            <a:spLocks noGrp="1"/>
          </p:cNvSpPr>
          <p:nvPr>
            <p:ph idx="1"/>
          </p:nvPr>
        </p:nvSpPr>
        <p:spPr>
          <a:xfrm>
            <a:off x="368968" y="1460499"/>
            <a:ext cx="5117432" cy="5032376"/>
          </a:xfrm>
        </p:spPr>
        <p:txBody>
          <a:bodyPr>
            <a:normAutofit/>
          </a:bodyPr>
          <a:lstStyle/>
          <a:p>
            <a:pPr marL="0" indent="0">
              <a:buNone/>
            </a:pPr>
            <a:r>
              <a:rPr lang="tr-TR" dirty="0"/>
              <a:t>Transrectal </a:t>
            </a:r>
            <a:r>
              <a:rPr lang="tr-TR" dirty="0" err="1"/>
              <a:t>ultrasonography</a:t>
            </a:r>
            <a:endParaRPr lang="tr-TR" dirty="0"/>
          </a:p>
          <a:p>
            <a:r>
              <a:rPr lang="tr-TR" b="1" dirty="0"/>
              <a:t>45th </a:t>
            </a:r>
            <a:r>
              <a:rPr lang="tr-TR" b="1" dirty="0" err="1"/>
              <a:t>day</a:t>
            </a:r>
            <a:r>
              <a:rPr lang="tr-TR" b="1" dirty="0"/>
              <a:t>: </a:t>
            </a:r>
            <a:r>
              <a:rPr lang="en-US" dirty="0"/>
              <a:t>The umbilical cord is easily visible. The embryo falls into the lower 1/3 of the sac. </a:t>
            </a:r>
            <a:endParaRPr lang="tr-TR" dirty="0"/>
          </a:p>
        </p:txBody>
      </p:sp>
      <p:pic>
        <p:nvPicPr>
          <p:cNvPr id="7" name="Resim 6">
            <a:extLst>
              <a:ext uri="{FF2B5EF4-FFF2-40B4-BE49-F238E27FC236}">
                <a16:creationId xmlns:a16="http://schemas.microsoft.com/office/drawing/2014/main" id="{A3B7F526-44AE-4265-966A-0C6CA097DCE5}"/>
              </a:ext>
            </a:extLst>
          </p:cNvPr>
          <p:cNvPicPr>
            <a:picLocks noChangeAspect="1"/>
          </p:cNvPicPr>
          <p:nvPr/>
        </p:nvPicPr>
        <p:blipFill>
          <a:blip r:embed="rId2"/>
          <a:stretch>
            <a:fillRect/>
          </a:stretch>
        </p:blipFill>
        <p:spPr>
          <a:xfrm>
            <a:off x="5338410" y="182562"/>
            <a:ext cx="6853590" cy="6492875"/>
          </a:xfrm>
          <a:prstGeom prst="rect">
            <a:avLst/>
          </a:prstGeom>
        </p:spPr>
      </p:pic>
      <p:sp>
        <p:nvSpPr>
          <p:cNvPr id="8" name="Başlık 1">
            <a:extLst>
              <a:ext uri="{FF2B5EF4-FFF2-40B4-BE49-F238E27FC236}">
                <a16:creationId xmlns:a16="http://schemas.microsoft.com/office/drawing/2014/main" id="{9F165A2E-C744-4450-8293-491FD7C04574}"/>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1736198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B86E819B-1B4D-4B77-A2E1-6EAC7308ACA7}"/>
              </a:ext>
            </a:extLst>
          </p:cNvPr>
          <p:cNvSpPr>
            <a:spLocks noGrp="1"/>
          </p:cNvSpPr>
          <p:nvPr>
            <p:ph idx="1"/>
          </p:nvPr>
        </p:nvSpPr>
        <p:spPr>
          <a:xfrm>
            <a:off x="368967" y="1460499"/>
            <a:ext cx="5919537" cy="5032376"/>
          </a:xfrm>
        </p:spPr>
        <p:txBody>
          <a:bodyPr>
            <a:normAutofit/>
          </a:bodyPr>
          <a:lstStyle/>
          <a:p>
            <a:pPr marL="0" indent="0">
              <a:buNone/>
            </a:pPr>
            <a:r>
              <a:rPr lang="tr-TR" dirty="0"/>
              <a:t>Transrectal </a:t>
            </a:r>
            <a:r>
              <a:rPr lang="tr-TR" dirty="0" err="1"/>
              <a:t>ultrasonography</a:t>
            </a:r>
            <a:endParaRPr lang="tr-TR" dirty="0"/>
          </a:p>
          <a:p>
            <a:r>
              <a:rPr lang="tr-TR" b="1" dirty="0"/>
              <a:t>60th </a:t>
            </a:r>
            <a:r>
              <a:rPr lang="tr-TR" b="1" dirty="0" err="1"/>
              <a:t>day</a:t>
            </a:r>
            <a:r>
              <a:rPr lang="tr-TR" b="1" dirty="0"/>
              <a:t>: </a:t>
            </a:r>
            <a:r>
              <a:rPr lang="en-US" dirty="0"/>
              <a:t>The </a:t>
            </a:r>
            <a:r>
              <a:rPr lang="en-US" dirty="0" err="1"/>
              <a:t>foetus</a:t>
            </a:r>
            <a:r>
              <a:rPr lang="en-US" dirty="0"/>
              <a:t> is located at the base of the embryonic sac and is already large enough to be visible in all its details.</a:t>
            </a:r>
            <a:endParaRPr lang="tr-TR" dirty="0"/>
          </a:p>
        </p:txBody>
      </p:sp>
      <p:pic>
        <p:nvPicPr>
          <p:cNvPr id="7" name="Resim 6">
            <a:extLst>
              <a:ext uri="{FF2B5EF4-FFF2-40B4-BE49-F238E27FC236}">
                <a16:creationId xmlns:a16="http://schemas.microsoft.com/office/drawing/2014/main" id="{8207A7CB-1BFB-4717-8E13-CE2FD31F60BA}"/>
              </a:ext>
            </a:extLst>
          </p:cNvPr>
          <p:cNvPicPr>
            <a:picLocks noChangeAspect="1"/>
          </p:cNvPicPr>
          <p:nvPr/>
        </p:nvPicPr>
        <p:blipFill>
          <a:blip r:embed="rId2"/>
          <a:stretch>
            <a:fillRect/>
          </a:stretch>
        </p:blipFill>
        <p:spPr>
          <a:xfrm>
            <a:off x="6577263" y="0"/>
            <a:ext cx="5614737" cy="6859240"/>
          </a:xfrm>
          <a:prstGeom prst="rect">
            <a:avLst/>
          </a:prstGeom>
        </p:spPr>
      </p:pic>
      <p:sp>
        <p:nvSpPr>
          <p:cNvPr id="8" name="Başlık 1">
            <a:extLst>
              <a:ext uri="{FF2B5EF4-FFF2-40B4-BE49-F238E27FC236}">
                <a16:creationId xmlns:a16="http://schemas.microsoft.com/office/drawing/2014/main" id="{501083D5-A9FF-4D8A-B2D3-6C8155A063E3}"/>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2738283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a:extLst>
              <a:ext uri="{FF2B5EF4-FFF2-40B4-BE49-F238E27FC236}">
                <a16:creationId xmlns:a16="http://schemas.microsoft.com/office/drawing/2014/main" id="{B660A25E-68DA-48D8-A204-B35414F2F097}"/>
              </a:ext>
            </a:extLst>
          </p:cNvPr>
          <p:cNvSpPr>
            <a:spLocks noGrp="1" noChangeArrowheads="1"/>
          </p:cNvSpPr>
          <p:nvPr>
            <p:ph type="title"/>
          </p:nvPr>
        </p:nvSpPr>
        <p:spPr>
          <a:xfrm>
            <a:off x="838200" y="448235"/>
            <a:ext cx="10515600" cy="1325563"/>
          </a:xfrm>
        </p:spPr>
        <p:txBody>
          <a:bodyPr/>
          <a:lstStyle/>
          <a:p>
            <a:pPr eaLnBrk="1" hangingPunct="1"/>
            <a:r>
              <a:rPr lang="tr-TR" altLang="tr-TR" b="1" dirty="0" err="1"/>
              <a:t>Reproductive</a:t>
            </a:r>
            <a:r>
              <a:rPr lang="tr-TR" altLang="tr-TR" b="1" dirty="0"/>
              <a:t> </a:t>
            </a:r>
            <a:r>
              <a:rPr lang="tr-TR" altLang="tr-TR" b="1" dirty="0" err="1"/>
              <a:t>Performance</a:t>
            </a:r>
            <a:r>
              <a:rPr lang="tr-TR" altLang="tr-TR" b="1" dirty="0"/>
              <a:t> </a:t>
            </a:r>
            <a:r>
              <a:rPr lang="tr-TR" altLang="tr-TR" b="1" dirty="0" err="1"/>
              <a:t>Parameters</a:t>
            </a:r>
            <a:r>
              <a:rPr lang="tr-TR" altLang="tr-TR" b="1" dirty="0"/>
              <a:t> in </a:t>
            </a:r>
            <a:r>
              <a:rPr lang="tr-TR" altLang="tr-TR" b="1" dirty="0" err="1"/>
              <a:t>Horse</a:t>
            </a:r>
            <a:r>
              <a:rPr lang="tr-TR" altLang="tr-TR" b="1" dirty="0"/>
              <a:t> </a:t>
            </a:r>
            <a:r>
              <a:rPr lang="tr-TR" altLang="tr-TR" b="1" dirty="0" err="1"/>
              <a:t>Breeding</a:t>
            </a:r>
            <a:endParaRPr lang="tr-TR" altLang="tr-TR" dirty="0"/>
          </a:p>
        </p:txBody>
      </p:sp>
      <p:pic>
        <p:nvPicPr>
          <p:cNvPr id="5" name="11 Resim" descr="indir (1).jpg">
            <a:extLst>
              <a:ext uri="{FF2B5EF4-FFF2-40B4-BE49-F238E27FC236}">
                <a16:creationId xmlns:a16="http://schemas.microsoft.com/office/drawing/2014/main" id="{D0D95FDF-A58A-4FC3-98D2-6DEA7E7C7B6A}"/>
              </a:ext>
            </a:extLst>
          </p:cNvPr>
          <p:cNvPicPr>
            <a:picLocks noChangeAspect="1"/>
          </p:cNvPicPr>
          <p:nvPr/>
        </p:nvPicPr>
        <p:blipFill>
          <a:blip r:embed="rId2" cstate="print"/>
          <a:stretch>
            <a:fillRect/>
          </a:stretch>
        </p:blipFill>
        <p:spPr>
          <a:xfrm>
            <a:off x="251395" y="2772569"/>
            <a:ext cx="1857375" cy="2457450"/>
          </a:xfrm>
          <a:prstGeom prst="rect">
            <a:avLst/>
          </a:prstGeom>
        </p:spPr>
      </p:pic>
      <p:pic>
        <p:nvPicPr>
          <p:cNvPr id="6" name="Resim 5">
            <a:extLst>
              <a:ext uri="{FF2B5EF4-FFF2-40B4-BE49-F238E27FC236}">
                <a16:creationId xmlns:a16="http://schemas.microsoft.com/office/drawing/2014/main" id="{744D60E9-B5C0-446F-8E6B-CCF4064D43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36291" y="2772569"/>
            <a:ext cx="2457450" cy="2457450"/>
          </a:xfrm>
          <a:prstGeom prst="rect">
            <a:avLst/>
          </a:prstGeom>
        </p:spPr>
      </p:pic>
      <p:sp>
        <p:nvSpPr>
          <p:cNvPr id="2" name="Metin kutusu 1">
            <a:extLst>
              <a:ext uri="{FF2B5EF4-FFF2-40B4-BE49-F238E27FC236}">
                <a16:creationId xmlns:a16="http://schemas.microsoft.com/office/drawing/2014/main" id="{EED38198-E645-4716-A943-3EEC4D579252}"/>
              </a:ext>
            </a:extLst>
          </p:cNvPr>
          <p:cNvSpPr txBox="1"/>
          <p:nvPr/>
        </p:nvSpPr>
        <p:spPr>
          <a:xfrm>
            <a:off x="1549824" y="2886635"/>
            <a:ext cx="4739567" cy="3785652"/>
          </a:xfrm>
          <a:prstGeom prst="rect">
            <a:avLst/>
          </a:prstGeom>
          <a:noFill/>
        </p:spPr>
        <p:txBody>
          <a:bodyPr wrap="none" rtlCol="0">
            <a:spAutoFit/>
          </a:bodyPr>
          <a:lstStyle/>
          <a:p>
            <a:pPr marL="285750" indent="-285750">
              <a:buFont typeface="Arial" panose="020B0604020202020204" pitchFamily="34" charset="0"/>
              <a:buChar char="•"/>
            </a:pPr>
            <a:r>
              <a:rPr lang="tr-TR" dirty="0" err="1"/>
              <a:t>Stallion</a:t>
            </a:r>
            <a:r>
              <a:rPr lang="tr-TR" dirty="0"/>
              <a:t> </a:t>
            </a:r>
            <a:r>
              <a:rPr lang="tr-TR" dirty="0" err="1"/>
              <a:t>quota</a:t>
            </a:r>
            <a:endParaRPr lang="tr-TR" dirty="0"/>
          </a:p>
          <a:p>
            <a:pPr marL="285750" indent="-285750">
              <a:buFont typeface="Arial" panose="020B0604020202020204" pitchFamily="34" charset="0"/>
              <a:buChar char="•"/>
            </a:pPr>
            <a:r>
              <a:rPr lang="tr-TR" dirty="0" err="1"/>
              <a:t>Request</a:t>
            </a:r>
            <a:r>
              <a:rPr lang="tr-TR" dirty="0"/>
              <a:t> </a:t>
            </a:r>
            <a:r>
              <a:rPr lang="tr-TR" dirty="0" err="1"/>
              <a:t>number</a:t>
            </a:r>
            <a:endParaRPr lang="tr-TR" dirty="0"/>
          </a:p>
          <a:p>
            <a:pPr marL="285750" indent="-285750">
              <a:buFont typeface="Arial" panose="020B0604020202020204" pitchFamily="34" charset="0"/>
              <a:buChar char="•"/>
            </a:pPr>
            <a:r>
              <a:rPr lang="tr-TR" dirty="0" err="1"/>
              <a:t>Inseminated</a:t>
            </a:r>
            <a:r>
              <a:rPr lang="tr-TR" dirty="0"/>
              <a:t> </a:t>
            </a:r>
            <a:r>
              <a:rPr lang="tr-TR" dirty="0" err="1"/>
              <a:t>mare</a:t>
            </a:r>
            <a:r>
              <a:rPr lang="tr-TR" dirty="0"/>
              <a:t> </a:t>
            </a:r>
            <a:r>
              <a:rPr lang="tr-TR" dirty="0" err="1"/>
              <a:t>number</a:t>
            </a:r>
            <a:endParaRPr lang="tr-TR" dirty="0"/>
          </a:p>
          <a:p>
            <a:pPr marL="285750" indent="-285750">
              <a:buFont typeface="Arial" panose="020B0604020202020204" pitchFamily="34" charset="0"/>
              <a:buChar char="•"/>
            </a:pPr>
            <a:r>
              <a:rPr lang="tr-TR" dirty="0" err="1"/>
              <a:t>Status</a:t>
            </a:r>
            <a:r>
              <a:rPr lang="tr-TR" dirty="0"/>
              <a:t> of </a:t>
            </a:r>
            <a:r>
              <a:rPr lang="tr-TR" dirty="0" err="1"/>
              <a:t>inseminated</a:t>
            </a:r>
            <a:r>
              <a:rPr lang="tr-TR" dirty="0"/>
              <a:t> </a:t>
            </a:r>
            <a:r>
              <a:rPr lang="tr-TR" dirty="0" err="1"/>
              <a:t>mares</a:t>
            </a:r>
            <a:endParaRPr lang="tr-TR" dirty="0"/>
          </a:p>
          <a:p>
            <a:pPr marL="742950" lvl="1" indent="-285750">
              <a:buFont typeface="Arial" panose="020B0604020202020204" pitchFamily="34" charset="0"/>
              <a:buChar char="•"/>
            </a:pPr>
            <a:r>
              <a:rPr lang="tr-TR" sz="1600" dirty="0" err="1"/>
              <a:t>Barren</a:t>
            </a:r>
            <a:endParaRPr lang="tr-TR" sz="1600" dirty="0"/>
          </a:p>
          <a:p>
            <a:pPr marL="742950" lvl="1" indent="-285750">
              <a:buFont typeface="Arial" panose="020B0604020202020204" pitchFamily="34" charset="0"/>
              <a:buChar char="•"/>
            </a:pPr>
            <a:r>
              <a:rPr lang="tr-TR" sz="1600" dirty="0" err="1"/>
              <a:t>Foaling</a:t>
            </a:r>
            <a:r>
              <a:rPr lang="tr-TR" sz="1600" dirty="0"/>
              <a:t>*</a:t>
            </a:r>
          </a:p>
          <a:p>
            <a:pPr marL="742950" lvl="1" indent="-285750">
              <a:buFont typeface="Arial" panose="020B0604020202020204" pitchFamily="34" charset="0"/>
              <a:buChar char="•"/>
            </a:pPr>
            <a:r>
              <a:rPr lang="tr-TR" sz="1600" dirty="0"/>
              <a:t>Maiden</a:t>
            </a:r>
          </a:p>
          <a:p>
            <a:pPr marL="285750" indent="-285750">
              <a:buFont typeface="Arial" panose="020B0604020202020204" pitchFamily="34" charset="0"/>
              <a:buChar char="•"/>
            </a:pPr>
            <a:r>
              <a:rPr lang="tr-TR" b="1" dirty="0" err="1"/>
              <a:t>Pregnancy</a:t>
            </a:r>
            <a:r>
              <a:rPr lang="tr-TR" b="1" dirty="0"/>
              <a:t> rate in </a:t>
            </a:r>
            <a:r>
              <a:rPr lang="tr-TR" b="1" dirty="0" err="1"/>
              <a:t>first</a:t>
            </a:r>
            <a:r>
              <a:rPr lang="tr-TR" b="1" dirty="0"/>
              <a:t> </a:t>
            </a:r>
            <a:r>
              <a:rPr lang="tr-TR" b="1" dirty="0" err="1"/>
              <a:t>insemination</a:t>
            </a:r>
            <a:r>
              <a:rPr lang="tr-TR" b="1" dirty="0"/>
              <a:t> &gt;%55-60</a:t>
            </a:r>
          </a:p>
          <a:p>
            <a:pPr marL="285750" indent="-285750">
              <a:buFont typeface="Arial" panose="020B0604020202020204" pitchFamily="34" charset="0"/>
              <a:buChar char="•"/>
            </a:pPr>
            <a:r>
              <a:rPr lang="tr-TR" dirty="0" err="1"/>
              <a:t>Pregnancy</a:t>
            </a:r>
            <a:r>
              <a:rPr lang="tr-TR" dirty="0"/>
              <a:t> rate in </a:t>
            </a:r>
            <a:r>
              <a:rPr lang="tr-TR" dirty="0" err="1"/>
              <a:t>season</a:t>
            </a:r>
            <a:r>
              <a:rPr lang="tr-TR" dirty="0"/>
              <a:t> &gt;%80</a:t>
            </a:r>
          </a:p>
          <a:p>
            <a:pPr marL="285750" indent="-285750">
              <a:buFont typeface="Arial" panose="020B0604020202020204" pitchFamily="34" charset="0"/>
              <a:buChar char="•"/>
            </a:pPr>
            <a:r>
              <a:rPr lang="tr-TR" dirty="0" err="1"/>
              <a:t>Cycle</a:t>
            </a:r>
            <a:r>
              <a:rPr lang="tr-TR" dirty="0"/>
              <a:t> </a:t>
            </a:r>
            <a:r>
              <a:rPr lang="tr-TR" dirty="0" err="1"/>
              <a:t>for</a:t>
            </a:r>
            <a:r>
              <a:rPr lang="tr-TR" dirty="0"/>
              <a:t> </a:t>
            </a:r>
            <a:r>
              <a:rPr lang="tr-TR" dirty="0" err="1"/>
              <a:t>pregnancy</a:t>
            </a:r>
            <a:r>
              <a:rPr lang="tr-TR" dirty="0"/>
              <a:t> &lt;2,0</a:t>
            </a:r>
          </a:p>
          <a:p>
            <a:pPr marL="742950" lvl="1" indent="-285750">
              <a:buFont typeface="Arial" panose="020B0604020202020204" pitchFamily="34" charset="0"/>
              <a:buChar char="•"/>
            </a:pPr>
            <a:r>
              <a:rPr lang="tr-TR" sz="1600" dirty="0" err="1"/>
              <a:t>Barren</a:t>
            </a:r>
            <a:r>
              <a:rPr lang="tr-TR" sz="1600" dirty="0"/>
              <a:t> 2,0</a:t>
            </a:r>
          </a:p>
          <a:p>
            <a:pPr marL="742950" lvl="1" indent="-285750">
              <a:buFont typeface="Arial" panose="020B0604020202020204" pitchFamily="34" charset="0"/>
              <a:buChar char="•"/>
            </a:pPr>
            <a:r>
              <a:rPr lang="tr-TR" sz="1600" dirty="0" err="1"/>
              <a:t>Foaling</a:t>
            </a:r>
            <a:r>
              <a:rPr lang="tr-TR" sz="1600" dirty="0"/>
              <a:t> 1,3</a:t>
            </a:r>
          </a:p>
          <a:p>
            <a:pPr marL="742950" lvl="1" indent="-285750">
              <a:buFont typeface="Arial" panose="020B0604020202020204" pitchFamily="34" charset="0"/>
              <a:buChar char="•"/>
            </a:pPr>
            <a:r>
              <a:rPr lang="tr-TR" sz="1600" dirty="0"/>
              <a:t>Maiden 1,6</a:t>
            </a:r>
          </a:p>
          <a:p>
            <a:pPr marL="285750" indent="-285750">
              <a:buFont typeface="Arial" panose="020B0604020202020204" pitchFamily="34" charset="0"/>
              <a:buChar char="•"/>
            </a:pPr>
            <a:r>
              <a:rPr lang="tr-TR" dirty="0"/>
              <a:t>First </a:t>
            </a:r>
            <a:r>
              <a:rPr lang="tr-TR" dirty="0" err="1"/>
              <a:t>insemination</a:t>
            </a:r>
            <a:r>
              <a:rPr lang="tr-TR" dirty="0"/>
              <a:t> </a:t>
            </a:r>
            <a:r>
              <a:rPr lang="tr-TR" dirty="0" err="1"/>
              <a:t>date</a:t>
            </a:r>
            <a:endParaRPr lang="tr-TR" dirty="0"/>
          </a:p>
        </p:txBody>
      </p:sp>
      <p:sp>
        <p:nvSpPr>
          <p:cNvPr id="7" name="Metin kutusu 6">
            <a:extLst>
              <a:ext uri="{FF2B5EF4-FFF2-40B4-BE49-F238E27FC236}">
                <a16:creationId xmlns:a16="http://schemas.microsoft.com/office/drawing/2014/main" id="{3292A140-641A-49A8-A481-6DFB35FF5CF7}"/>
              </a:ext>
            </a:extLst>
          </p:cNvPr>
          <p:cNvSpPr txBox="1"/>
          <p:nvPr/>
        </p:nvSpPr>
        <p:spPr>
          <a:xfrm>
            <a:off x="8341812" y="2635622"/>
            <a:ext cx="3850187" cy="2585323"/>
          </a:xfrm>
          <a:prstGeom prst="rect">
            <a:avLst/>
          </a:prstGeom>
          <a:noFill/>
        </p:spPr>
        <p:txBody>
          <a:bodyPr wrap="square" rtlCol="0">
            <a:spAutoFit/>
          </a:bodyPr>
          <a:lstStyle/>
          <a:p>
            <a:r>
              <a:rPr lang="tr-TR" dirty="0"/>
              <a:t>K1 gebelik muayenesi (14-15. gün)</a:t>
            </a:r>
          </a:p>
          <a:p>
            <a:r>
              <a:rPr lang="tr-TR" dirty="0"/>
              <a:t>K2 gebelik muayenesi (24-27. gün)</a:t>
            </a:r>
          </a:p>
          <a:p>
            <a:r>
              <a:rPr lang="tr-TR" dirty="0"/>
              <a:t>K3 gebelik muayenesi (33-35. gün)</a:t>
            </a:r>
          </a:p>
          <a:p>
            <a:endParaRPr lang="tr-TR" dirty="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err="1"/>
              <a:t>Early</a:t>
            </a:r>
            <a:r>
              <a:rPr lang="tr-TR" dirty="0"/>
              <a:t> </a:t>
            </a:r>
            <a:r>
              <a:rPr lang="tr-TR" dirty="0" err="1"/>
              <a:t>embryonic</a:t>
            </a:r>
            <a:r>
              <a:rPr lang="tr-TR" dirty="0"/>
              <a:t> </a:t>
            </a:r>
            <a:r>
              <a:rPr lang="tr-TR" dirty="0" err="1"/>
              <a:t>death</a:t>
            </a:r>
            <a:r>
              <a:rPr lang="tr-TR" dirty="0"/>
              <a:t> rate</a:t>
            </a:r>
          </a:p>
          <a:p>
            <a:pPr marL="285750" indent="-285750">
              <a:buFont typeface="Arial" panose="020B0604020202020204" pitchFamily="34" charset="0"/>
              <a:buChar char="•"/>
            </a:pPr>
            <a:r>
              <a:rPr lang="tr-TR" dirty="0" err="1"/>
              <a:t>Living</a:t>
            </a:r>
            <a:r>
              <a:rPr lang="tr-TR" dirty="0"/>
              <a:t> </a:t>
            </a:r>
            <a:r>
              <a:rPr lang="tr-TR" dirty="0" err="1"/>
              <a:t>foal</a:t>
            </a:r>
            <a:r>
              <a:rPr lang="tr-TR" dirty="0"/>
              <a:t> rate</a:t>
            </a:r>
          </a:p>
          <a:p>
            <a:pPr marL="285750" indent="-285750">
              <a:buFont typeface="Arial" panose="020B0604020202020204" pitchFamily="34" charset="0"/>
              <a:buChar char="•"/>
            </a:pPr>
            <a:endParaRPr lang="tr-TR" dirty="0"/>
          </a:p>
          <a:p>
            <a:endParaRPr lang="tr-TR" dirty="0"/>
          </a:p>
        </p:txBody>
      </p:sp>
    </p:spTree>
    <p:extLst>
      <p:ext uri="{BB962C8B-B14F-4D97-AF65-F5344CB8AC3E}">
        <p14:creationId xmlns:p14="http://schemas.microsoft.com/office/powerpoint/2010/main" val="2333890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87BD3123-C49B-4FCD-8492-17686EB48E06}"/>
              </a:ext>
            </a:extLst>
          </p:cNvPr>
          <p:cNvSpPr>
            <a:spLocks noGrp="1"/>
          </p:cNvSpPr>
          <p:nvPr>
            <p:ph idx="1"/>
          </p:nvPr>
        </p:nvSpPr>
        <p:spPr>
          <a:xfrm>
            <a:off x="838200" y="1460498"/>
            <a:ext cx="10515600" cy="5397501"/>
          </a:xfrm>
        </p:spPr>
        <p:txBody>
          <a:bodyPr>
            <a:normAutofit/>
          </a:bodyPr>
          <a:lstStyle/>
          <a:p>
            <a:pPr marL="0" indent="0">
              <a:buNone/>
            </a:pPr>
            <a:r>
              <a:rPr lang="tr-TR" dirty="0" err="1"/>
              <a:t>Rectal</a:t>
            </a:r>
            <a:r>
              <a:rPr lang="tr-TR" dirty="0"/>
              <a:t> </a:t>
            </a:r>
            <a:r>
              <a:rPr lang="tr-TR" dirty="0" err="1"/>
              <a:t>Palpation</a:t>
            </a:r>
            <a:endParaRPr lang="tr-TR" dirty="0"/>
          </a:p>
          <a:p>
            <a:r>
              <a:rPr lang="tr-TR" b="1" dirty="0"/>
              <a:t>35-60 </a:t>
            </a:r>
            <a:r>
              <a:rPr lang="tr-TR" b="1" dirty="0" err="1"/>
              <a:t>days</a:t>
            </a:r>
            <a:r>
              <a:rPr lang="tr-TR" b="1" dirty="0"/>
              <a:t>: </a:t>
            </a:r>
            <a:r>
              <a:rPr lang="en-US" dirty="0"/>
              <a:t>The embryonic </a:t>
            </a:r>
            <a:r>
              <a:rPr lang="tr-TR" dirty="0" err="1"/>
              <a:t>bulging</a:t>
            </a:r>
            <a:r>
              <a:rPr lang="en-US" dirty="0"/>
              <a:t> continues to grow. Around day 40, the embryonic sac reaches a </a:t>
            </a:r>
            <a:r>
              <a:rPr lang="tr-TR" dirty="0"/>
              <a:t>5-7 cm </a:t>
            </a:r>
            <a:r>
              <a:rPr lang="tr-TR" dirty="0" err="1"/>
              <a:t>diameter</a:t>
            </a:r>
            <a:r>
              <a:rPr lang="tr-TR" dirty="0"/>
              <a:t> </a:t>
            </a:r>
            <a:r>
              <a:rPr lang="en-US" dirty="0"/>
              <a:t>and implant</a:t>
            </a:r>
            <a:r>
              <a:rPr lang="tr-TR" dirty="0" err="1"/>
              <a:t>ation</a:t>
            </a:r>
            <a:r>
              <a:rPr lang="tr-TR" dirty="0"/>
              <a:t> </a:t>
            </a:r>
            <a:r>
              <a:rPr lang="en-US" dirty="0"/>
              <a:t>begins. Implantation lasts until day 140. </a:t>
            </a:r>
            <a:r>
              <a:rPr lang="tr-TR" dirty="0"/>
              <a:t>T</a:t>
            </a:r>
            <a:r>
              <a:rPr lang="en-US" dirty="0"/>
              <a:t>he uterine tone decreases.</a:t>
            </a:r>
            <a:endParaRPr lang="tr-TR" dirty="0"/>
          </a:p>
          <a:p>
            <a:endParaRPr lang="tr-TR" dirty="0"/>
          </a:p>
          <a:p>
            <a:r>
              <a:rPr lang="tr-TR" b="1" dirty="0"/>
              <a:t>60-90 </a:t>
            </a:r>
            <a:r>
              <a:rPr lang="tr-TR" b="1" dirty="0" err="1"/>
              <a:t>days</a:t>
            </a:r>
            <a:r>
              <a:rPr lang="tr-TR" b="1" dirty="0"/>
              <a:t>: </a:t>
            </a:r>
            <a:r>
              <a:rPr lang="en-US" dirty="0"/>
              <a:t>On day 60, the embryonic sac </a:t>
            </a:r>
            <a:r>
              <a:rPr lang="tr-TR" dirty="0"/>
              <a:t>has</a:t>
            </a:r>
            <a:r>
              <a:rPr lang="en-US" dirty="0"/>
              <a:t> 12 cm diameter and fills the entire pregnant </a:t>
            </a:r>
            <a:r>
              <a:rPr lang="tr-TR" dirty="0" err="1"/>
              <a:t>horn</a:t>
            </a:r>
            <a:r>
              <a:rPr lang="en-US" dirty="0"/>
              <a:t>. The embryonic sac begins to elongate and takes the shape of a rugby ball. The examination must be performed carefully to avoid confusion with a bladder or pyometra. Later in this period, the uterus descends into the abdominal cavity.</a:t>
            </a:r>
            <a:endParaRPr lang="tr-TR" dirty="0"/>
          </a:p>
          <a:p>
            <a:endParaRPr lang="tr-TR" dirty="0"/>
          </a:p>
          <a:p>
            <a:r>
              <a:rPr lang="tr-TR" dirty="0" err="1"/>
              <a:t>It</a:t>
            </a:r>
            <a:r>
              <a:rPr lang="tr-TR" dirty="0"/>
              <a:t> is </a:t>
            </a:r>
            <a:r>
              <a:rPr lang="tr-TR" dirty="0" err="1"/>
              <a:t>difficult</a:t>
            </a:r>
            <a:r>
              <a:rPr lang="tr-TR" dirty="0"/>
              <a:t> </a:t>
            </a:r>
            <a:r>
              <a:rPr lang="tr-TR" dirty="0" err="1"/>
              <a:t>to</a:t>
            </a:r>
            <a:r>
              <a:rPr lang="tr-TR" dirty="0"/>
              <a:t> </a:t>
            </a:r>
            <a:r>
              <a:rPr lang="tr-TR" dirty="0" err="1"/>
              <a:t>palpation</a:t>
            </a:r>
            <a:r>
              <a:rPr lang="tr-TR" dirty="0"/>
              <a:t> of </a:t>
            </a:r>
            <a:r>
              <a:rPr lang="tr-TR" dirty="0" err="1"/>
              <a:t>fetus</a:t>
            </a:r>
            <a:r>
              <a:rPr lang="tr-TR" dirty="0"/>
              <a:t> </a:t>
            </a:r>
            <a:r>
              <a:rPr lang="tr-TR" dirty="0" err="1"/>
              <a:t>after</a:t>
            </a:r>
            <a:r>
              <a:rPr lang="tr-TR" dirty="0"/>
              <a:t> 100th </a:t>
            </a:r>
            <a:r>
              <a:rPr lang="tr-TR" dirty="0" err="1"/>
              <a:t>day</a:t>
            </a:r>
            <a:r>
              <a:rPr lang="tr-TR" dirty="0"/>
              <a:t> </a:t>
            </a:r>
            <a:r>
              <a:rPr lang="tr-TR" dirty="0" err="1"/>
              <a:t>until</a:t>
            </a:r>
            <a:r>
              <a:rPr lang="tr-TR" dirty="0"/>
              <a:t> 4-5th </a:t>
            </a:r>
            <a:r>
              <a:rPr lang="tr-TR" dirty="0" err="1"/>
              <a:t>months</a:t>
            </a:r>
            <a:r>
              <a:rPr lang="tr-TR" dirty="0"/>
              <a:t>.</a:t>
            </a:r>
          </a:p>
        </p:txBody>
      </p:sp>
      <p:sp>
        <p:nvSpPr>
          <p:cNvPr id="6" name="Başlık 1">
            <a:extLst>
              <a:ext uri="{FF2B5EF4-FFF2-40B4-BE49-F238E27FC236}">
                <a16:creationId xmlns:a16="http://schemas.microsoft.com/office/drawing/2014/main" id="{49F2DC20-D5CD-480E-87AB-3F56FBE96C92}"/>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1318631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1AA44F8C-609B-4D04-B529-6D5B3B963D1A}"/>
              </a:ext>
            </a:extLst>
          </p:cNvPr>
          <p:cNvSpPr>
            <a:spLocks noGrp="1"/>
          </p:cNvSpPr>
          <p:nvPr>
            <p:ph idx="1"/>
          </p:nvPr>
        </p:nvSpPr>
        <p:spPr>
          <a:xfrm>
            <a:off x="838200" y="1460499"/>
            <a:ext cx="6027821" cy="5032376"/>
          </a:xfrm>
        </p:spPr>
        <p:txBody>
          <a:bodyPr>
            <a:normAutofit/>
          </a:bodyPr>
          <a:lstStyle/>
          <a:p>
            <a:pPr marL="0" indent="0">
              <a:buNone/>
            </a:pPr>
            <a:r>
              <a:rPr lang="tr-TR" dirty="0"/>
              <a:t>Transrectal </a:t>
            </a:r>
            <a:r>
              <a:rPr lang="tr-TR" dirty="0" err="1"/>
              <a:t>ultrasonography</a:t>
            </a:r>
            <a:endParaRPr lang="tr-TR" dirty="0"/>
          </a:p>
          <a:p>
            <a:r>
              <a:rPr lang="tr-TR" b="1" dirty="0"/>
              <a:t>10th </a:t>
            </a:r>
            <a:r>
              <a:rPr lang="tr-TR" b="1" dirty="0" err="1"/>
              <a:t>day</a:t>
            </a:r>
            <a:r>
              <a:rPr lang="tr-TR" b="1" dirty="0"/>
              <a:t>: </a:t>
            </a:r>
            <a:r>
              <a:rPr lang="en-US" dirty="0"/>
              <a:t>The embryonic sac can first be observed on day 10</a:t>
            </a:r>
            <a:r>
              <a:rPr lang="tr-TR" dirty="0" err="1"/>
              <a:t>th</a:t>
            </a:r>
            <a:r>
              <a:rPr lang="en-US" dirty="0"/>
              <a:t>. </a:t>
            </a:r>
            <a:r>
              <a:rPr lang="tr-TR" dirty="0"/>
              <a:t>An </a:t>
            </a:r>
            <a:r>
              <a:rPr lang="tr-TR" dirty="0" err="1"/>
              <a:t>anechoic</a:t>
            </a:r>
            <a:r>
              <a:rPr lang="tr-TR" dirty="0"/>
              <a:t> </a:t>
            </a:r>
            <a:r>
              <a:rPr lang="tr-TR" dirty="0" err="1"/>
              <a:t>embryonic</a:t>
            </a:r>
            <a:r>
              <a:rPr lang="tr-TR" dirty="0"/>
              <a:t> </a:t>
            </a:r>
            <a:r>
              <a:rPr lang="tr-TR" dirty="0" err="1"/>
              <a:t>structure</a:t>
            </a:r>
            <a:r>
              <a:rPr lang="en-US" dirty="0"/>
              <a:t> is 4-6 mm in diameter. </a:t>
            </a:r>
            <a:r>
              <a:rPr lang="tr-TR" dirty="0"/>
              <a:t>P</a:t>
            </a:r>
            <a:r>
              <a:rPr lang="en-US" dirty="0" err="1"/>
              <a:t>regnancy</a:t>
            </a:r>
            <a:r>
              <a:rPr lang="en-US" dirty="0"/>
              <a:t> cannot be diagnosed. </a:t>
            </a:r>
            <a:r>
              <a:rPr lang="tr-TR" dirty="0"/>
              <a:t>T</a:t>
            </a:r>
            <a:r>
              <a:rPr lang="en-US" dirty="0"/>
              <a:t>he entire uterus should be checked</a:t>
            </a:r>
            <a:r>
              <a:rPr lang="tr-TR" dirty="0"/>
              <a:t>, s</a:t>
            </a:r>
            <a:r>
              <a:rPr lang="en-US" dirty="0" err="1"/>
              <a:t>ince</a:t>
            </a:r>
            <a:r>
              <a:rPr lang="en-US" dirty="0"/>
              <a:t> the embryonic sac is mobile during this period</a:t>
            </a:r>
            <a:r>
              <a:rPr lang="tr-TR" dirty="0"/>
              <a:t>.</a:t>
            </a:r>
          </a:p>
        </p:txBody>
      </p:sp>
      <p:pic>
        <p:nvPicPr>
          <p:cNvPr id="11" name="Resim 10">
            <a:extLst>
              <a:ext uri="{FF2B5EF4-FFF2-40B4-BE49-F238E27FC236}">
                <a16:creationId xmlns:a16="http://schemas.microsoft.com/office/drawing/2014/main" id="{F17BE2DD-8DD2-454A-9A5A-E5DCAA86916F}"/>
              </a:ext>
            </a:extLst>
          </p:cNvPr>
          <p:cNvPicPr>
            <a:picLocks noChangeAspect="1"/>
          </p:cNvPicPr>
          <p:nvPr/>
        </p:nvPicPr>
        <p:blipFill>
          <a:blip r:embed="rId2"/>
          <a:stretch>
            <a:fillRect/>
          </a:stretch>
        </p:blipFill>
        <p:spPr>
          <a:xfrm>
            <a:off x="6866021" y="-1"/>
            <a:ext cx="5325979" cy="6859215"/>
          </a:xfrm>
          <a:prstGeom prst="rect">
            <a:avLst/>
          </a:prstGeom>
        </p:spPr>
      </p:pic>
      <p:sp>
        <p:nvSpPr>
          <p:cNvPr id="8" name="Başlık 1">
            <a:extLst>
              <a:ext uri="{FF2B5EF4-FFF2-40B4-BE49-F238E27FC236}">
                <a16:creationId xmlns:a16="http://schemas.microsoft.com/office/drawing/2014/main" id="{5B7B9013-D04D-4A60-9BF5-4E9DC1B810F0}"/>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1709018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F4EF6314-D3BB-46E5-BAD5-6802B9336600}"/>
              </a:ext>
            </a:extLst>
          </p:cNvPr>
          <p:cNvSpPr>
            <a:spLocks noGrp="1"/>
          </p:cNvSpPr>
          <p:nvPr>
            <p:ph idx="1"/>
          </p:nvPr>
        </p:nvSpPr>
        <p:spPr>
          <a:xfrm>
            <a:off x="838200" y="1460499"/>
            <a:ext cx="6096000" cy="5032376"/>
          </a:xfrm>
        </p:spPr>
        <p:txBody>
          <a:bodyPr>
            <a:normAutofit/>
          </a:bodyPr>
          <a:lstStyle/>
          <a:p>
            <a:pPr marL="0" indent="0">
              <a:buNone/>
            </a:pPr>
            <a:r>
              <a:rPr lang="tr-TR" dirty="0"/>
              <a:t>Transrectal </a:t>
            </a:r>
            <a:r>
              <a:rPr lang="tr-TR" dirty="0" err="1"/>
              <a:t>ultrasonography</a:t>
            </a:r>
            <a:endParaRPr lang="tr-TR" dirty="0"/>
          </a:p>
          <a:p>
            <a:r>
              <a:rPr lang="tr-TR" b="1" dirty="0"/>
              <a:t>12th </a:t>
            </a:r>
            <a:r>
              <a:rPr lang="tr-TR" b="1" dirty="0" err="1"/>
              <a:t>day</a:t>
            </a:r>
            <a:r>
              <a:rPr lang="tr-TR" b="1" dirty="0"/>
              <a:t>: </a:t>
            </a:r>
            <a:r>
              <a:rPr lang="en-US" dirty="0"/>
              <a:t>The embryonic sac reaches a diameter of 8 mm. Unlike cystic formations, hyperechoic reflection image appears on the dorsal and ventral edges of the embryonic sac. Since the embryonic sac is mobile in this period, the whole uterus should be checked.</a:t>
            </a:r>
            <a:endParaRPr lang="tr-TR" dirty="0"/>
          </a:p>
        </p:txBody>
      </p:sp>
      <p:pic>
        <p:nvPicPr>
          <p:cNvPr id="7" name="Resim 6">
            <a:extLst>
              <a:ext uri="{FF2B5EF4-FFF2-40B4-BE49-F238E27FC236}">
                <a16:creationId xmlns:a16="http://schemas.microsoft.com/office/drawing/2014/main" id="{49219EAA-22D9-4673-99E5-A8793464986A}"/>
              </a:ext>
            </a:extLst>
          </p:cNvPr>
          <p:cNvPicPr>
            <a:picLocks noChangeAspect="1"/>
          </p:cNvPicPr>
          <p:nvPr/>
        </p:nvPicPr>
        <p:blipFill>
          <a:blip r:embed="rId2"/>
          <a:stretch>
            <a:fillRect/>
          </a:stretch>
        </p:blipFill>
        <p:spPr>
          <a:xfrm>
            <a:off x="6934200" y="63304"/>
            <a:ext cx="5257800" cy="6794696"/>
          </a:xfrm>
          <a:prstGeom prst="rect">
            <a:avLst/>
          </a:prstGeom>
        </p:spPr>
      </p:pic>
      <p:sp>
        <p:nvSpPr>
          <p:cNvPr id="8" name="Başlık 1">
            <a:extLst>
              <a:ext uri="{FF2B5EF4-FFF2-40B4-BE49-F238E27FC236}">
                <a16:creationId xmlns:a16="http://schemas.microsoft.com/office/drawing/2014/main" id="{2C1C798D-E67D-4B06-9B52-CD08F57ECAD7}"/>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3823217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35168E32-4AA8-4C87-B636-BAF179086819}"/>
              </a:ext>
            </a:extLst>
          </p:cNvPr>
          <p:cNvSpPr>
            <a:spLocks noGrp="1"/>
          </p:cNvSpPr>
          <p:nvPr>
            <p:ph idx="1"/>
          </p:nvPr>
        </p:nvSpPr>
        <p:spPr>
          <a:xfrm>
            <a:off x="838200" y="1460499"/>
            <a:ext cx="6096000" cy="5032376"/>
          </a:xfrm>
        </p:spPr>
        <p:txBody>
          <a:bodyPr>
            <a:normAutofit/>
          </a:bodyPr>
          <a:lstStyle/>
          <a:p>
            <a:pPr marL="0" indent="0">
              <a:buNone/>
            </a:pPr>
            <a:r>
              <a:rPr lang="tr-TR" dirty="0"/>
              <a:t>Transrectal </a:t>
            </a:r>
            <a:r>
              <a:rPr lang="tr-TR" dirty="0" err="1"/>
              <a:t>ultrasonography</a:t>
            </a:r>
            <a:endParaRPr lang="tr-TR" dirty="0"/>
          </a:p>
          <a:p>
            <a:r>
              <a:rPr lang="tr-TR" b="1" dirty="0"/>
              <a:t>14th </a:t>
            </a:r>
            <a:r>
              <a:rPr lang="tr-TR" b="1" dirty="0" err="1"/>
              <a:t>day</a:t>
            </a:r>
            <a:r>
              <a:rPr lang="tr-TR" b="1" dirty="0"/>
              <a:t>: </a:t>
            </a:r>
            <a:r>
              <a:rPr lang="en-US" dirty="0"/>
              <a:t>The embryonic sac is 14-18 mm in diameter. Since the embryonic sac is mobile in this period, the whole uterus should be checked.</a:t>
            </a:r>
            <a:endParaRPr lang="tr-TR" dirty="0"/>
          </a:p>
          <a:p>
            <a:pPr marL="0" indent="0">
              <a:buNone/>
            </a:pPr>
            <a:r>
              <a:rPr lang="tr-TR" dirty="0"/>
              <a:t>* </a:t>
            </a:r>
            <a:r>
              <a:rPr lang="en-US" dirty="0"/>
              <a:t>This is an important day for the diagnosis of twin</a:t>
            </a:r>
            <a:r>
              <a:rPr lang="tr-TR" dirty="0"/>
              <a:t> </a:t>
            </a:r>
            <a:r>
              <a:rPr lang="tr-TR" dirty="0" err="1"/>
              <a:t>pregnancies</a:t>
            </a:r>
            <a:r>
              <a:rPr lang="en-US" dirty="0"/>
              <a:t>, as the small embryonic sac becomes easily visible in t</a:t>
            </a:r>
            <a:r>
              <a:rPr lang="tr-TR" dirty="0"/>
              <a:t>hat </a:t>
            </a:r>
            <a:r>
              <a:rPr lang="tr-TR" dirty="0" err="1"/>
              <a:t>situation</a:t>
            </a:r>
            <a:r>
              <a:rPr lang="en-US" dirty="0"/>
              <a:t>.</a:t>
            </a:r>
            <a:endParaRPr lang="tr-TR" b="1" dirty="0"/>
          </a:p>
        </p:txBody>
      </p:sp>
      <p:pic>
        <p:nvPicPr>
          <p:cNvPr id="9" name="Resim 8">
            <a:extLst>
              <a:ext uri="{FF2B5EF4-FFF2-40B4-BE49-F238E27FC236}">
                <a16:creationId xmlns:a16="http://schemas.microsoft.com/office/drawing/2014/main" id="{644B4D29-1A43-43CE-88D1-5093D01C4FBA}"/>
              </a:ext>
            </a:extLst>
          </p:cNvPr>
          <p:cNvPicPr>
            <a:picLocks noChangeAspect="1"/>
          </p:cNvPicPr>
          <p:nvPr/>
        </p:nvPicPr>
        <p:blipFill>
          <a:blip r:embed="rId2"/>
          <a:stretch>
            <a:fillRect/>
          </a:stretch>
        </p:blipFill>
        <p:spPr>
          <a:xfrm>
            <a:off x="6934200" y="606798"/>
            <a:ext cx="5257800" cy="5644403"/>
          </a:xfrm>
          <a:prstGeom prst="rect">
            <a:avLst/>
          </a:prstGeom>
        </p:spPr>
      </p:pic>
      <p:sp>
        <p:nvSpPr>
          <p:cNvPr id="7" name="Başlık 1">
            <a:extLst>
              <a:ext uri="{FF2B5EF4-FFF2-40B4-BE49-F238E27FC236}">
                <a16:creationId xmlns:a16="http://schemas.microsoft.com/office/drawing/2014/main" id="{471A4567-316B-4F79-96E4-6CAB7B2124CD}"/>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1352408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7FD2669A-7444-46E4-BED5-98FB33EA8246}"/>
              </a:ext>
            </a:extLst>
          </p:cNvPr>
          <p:cNvSpPr>
            <a:spLocks noGrp="1"/>
          </p:cNvSpPr>
          <p:nvPr>
            <p:ph idx="1"/>
          </p:nvPr>
        </p:nvSpPr>
        <p:spPr>
          <a:xfrm>
            <a:off x="838200" y="1460499"/>
            <a:ext cx="5727032" cy="5032376"/>
          </a:xfrm>
        </p:spPr>
        <p:txBody>
          <a:bodyPr>
            <a:normAutofit/>
          </a:bodyPr>
          <a:lstStyle/>
          <a:p>
            <a:pPr marL="0" indent="0">
              <a:buNone/>
            </a:pPr>
            <a:r>
              <a:rPr lang="tr-TR" dirty="0"/>
              <a:t>Transrectal </a:t>
            </a:r>
            <a:r>
              <a:rPr lang="tr-TR" dirty="0" err="1"/>
              <a:t>ultrasonography</a:t>
            </a:r>
            <a:endParaRPr lang="tr-TR" dirty="0"/>
          </a:p>
          <a:p>
            <a:r>
              <a:rPr lang="tr-TR" b="1" dirty="0"/>
              <a:t>17th </a:t>
            </a:r>
            <a:r>
              <a:rPr lang="tr-TR" b="1" dirty="0" err="1"/>
              <a:t>day</a:t>
            </a:r>
            <a:r>
              <a:rPr lang="tr-TR" b="1" dirty="0"/>
              <a:t>: </a:t>
            </a:r>
            <a:r>
              <a:rPr lang="en-US" dirty="0"/>
              <a:t>The embryonic sac reaches a diameter of 25 mm. Its shape changes from spherical to ovoid.</a:t>
            </a:r>
            <a:endParaRPr lang="tr-TR" dirty="0"/>
          </a:p>
          <a:p>
            <a:pPr marL="0" indent="0">
              <a:buNone/>
            </a:pPr>
            <a:r>
              <a:rPr lang="tr-TR" dirty="0"/>
              <a:t>*</a:t>
            </a:r>
            <a:r>
              <a:rPr lang="en-US" dirty="0"/>
              <a:t> Embryonic sac is fixed in the right or left </a:t>
            </a:r>
            <a:r>
              <a:rPr lang="tr-TR" dirty="0" err="1"/>
              <a:t>horn</a:t>
            </a:r>
            <a:r>
              <a:rPr lang="en-US" dirty="0"/>
              <a:t>.</a:t>
            </a:r>
            <a:endParaRPr lang="tr-TR" dirty="0"/>
          </a:p>
        </p:txBody>
      </p:sp>
      <p:pic>
        <p:nvPicPr>
          <p:cNvPr id="9" name="Resim 8">
            <a:extLst>
              <a:ext uri="{FF2B5EF4-FFF2-40B4-BE49-F238E27FC236}">
                <a16:creationId xmlns:a16="http://schemas.microsoft.com/office/drawing/2014/main" id="{C9F93CBD-D0B6-49E8-87C0-02875CA34917}"/>
              </a:ext>
            </a:extLst>
          </p:cNvPr>
          <p:cNvPicPr>
            <a:picLocks noChangeAspect="1"/>
          </p:cNvPicPr>
          <p:nvPr/>
        </p:nvPicPr>
        <p:blipFill>
          <a:blip r:embed="rId2"/>
          <a:stretch>
            <a:fillRect/>
          </a:stretch>
        </p:blipFill>
        <p:spPr>
          <a:xfrm>
            <a:off x="6464969" y="0"/>
            <a:ext cx="5727032" cy="6855084"/>
          </a:xfrm>
          <a:prstGeom prst="rect">
            <a:avLst/>
          </a:prstGeom>
        </p:spPr>
      </p:pic>
      <p:sp>
        <p:nvSpPr>
          <p:cNvPr id="7" name="Başlık 1">
            <a:extLst>
              <a:ext uri="{FF2B5EF4-FFF2-40B4-BE49-F238E27FC236}">
                <a16:creationId xmlns:a16="http://schemas.microsoft.com/office/drawing/2014/main" id="{D10C27D6-B503-4CB4-A394-A7EC06AF3128}"/>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3904653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D49528DA-1353-40F3-A12B-1A5378E28E3D}"/>
              </a:ext>
            </a:extLst>
          </p:cNvPr>
          <p:cNvSpPr>
            <a:spLocks noGrp="1"/>
          </p:cNvSpPr>
          <p:nvPr>
            <p:ph idx="1"/>
          </p:nvPr>
        </p:nvSpPr>
        <p:spPr>
          <a:xfrm>
            <a:off x="437150" y="1460499"/>
            <a:ext cx="5727032" cy="5032376"/>
          </a:xfrm>
        </p:spPr>
        <p:txBody>
          <a:bodyPr>
            <a:normAutofit/>
          </a:bodyPr>
          <a:lstStyle/>
          <a:p>
            <a:pPr marL="0" indent="0">
              <a:buNone/>
            </a:pPr>
            <a:r>
              <a:rPr lang="tr-TR" dirty="0"/>
              <a:t>Transrectal </a:t>
            </a:r>
            <a:r>
              <a:rPr lang="tr-TR" dirty="0" err="1"/>
              <a:t>ultrasonography</a:t>
            </a:r>
            <a:endParaRPr lang="tr-TR" dirty="0"/>
          </a:p>
          <a:p>
            <a:r>
              <a:rPr lang="tr-TR" b="1" dirty="0"/>
              <a:t>21st </a:t>
            </a:r>
            <a:r>
              <a:rPr lang="tr-TR" b="1" dirty="0" err="1"/>
              <a:t>day</a:t>
            </a:r>
            <a:r>
              <a:rPr lang="tr-TR" b="1" dirty="0"/>
              <a:t>: </a:t>
            </a:r>
            <a:r>
              <a:rPr lang="en-US" dirty="0"/>
              <a:t>The embryonic sac loses its smooth-edged structure and</a:t>
            </a:r>
            <a:r>
              <a:rPr lang="tr-TR" dirty="0"/>
              <a:t> </a:t>
            </a:r>
            <a:r>
              <a:rPr lang="en-US" dirty="0"/>
              <a:t>borders become irregular. The embryo is still not clearly visible.</a:t>
            </a:r>
            <a:endParaRPr lang="tr-TR" dirty="0"/>
          </a:p>
          <a:p>
            <a:endParaRPr lang="tr-TR" dirty="0"/>
          </a:p>
          <a:p>
            <a:pPr marL="0" indent="0">
              <a:buNone/>
            </a:pPr>
            <a:r>
              <a:rPr lang="en-US" dirty="0"/>
              <a:t>* The embryo is first clearly visible on day 24 (4 mm). If no embryo can be seen in the sac on this day, a failed pregnancy can be diagnosed.</a:t>
            </a:r>
            <a:endParaRPr lang="tr-TR" dirty="0"/>
          </a:p>
        </p:txBody>
      </p:sp>
      <p:pic>
        <p:nvPicPr>
          <p:cNvPr id="7" name="Resim 6">
            <a:extLst>
              <a:ext uri="{FF2B5EF4-FFF2-40B4-BE49-F238E27FC236}">
                <a16:creationId xmlns:a16="http://schemas.microsoft.com/office/drawing/2014/main" id="{E536EF75-4459-44C5-9CE9-29229804F45C}"/>
              </a:ext>
            </a:extLst>
          </p:cNvPr>
          <p:cNvPicPr>
            <a:picLocks noChangeAspect="1"/>
          </p:cNvPicPr>
          <p:nvPr/>
        </p:nvPicPr>
        <p:blipFill>
          <a:blip r:embed="rId2"/>
          <a:stretch>
            <a:fillRect/>
          </a:stretch>
        </p:blipFill>
        <p:spPr>
          <a:xfrm>
            <a:off x="5967663" y="365125"/>
            <a:ext cx="6224337" cy="6112042"/>
          </a:xfrm>
          <a:prstGeom prst="rect">
            <a:avLst/>
          </a:prstGeom>
        </p:spPr>
      </p:pic>
      <p:sp>
        <p:nvSpPr>
          <p:cNvPr id="8" name="Başlık 1">
            <a:extLst>
              <a:ext uri="{FF2B5EF4-FFF2-40B4-BE49-F238E27FC236}">
                <a16:creationId xmlns:a16="http://schemas.microsoft.com/office/drawing/2014/main" id="{2807E791-4FAE-4B3C-A8B6-8B57475CC4B3}"/>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2447459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87841623-17EC-463E-866D-25BD7CA2EDFE}"/>
              </a:ext>
            </a:extLst>
          </p:cNvPr>
          <p:cNvSpPr>
            <a:spLocks noGrp="1"/>
          </p:cNvSpPr>
          <p:nvPr>
            <p:ph idx="1"/>
          </p:nvPr>
        </p:nvSpPr>
        <p:spPr>
          <a:xfrm>
            <a:off x="368968" y="1460499"/>
            <a:ext cx="5117432" cy="5032376"/>
          </a:xfrm>
        </p:spPr>
        <p:txBody>
          <a:bodyPr>
            <a:normAutofit/>
          </a:bodyPr>
          <a:lstStyle/>
          <a:p>
            <a:pPr marL="0" indent="0">
              <a:buNone/>
            </a:pPr>
            <a:r>
              <a:rPr lang="tr-TR" dirty="0"/>
              <a:t>Transrectal </a:t>
            </a:r>
            <a:r>
              <a:rPr lang="tr-TR" dirty="0" err="1"/>
              <a:t>ultrasonography</a:t>
            </a:r>
            <a:endParaRPr lang="tr-TR" dirty="0"/>
          </a:p>
          <a:p>
            <a:r>
              <a:rPr lang="tr-TR" b="1" dirty="0"/>
              <a:t>26th </a:t>
            </a:r>
            <a:r>
              <a:rPr lang="tr-TR" b="1" dirty="0" err="1"/>
              <a:t>day</a:t>
            </a:r>
            <a:r>
              <a:rPr lang="tr-TR" b="1" dirty="0"/>
              <a:t>: </a:t>
            </a:r>
            <a:r>
              <a:rPr lang="en-US" dirty="0"/>
              <a:t>The length of the embryo reaches 8 mm. Its position shifts from ventral to lateral at 7 o'clock.</a:t>
            </a:r>
            <a:endParaRPr lang="tr-TR" dirty="0"/>
          </a:p>
          <a:p>
            <a:pPr marL="0" indent="0">
              <a:buNone/>
            </a:pPr>
            <a:r>
              <a:rPr lang="en-US" dirty="0"/>
              <a:t>* The first</a:t>
            </a:r>
            <a:r>
              <a:rPr lang="tr-TR" dirty="0"/>
              <a:t> </a:t>
            </a:r>
            <a:r>
              <a:rPr lang="en-US" dirty="0"/>
              <a:t>heartbeat</a:t>
            </a:r>
            <a:r>
              <a:rPr lang="tr-TR" dirty="0"/>
              <a:t>s</a:t>
            </a:r>
            <a:r>
              <a:rPr lang="en-US" dirty="0"/>
              <a:t> can be observed on this day. </a:t>
            </a:r>
            <a:endParaRPr lang="tr-TR" dirty="0"/>
          </a:p>
        </p:txBody>
      </p:sp>
      <p:pic>
        <p:nvPicPr>
          <p:cNvPr id="7" name="Resim 6">
            <a:extLst>
              <a:ext uri="{FF2B5EF4-FFF2-40B4-BE49-F238E27FC236}">
                <a16:creationId xmlns:a16="http://schemas.microsoft.com/office/drawing/2014/main" id="{70C05F31-EFAC-408B-A895-AEC5736A86D8}"/>
              </a:ext>
            </a:extLst>
          </p:cNvPr>
          <p:cNvPicPr>
            <a:picLocks noChangeAspect="1"/>
          </p:cNvPicPr>
          <p:nvPr/>
        </p:nvPicPr>
        <p:blipFill>
          <a:blip r:embed="rId2"/>
          <a:stretch>
            <a:fillRect/>
          </a:stretch>
        </p:blipFill>
        <p:spPr>
          <a:xfrm>
            <a:off x="5486400" y="105211"/>
            <a:ext cx="6705600" cy="6387664"/>
          </a:xfrm>
          <a:prstGeom prst="rect">
            <a:avLst/>
          </a:prstGeom>
        </p:spPr>
      </p:pic>
      <p:sp>
        <p:nvSpPr>
          <p:cNvPr id="8" name="Başlık 1">
            <a:extLst>
              <a:ext uri="{FF2B5EF4-FFF2-40B4-BE49-F238E27FC236}">
                <a16:creationId xmlns:a16="http://schemas.microsoft.com/office/drawing/2014/main" id="{08A844B9-9807-4233-BCD5-48EFBA54CCD3}"/>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3016843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a:extLst>
              <a:ext uri="{FF2B5EF4-FFF2-40B4-BE49-F238E27FC236}">
                <a16:creationId xmlns:a16="http://schemas.microsoft.com/office/drawing/2014/main" id="{9A66BDB1-C7A7-47CA-9256-AC0A9D5FEC42}"/>
              </a:ext>
            </a:extLst>
          </p:cNvPr>
          <p:cNvSpPr>
            <a:spLocks noGrp="1"/>
          </p:cNvSpPr>
          <p:nvPr>
            <p:ph idx="1"/>
          </p:nvPr>
        </p:nvSpPr>
        <p:spPr>
          <a:xfrm>
            <a:off x="368967" y="1460499"/>
            <a:ext cx="6192253" cy="5032376"/>
          </a:xfrm>
        </p:spPr>
        <p:txBody>
          <a:bodyPr>
            <a:normAutofit/>
          </a:bodyPr>
          <a:lstStyle/>
          <a:p>
            <a:pPr marL="0" indent="0">
              <a:buNone/>
            </a:pPr>
            <a:r>
              <a:rPr lang="tr-TR" dirty="0"/>
              <a:t>Transrectal </a:t>
            </a:r>
            <a:r>
              <a:rPr lang="tr-TR" dirty="0" err="1"/>
              <a:t>ultrasonography</a:t>
            </a:r>
            <a:endParaRPr lang="tr-TR" dirty="0"/>
          </a:p>
          <a:p>
            <a:r>
              <a:rPr lang="tr-TR" b="1" dirty="0"/>
              <a:t>30th </a:t>
            </a:r>
            <a:r>
              <a:rPr lang="tr-TR" b="1" dirty="0" err="1"/>
              <a:t>day</a:t>
            </a:r>
            <a:r>
              <a:rPr lang="tr-TR" b="1" dirty="0"/>
              <a:t>: </a:t>
            </a:r>
            <a:r>
              <a:rPr lang="en-US" dirty="0"/>
              <a:t>The embryo is</a:t>
            </a:r>
            <a:r>
              <a:rPr lang="tr-TR" dirty="0"/>
              <a:t> in a </a:t>
            </a:r>
            <a:r>
              <a:rPr lang="tr-TR" dirty="0" err="1"/>
              <a:t>central</a:t>
            </a:r>
            <a:r>
              <a:rPr lang="tr-TR" dirty="0"/>
              <a:t> </a:t>
            </a:r>
            <a:r>
              <a:rPr lang="en-US" dirty="0" err="1"/>
              <a:t>locat</a:t>
            </a:r>
            <a:r>
              <a:rPr lang="tr-TR" dirty="0" err="1"/>
              <a:t>ion</a:t>
            </a:r>
            <a:r>
              <a:rPr lang="tr-TR" dirty="0"/>
              <a:t> in </a:t>
            </a:r>
            <a:r>
              <a:rPr lang="tr-TR" dirty="0" err="1"/>
              <a:t>the</a:t>
            </a:r>
            <a:r>
              <a:rPr lang="tr-TR" dirty="0"/>
              <a:t> sac</a:t>
            </a:r>
            <a:r>
              <a:rPr lang="en-US" dirty="0"/>
              <a:t>. There is an echoic line in the horizontal direction between the vitellus sac</a:t>
            </a:r>
            <a:r>
              <a:rPr lang="tr-TR" dirty="0"/>
              <a:t> </a:t>
            </a:r>
            <a:r>
              <a:rPr lang="en-US" dirty="0"/>
              <a:t>and</a:t>
            </a:r>
            <a:r>
              <a:rPr lang="tr-TR" dirty="0"/>
              <a:t> </a:t>
            </a:r>
            <a:r>
              <a:rPr lang="en-US" dirty="0"/>
              <a:t>the allantois sac, which </a:t>
            </a:r>
            <a:r>
              <a:rPr lang="tr-TR" dirty="0" err="1"/>
              <a:t>begins</a:t>
            </a:r>
            <a:r>
              <a:rPr lang="en-US" dirty="0"/>
              <a:t> to develop below the embryo, and the embryo is seen in the </a:t>
            </a:r>
            <a:r>
              <a:rPr lang="tr-TR" dirty="0" err="1"/>
              <a:t>center</a:t>
            </a:r>
            <a:r>
              <a:rPr lang="en-US" dirty="0"/>
              <a:t> of this line.</a:t>
            </a:r>
            <a:endParaRPr lang="tr-TR" dirty="0"/>
          </a:p>
        </p:txBody>
      </p:sp>
      <p:pic>
        <p:nvPicPr>
          <p:cNvPr id="7" name="Resim 6">
            <a:extLst>
              <a:ext uri="{FF2B5EF4-FFF2-40B4-BE49-F238E27FC236}">
                <a16:creationId xmlns:a16="http://schemas.microsoft.com/office/drawing/2014/main" id="{C20F5B14-EE99-4EC8-AA72-64ACB96484F7}"/>
              </a:ext>
            </a:extLst>
          </p:cNvPr>
          <p:cNvPicPr>
            <a:picLocks noChangeAspect="1"/>
          </p:cNvPicPr>
          <p:nvPr/>
        </p:nvPicPr>
        <p:blipFill>
          <a:blip r:embed="rId2"/>
          <a:stretch>
            <a:fillRect/>
          </a:stretch>
        </p:blipFill>
        <p:spPr>
          <a:xfrm>
            <a:off x="6561221" y="0"/>
            <a:ext cx="5630779" cy="6866102"/>
          </a:xfrm>
          <a:prstGeom prst="rect">
            <a:avLst/>
          </a:prstGeom>
        </p:spPr>
      </p:pic>
      <p:sp>
        <p:nvSpPr>
          <p:cNvPr id="8" name="Başlık 1">
            <a:extLst>
              <a:ext uri="{FF2B5EF4-FFF2-40B4-BE49-F238E27FC236}">
                <a16:creationId xmlns:a16="http://schemas.microsoft.com/office/drawing/2014/main" id="{C574E2BE-CF8B-4C52-A036-C272AFC50E39}"/>
              </a:ext>
            </a:extLst>
          </p:cNvPr>
          <p:cNvSpPr>
            <a:spLocks noGrp="1"/>
          </p:cNvSpPr>
          <p:nvPr>
            <p:ph type="title"/>
          </p:nvPr>
        </p:nvSpPr>
        <p:spPr>
          <a:xfrm>
            <a:off x="838200" y="365125"/>
            <a:ext cx="10515600" cy="1325563"/>
          </a:xfrm>
        </p:spPr>
        <p:txBody>
          <a:bodyPr/>
          <a:lstStyle/>
          <a:p>
            <a:r>
              <a:rPr lang="tr-TR" dirty="0" err="1"/>
              <a:t>Pregnancy</a:t>
            </a:r>
            <a:r>
              <a:rPr lang="tr-TR" dirty="0"/>
              <a:t> </a:t>
            </a:r>
            <a:r>
              <a:rPr lang="tr-TR" dirty="0" err="1"/>
              <a:t>Examination</a:t>
            </a:r>
            <a:endParaRPr lang="tr-TR" dirty="0"/>
          </a:p>
        </p:txBody>
      </p:sp>
    </p:spTree>
    <p:extLst>
      <p:ext uri="{BB962C8B-B14F-4D97-AF65-F5344CB8AC3E}">
        <p14:creationId xmlns:p14="http://schemas.microsoft.com/office/powerpoint/2010/main" val="19855113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1188</TotalTime>
  <Words>808</Words>
  <Application>Microsoft Office PowerPoint</Application>
  <PresentationFormat>Geniş ekran</PresentationFormat>
  <Paragraphs>72</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Pregnancy Examination</vt:lpstr>
      <vt:lpstr>Pregnancy Examination</vt:lpstr>
      <vt:lpstr>Pregnancy Examination</vt:lpstr>
      <vt:lpstr>Pregnancy Examination</vt:lpstr>
      <vt:lpstr>Pregnancy Examination</vt:lpstr>
      <vt:lpstr>Pregnancy Examination</vt:lpstr>
      <vt:lpstr>Pregnancy Examination</vt:lpstr>
      <vt:lpstr>Pregnancy Examination</vt:lpstr>
      <vt:lpstr>Pregnancy Examination</vt:lpstr>
      <vt:lpstr>Pregnancy Examination</vt:lpstr>
      <vt:lpstr>Pregnancy Examination</vt:lpstr>
      <vt:lpstr>Pregnancy Examination</vt:lpstr>
      <vt:lpstr>Reproductive Performance Parameters in Horse Breeding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Kısraklarda Seksüel Siklus</dc:title>
  <dc:creator>Administrator</dc:creator>
  <cp:lastModifiedBy>Kemal.Tuna.Olgac</cp:lastModifiedBy>
  <cp:revision>72</cp:revision>
  <dcterms:created xsi:type="dcterms:W3CDTF">2022-03-22T05:41:19Z</dcterms:created>
  <dcterms:modified xsi:type="dcterms:W3CDTF">2024-12-02T07:02:34Z</dcterms:modified>
</cp:coreProperties>
</file>