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16" name="15 Slayt Numarası Yer Tutucusu"/>
          <p:cNvSpPr>
            <a:spLocks noGrp="1"/>
          </p:cNvSpPr>
          <p:nvPr>
            <p:ph type="sldNum" sz="quarter" idx="11"/>
          </p:nvPr>
        </p:nvSpPr>
        <p:spPr/>
        <p:txBody>
          <a:bodyPr/>
          <a:lstStyle/>
          <a:p>
            <a:fld id="{84ABB2D0-30E1-41E3-88FF-C614080EB25F}" type="slidenum">
              <a:rPr lang="tr-TR" smtClean="0"/>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BB2D0-30E1-41E3-88FF-C614080EB25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BB2D0-30E1-41E3-88FF-C614080EB25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EF1E19F1-E696-4942-BD10-A231DC5B84D0}" type="datetimeFigureOut">
              <a:rPr lang="tr-TR" smtClean="0"/>
              <a:t>25.4.2018</a:t>
            </a:fld>
            <a:endParaRPr lang="tr-TR"/>
          </a:p>
        </p:txBody>
      </p:sp>
      <p:sp>
        <p:nvSpPr>
          <p:cNvPr id="15" name="14 Slayt Numarası Yer Tutucusu"/>
          <p:cNvSpPr>
            <a:spLocks noGrp="1"/>
          </p:cNvSpPr>
          <p:nvPr>
            <p:ph type="sldNum" sz="quarter" idx="15"/>
          </p:nvPr>
        </p:nvSpPr>
        <p:spPr/>
        <p:txBody>
          <a:bodyPr/>
          <a:lstStyle>
            <a:lvl1pPr algn="ctr">
              <a:defRPr/>
            </a:lvl1pPr>
          </a:lstStyle>
          <a:p>
            <a:fld id="{84ABB2D0-30E1-41E3-88FF-C614080EB25F}" type="slidenum">
              <a:rPr lang="tr-TR" smtClean="0"/>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4ABB2D0-30E1-41E3-88FF-C614080EB25F}" type="slidenum">
              <a:rPr lang="tr-TR" smtClean="0"/>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4ABB2D0-30E1-41E3-88FF-C614080EB25F}"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84ABB2D0-30E1-41E3-88FF-C614080EB25F}" type="slidenum">
              <a:rPr lang="tr-TR" smtClean="0"/>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4ABB2D0-30E1-41E3-88FF-C614080EB25F}"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4ABB2D0-30E1-41E3-88FF-C614080EB25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EF1E19F1-E696-4942-BD10-A231DC5B84D0}" type="datetimeFigureOut">
              <a:rPr lang="tr-TR" smtClean="0"/>
              <a:t>25.4.2018</a:t>
            </a:fld>
            <a:endParaRPr lang="tr-TR"/>
          </a:p>
        </p:txBody>
      </p:sp>
      <p:sp>
        <p:nvSpPr>
          <p:cNvPr id="9" name="8 Slayt Numarası Yer Tutucusu"/>
          <p:cNvSpPr>
            <a:spLocks noGrp="1"/>
          </p:cNvSpPr>
          <p:nvPr>
            <p:ph type="sldNum" sz="quarter" idx="15"/>
          </p:nvPr>
        </p:nvSpPr>
        <p:spPr/>
        <p:txBody>
          <a:bodyPr/>
          <a:lstStyle/>
          <a:p>
            <a:fld id="{84ABB2D0-30E1-41E3-88FF-C614080EB25F}" type="slidenum">
              <a:rPr lang="tr-TR" smtClean="0"/>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EF1E19F1-E696-4942-BD10-A231DC5B84D0}" type="datetimeFigureOut">
              <a:rPr lang="tr-TR" smtClean="0"/>
              <a:t>25.4.2018</a:t>
            </a:fld>
            <a:endParaRPr lang="tr-TR"/>
          </a:p>
        </p:txBody>
      </p:sp>
      <p:sp>
        <p:nvSpPr>
          <p:cNvPr id="9" name="8 Slayt Numarası Yer Tutucusu"/>
          <p:cNvSpPr>
            <a:spLocks noGrp="1"/>
          </p:cNvSpPr>
          <p:nvPr>
            <p:ph type="sldNum" sz="quarter" idx="11"/>
          </p:nvPr>
        </p:nvSpPr>
        <p:spPr/>
        <p:txBody>
          <a:bodyPr/>
          <a:lstStyle/>
          <a:p>
            <a:fld id="{84ABB2D0-30E1-41E3-88FF-C614080EB25F}" type="slidenum">
              <a:rPr lang="tr-TR" smtClean="0"/>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F1E19F1-E696-4942-BD10-A231DC5B84D0}" type="datetimeFigureOut">
              <a:rPr lang="tr-TR" smtClean="0"/>
              <a:t>25.4.2018</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4ABB2D0-30E1-41E3-88FF-C614080EB25F}" type="slidenum">
              <a:rPr lang="tr-TR" smtClean="0"/>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endParaRPr lang="tr-TR" dirty="0"/>
          </a:p>
        </p:txBody>
      </p:sp>
      <p:sp>
        <p:nvSpPr>
          <p:cNvPr id="2" name="1 Başlık"/>
          <p:cNvSpPr>
            <a:spLocks noGrp="1"/>
          </p:cNvSpPr>
          <p:nvPr>
            <p:ph type="ctrTitle"/>
          </p:nvPr>
        </p:nvSpPr>
        <p:spPr/>
        <p:txBody>
          <a:bodyPr/>
          <a:lstStyle/>
          <a:p>
            <a:r>
              <a:rPr lang="tr-TR" dirty="0" smtClean="0"/>
              <a:t>Çocuk Gelişiminde Kuram ve Araştırma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3- Doğuştan getirilen biyolojik özelliklerin etkileri kaçınılmaz mı yoksa nasıl yetiştirildiğimiz mi bizi biz yapar?</a:t>
            </a:r>
          </a:p>
          <a:p>
            <a:r>
              <a:rPr lang="tr-TR" dirty="0" smtClean="0"/>
              <a:t>Örneğin büyüyen bir çocuğun daha karmaşık bir şekilde düşünme becerisi doğuştan getirilen bir büyüme programının mı bir sonucudur yoksa anne baba ve öğretmenlerin sağladığı uyaranlar mı buna yol açmaktadır?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smtClean="0"/>
              <a:t>Ortaçağda çocukluk ?</a:t>
            </a:r>
          </a:p>
          <a:p>
            <a:endParaRPr lang="tr-TR" dirty="0" smtClean="0"/>
          </a:p>
          <a:p>
            <a:r>
              <a:rPr lang="tr-TR" dirty="0" smtClean="0"/>
              <a:t>Aydınlanma felsefesi; 17.</a:t>
            </a:r>
            <a:r>
              <a:rPr lang="tr-TR" dirty="0" err="1" smtClean="0"/>
              <a:t>yyda</a:t>
            </a:r>
            <a:r>
              <a:rPr lang="tr-TR" dirty="0" smtClean="0"/>
              <a:t> aydınlanma, insan onuru ve saygı ideallerini vurgulayan yeni felsefeleri beraberinde getirdi ve bu bakış açısı çocuğun kavranışını da etkiledi.</a:t>
            </a:r>
          </a:p>
          <a:p>
            <a:pPr lvl="1"/>
            <a:r>
              <a:rPr lang="tr-TR" dirty="0" smtClean="0"/>
              <a:t>John Locke “</a:t>
            </a:r>
            <a:r>
              <a:rPr lang="tr-TR" dirty="0" err="1" smtClean="0"/>
              <a:t>Tabula</a:t>
            </a:r>
            <a:r>
              <a:rPr lang="tr-TR" dirty="0" smtClean="0"/>
              <a:t> </a:t>
            </a:r>
            <a:r>
              <a:rPr lang="tr-TR" dirty="0" err="1" smtClean="0"/>
              <a:t>Rasa</a:t>
            </a:r>
            <a:r>
              <a:rPr lang="tr-TR" dirty="0" smtClean="0"/>
              <a:t>”: </a:t>
            </a:r>
            <a:r>
              <a:rPr lang="tr-TR" i="1" dirty="0" smtClean="0"/>
              <a:t>Okulda tekrar tekrar dövülen çocuklar kitaplara ve öğretmenlere korku ve öfke olmadan bakamaz. </a:t>
            </a:r>
          </a:p>
          <a:p>
            <a:pPr lvl="1"/>
            <a:endParaRPr lang="tr-TR" dirty="0" smtClean="0"/>
          </a:p>
          <a:p>
            <a:pPr lvl="1"/>
            <a:r>
              <a:rPr lang="tr-TR" dirty="0" smtClean="0"/>
              <a:t>Jean-</a:t>
            </a:r>
            <a:r>
              <a:rPr lang="tr-TR" dirty="0" err="1" smtClean="0"/>
              <a:t>Jacques</a:t>
            </a:r>
            <a:r>
              <a:rPr lang="tr-TR" dirty="0" smtClean="0"/>
              <a:t> Rousseau “Soylu vahşi”: Çocuklar yetişkinlerin eğitimi ile ancak zarar  görürler.</a:t>
            </a:r>
          </a:p>
        </p:txBody>
      </p:sp>
      <p:sp>
        <p:nvSpPr>
          <p:cNvPr id="3" name="2 Başlık"/>
          <p:cNvSpPr>
            <a:spLocks noGrp="1"/>
          </p:cNvSpPr>
          <p:nvPr>
            <p:ph type="title"/>
          </p:nvPr>
        </p:nvSpPr>
        <p:spPr/>
        <p:txBody>
          <a:bodyPr/>
          <a:lstStyle/>
          <a:p>
            <a:r>
              <a:rPr lang="tr-TR" dirty="0" smtClean="0"/>
              <a:t>Tarihsel Temeller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Darwin</a:t>
            </a:r>
            <a:r>
              <a:rPr lang="tr-TR" dirty="0" smtClean="0"/>
              <a:t> (19.yy):  Doğal ayıklanma ve En uygun olanın hayatta kalması</a:t>
            </a:r>
          </a:p>
          <a:p>
            <a:endParaRPr lang="tr-TR" dirty="0" smtClean="0"/>
          </a:p>
          <a:p>
            <a:r>
              <a:rPr lang="tr-TR" i="1" dirty="0" smtClean="0"/>
              <a:t>Erken dönemde anne karnındaki gelişimin bir çok türde çarpıcı şekilde benzerlik gösterdiğini bulmuştur.</a:t>
            </a:r>
            <a:endParaRPr lang="tr-TR" i="1" dirty="0"/>
          </a:p>
        </p:txBody>
      </p:sp>
      <p:sp>
        <p:nvSpPr>
          <p:cNvPr id="3" name="2 Başlık"/>
          <p:cNvSpPr>
            <a:spLocks noGrp="1"/>
          </p:cNvSpPr>
          <p:nvPr>
            <p:ph type="title"/>
          </p:nvPr>
        </p:nvSpPr>
        <p:spPr/>
        <p:txBody>
          <a:bodyPr/>
          <a:lstStyle/>
          <a:p>
            <a:r>
              <a:rPr lang="tr-TR" dirty="0" smtClean="0"/>
              <a:t>Bilimsel Başlangıçlar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Bebek Biyografileri</a:t>
            </a:r>
          </a:p>
          <a:p>
            <a:endParaRPr lang="tr-TR" dirty="0" smtClean="0"/>
          </a:p>
          <a:p>
            <a:r>
              <a:rPr lang="tr-TR" dirty="0" smtClean="0"/>
              <a:t>Normatif Dönem ve </a:t>
            </a:r>
            <a:r>
              <a:rPr lang="tr-TR" dirty="0" err="1" smtClean="0"/>
              <a:t>Stanley</a:t>
            </a:r>
            <a:r>
              <a:rPr lang="tr-TR" dirty="0" smtClean="0"/>
              <a:t> </a:t>
            </a:r>
            <a:r>
              <a:rPr lang="tr-TR" dirty="0" err="1" smtClean="0"/>
              <a:t>Hall</a:t>
            </a:r>
            <a:r>
              <a:rPr lang="tr-TR" dirty="0" smtClean="0"/>
              <a:t> (1844-1924): </a:t>
            </a:r>
            <a:r>
              <a:rPr lang="tr-TR" dirty="0" err="1" smtClean="0"/>
              <a:t>Darwin’in</a:t>
            </a:r>
            <a:r>
              <a:rPr lang="tr-TR" dirty="0" smtClean="0"/>
              <a:t> çalışmalarından esinlenen </a:t>
            </a:r>
            <a:r>
              <a:rPr lang="tr-TR" dirty="0" err="1" smtClean="0"/>
              <a:t>Hall</a:t>
            </a:r>
            <a:r>
              <a:rPr lang="tr-TR" dirty="0" smtClean="0"/>
              <a:t> ve </a:t>
            </a:r>
            <a:r>
              <a:rPr lang="tr-TR" dirty="0" err="1" smtClean="0"/>
              <a:t>Gessel</a:t>
            </a:r>
            <a:r>
              <a:rPr lang="tr-TR" dirty="0" smtClean="0"/>
              <a:t> çocuk </a:t>
            </a:r>
            <a:r>
              <a:rPr lang="tr-TR" dirty="0" err="1" smtClean="0"/>
              <a:t>gelişimii</a:t>
            </a:r>
            <a:r>
              <a:rPr lang="tr-TR" dirty="0" smtClean="0"/>
              <a:t> genetik olarak belirlenmiş olaylar dizisi </a:t>
            </a:r>
            <a:r>
              <a:rPr lang="tr-TR" dirty="0" err="1" smtClean="0"/>
              <a:t>olarakgördü</a:t>
            </a:r>
            <a:r>
              <a:rPr lang="tr-TR" dirty="0" smtClean="0"/>
              <a:t> ve çocuk gelişiminin bütün yönlerini betimlemek için büyük bir çaba harcadılar. </a:t>
            </a:r>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endParaRPr lang="tr-TR" dirty="0" smtClean="0"/>
          </a:p>
          <a:p>
            <a:r>
              <a:rPr lang="tr-TR" dirty="0" smtClean="0"/>
              <a:t>Bu çabalar </a:t>
            </a:r>
            <a:r>
              <a:rPr lang="tr-TR" b="1" i="1" dirty="0" smtClean="0"/>
              <a:t>davranış ölçümlerinin çok sayıda bireyden alındığı ve normal gelişimi temsil etmek üzere yaşa ilişkin ortalamaların alındığı </a:t>
            </a:r>
            <a:r>
              <a:rPr lang="tr-TR" b="1" i="1" u="sng" dirty="0" smtClean="0"/>
              <a:t>normatif yaklaşımı</a:t>
            </a:r>
            <a:r>
              <a:rPr lang="tr-TR" b="1" i="1" dirty="0" smtClean="0"/>
              <a:t> tetikledi.</a:t>
            </a:r>
            <a:endParaRPr lang="tr-TR" dirty="0" smtClean="0"/>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Zeka Testi Akımı: </a:t>
            </a:r>
            <a:r>
              <a:rPr lang="tr-TR" dirty="0" err="1" smtClean="0"/>
              <a:t>Binet</a:t>
            </a:r>
            <a:r>
              <a:rPr lang="tr-TR" dirty="0" smtClean="0"/>
              <a:t>, zekayı tepki süresi be fiziksel uyaranlara duyarlılığa indirgeyen önceki yaklaşımların tersine çocukların düşünmelerinin daha karmaşık olduğunu kavramış ve zekayı “iyi yargılama, iyi planlama ve eleştirel düşünme” olarak tanımlamıştır. Bu yaklaşım ilgiyi gelişimde bireysel farklılık konusuna çekmiştir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Psikanalitik</a:t>
            </a:r>
            <a:r>
              <a:rPr lang="tr-TR" dirty="0" smtClean="0"/>
              <a:t> bakış açısı: Freud, </a:t>
            </a:r>
            <a:r>
              <a:rPr lang="tr-TR" dirty="0" err="1" smtClean="0"/>
              <a:t>anababaların</a:t>
            </a:r>
            <a:r>
              <a:rPr lang="tr-TR" dirty="0" smtClean="0"/>
              <a:t> çocuklarının yaşamının ilk birkaç yılında cinsel ve saldırgan dürtülerini düzenleme biçiminin sağlıklı kişilik elişimi için önemini vurgulayan </a:t>
            </a:r>
            <a:r>
              <a:rPr lang="tr-TR" dirty="0" err="1" smtClean="0"/>
              <a:t>psikoseksüel</a:t>
            </a:r>
            <a:r>
              <a:rPr lang="tr-TR" dirty="0" smtClean="0"/>
              <a:t> gelişim kuramını oluşturmuştur.</a:t>
            </a:r>
            <a:endParaRPr lang="tr-TR" dirty="0"/>
          </a:p>
        </p:txBody>
      </p:sp>
      <p:sp>
        <p:nvSpPr>
          <p:cNvPr id="3" name="2 Başlık"/>
          <p:cNvSpPr>
            <a:spLocks noGrp="1"/>
          </p:cNvSpPr>
          <p:nvPr>
            <p:ph type="title"/>
          </p:nvPr>
        </p:nvSpPr>
        <p:spPr/>
        <p:txBody>
          <a:bodyPr/>
          <a:lstStyle/>
          <a:p>
            <a:r>
              <a:rPr lang="tr-TR" dirty="0" smtClean="0"/>
              <a:t>20.yy Ortalarındaki Kuramlar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Erik </a:t>
            </a:r>
            <a:r>
              <a:rPr lang="tr-TR" dirty="0" err="1" smtClean="0"/>
              <a:t>Erikson</a:t>
            </a:r>
            <a:r>
              <a:rPr lang="tr-TR" dirty="0" smtClean="0"/>
              <a:t> ve </a:t>
            </a:r>
            <a:r>
              <a:rPr lang="tr-TR" dirty="0" err="1" smtClean="0"/>
              <a:t>Psikosoyal</a:t>
            </a:r>
            <a:r>
              <a:rPr lang="tr-TR" dirty="0" smtClean="0"/>
              <a:t> gelişim kuramı</a:t>
            </a:r>
          </a:p>
          <a:p>
            <a:pPr lvl="2"/>
            <a:r>
              <a:rPr lang="tr-TR" dirty="0" smtClean="0"/>
              <a:t>Temel </a:t>
            </a:r>
            <a:r>
              <a:rPr lang="tr-TR" dirty="0" err="1" smtClean="0"/>
              <a:t>psikososyal</a:t>
            </a:r>
            <a:r>
              <a:rPr lang="tr-TR" dirty="0" smtClean="0"/>
              <a:t> çatışmalar</a:t>
            </a:r>
          </a:p>
          <a:p>
            <a:pPr lvl="2"/>
            <a:r>
              <a:rPr lang="tr-TR" dirty="0" smtClean="0"/>
              <a:t>Normal gelişim her kültürün yaşam koşullarıyla ilişkili olarak değerlendirilmelidir.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Bilgi </a:t>
            </a:r>
            <a:r>
              <a:rPr lang="tr-TR" dirty="0" err="1" smtClean="0"/>
              <a:t>İşlemleme</a:t>
            </a:r>
            <a:r>
              <a:rPr lang="tr-TR" dirty="0" smtClean="0"/>
              <a:t>: Bu yaklaşıma göre bilgi girdi biçiminde duyulara ulaştığı andan çıktı biçiminde davranışsal tepki olarak ortaya çıktığı ana kadar aktif bir şekilde kodlanmakta, dönüştürülmekte ve örgütlenmektedir.</a:t>
            </a:r>
          </a:p>
          <a:p>
            <a:endParaRPr lang="tr-TR" dirty="0" smtClean="0"/>
          </a:p>
          <a:p>
            <a:r>
              <a:rPr lang="tr-TR" dirty="0" smtClean="0"/>
              <a:t>Bilgi İşlem Yaklaşımcıları,bireylerin problemleri çözmek ve görevleri tamamlamak için kullandıkları kesin adımları haritalandıran akış çizelgeleri kullanırlar. </a:t>
            </a:r>
          </a:p>
        </p:txBody>
      </p:sp>
      <p:sp>
        <p:nvSpPr>
          <p:cNvPr id="3" name="2 Başlık"/>
          <p:cNvSpPr>
            <a:spLocks noGrp="1"/>
          </p:cNvSpPr>
          <p:nvPr>
            <p:ph type="title"/>
          </p:nvPr>
        </p:nvSpPr>
        <p:spPr/>
        <p:txBody>
          <a:bodyPr/>
          <a:lstStyle/>
          <a:p>
            <a:r>
              <a:rPr lang="tr-TR" dirty="0" smtClean="0"/>
              <a:t>Yeni Kuramsal Bakış Açıları</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gülen-maymun-4.jpg"/>
          <p:cNvPicPr>
            <a:picLocks noGrp="1" noChangeAspect="1"/>
          </p:cNvPicPr>
          <p:nvPr>
            <p:ph idx="1"/>
          </p:nvPr>
        </p:nvPicPr>
        <p:blipFill>
          <a:blip r:embed="rId2"/>
          <a:stretch>
            <a:fillRect/>
          </a:stretch>
        </p:blipFill>
        <p:spPr>
          <a:xfrm>
            <a:off x="714348" y="1500174"/>
            <a:ext cx="5993804" cy="3843527"/>
          </a:xfrm>
        </p:spPr>
      </p:pic>
      <p:sp>
        <p:nvSpPr>
          <p:cNvPr id="3" name="2 Başlık"/>
          <p:cNvSpPr>
            <a:spLocks noGrp="1"/>
          </p:cNvSpPr>
          <p:nvPr>
            <p:ph type="title"/>
          </p:nvPr>
        </p:nvSpPr>
        <p:spPr/>
        <p:txBody>
          <a:bodyPr>
            <a:normAutofit fontScale="90000"/>
          </a:bodyPr>
          <a:lstStyle/>
          <a:p>
            <a:r>
              <a:rPr lang="tr-TR" dirty="0" smtClean="0"/>
              <a:t>Etoloji ve Evrimsel Gelişim Psikolojisi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Çocuk gelişimi, </a:t>
            </a:r>
            <a:r>
              <a:rPr lang="tr-TR" dirty="0" err="1" smtClean="0"/>
              <a:t>disiplinlerarası</a:t>
            </a:r>
            <a:r>
              <a:rPr lang="tr-TR" dirty="0" smtClean="0"/>
              <a:t> bir alandır. Psikoloji,  sosyoloji, antropoloji, biyoloji, </a:t>
            </a:r>
            <a:r>
              <a:rPr lang="tr-TR" dirty="0" err="1" smtClean="0"/>
              <a:t>nörobilim</a:t>
            </a:r>
            <a:r>
              <a:rPr lang="tr-TR" dirty="0" smtClean="0"/>
              <a:t>, eğitim, </a:t>
            </a:r>
            <a:r>
              <a:rPr lang="tr-TR" dirty="0" err="1" smtClean="0"/>
              <a:t>tı</a:t>
            </a:r>
            <a:r>
              <a:rPr lang="tr-TR" dirty="0" smtClean="0"/>
              <a:t>, halk sağlığı, sosyal hizmetler gibi pek çok alanın işbirliğini gerektirir.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Etoloji davranışın </a:t>
            </a:r>
            <a:r>
              <a:rPr lang="tr-TR" dirty="0" err="1" smtClean="0"/>
              <a:t>uyumlayıcı</a:t>
            </a:r>
            <a:r>
              <a:rPr lang="tr-TR" dirty="0" smtClean="0"/>
              <a:t> ya da yaşamda kalmayı sağlamadaki önemi ve evrimsel tarihi ile ilgilenmektedir. </a:t>
            </a:r>
          </a:p>
          <a:p>
            <a:r>
              <a:rPr lang="tr-TR" dirty="0" smtClean="0"/>
              <a:t>Yaşamda kalma olasılığını arttıran davranışları gözlemleyen </a:t>
            </a:r>
            <a:r>
              <a:rPr lang="tr-TR" dirty="0" err="1" smtClean="0"/>
              <a:t>Lorenz</a:t>
            </a:r>
            <a:r>
              <a:rPr lang="tr-TR" dirty="0" smtClean="0"/>
              <a:t> ve </a:t>
            </a:r>
            <a:r>
              <a:rPr lang="tr-TR" dirty="0" err="1" smtClean="0"/>
              <a:t>Tinbergen</a:t>
            </a:r>
            <a:r>
              <a:rPr lang="tr-TR" dirty="0" smtClean="0"/>
              <a:t> </a:t>
            </a:r>
            <a:r>
              <a:rPr lang="tr-TR" dirty="0" err="1" smtClean="0"/>
              <a:t>basımlama</a:t>
            </a:r>
            <a:r>
              <a:rPr lang="tr-TR" dirty="0" smtClean="0"/>
              <a:t> ile ilgili çalışmalar yapmışlardır. </a:t>
            </a:r>
            <a:r>
              <a:rPr lang="tr-TR" dirty="0" err="1" smtClean="0"/>
              <a:t>Basımlama</a:t>
            </a:r>
            <a:r>
              <a:rPr lang="tr-TR" dirty="0" smtClean="0"/>
              <a:t>, gelişimde kritik dönem kavramının ortaya çıkmasına yol açmıştır.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Etologların</a:t>
            </a:r>
            <a:r>
              <a:rPr lang="tr-TR" dirty="0" smtClean="0"/>
              <a:t> gözlemleri duygusal ifadeler, saldırganlık, işbirliği ve sosyal oyun gibi çocukların sosyal davranışlarının pek çok özelliğinin primat </a:t>
            </a:r>
            <a:r>
              <a:rPr lang="tr-TR" dirty="0" smtClean="0"/>
              <a:t>akrabalarımızınkine </a:t>
            </a:r>
            <a:r>
              <a:rPr lang="tr-TR" dirty="0" smtClean="0"/>
              <a:t>benzerlik gösterdiğini ortaya koymuştur.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Bugün bu çabaları </a:t>
            </a:r>
            <a:r>
              <a:rPr lang="tr-TR" b="1" dirty="0" smtClean="0"/>
              <a:t>evrimsel gelişim psikolojisi olarak </a:t>
            </a:r>
            <a:r>
              <a:rPr lang="tr-TR" dirty="0" smtClean="0"/>
              <a:t>adlandırılan yeni bir araştırma alanına yayılmışlardır.</a:t>
            </a:r>
          </a:p>
        </p:txBody>
      </p:sp>
      <p:sp>
        <p:nvSpPr>
          <p:cNvPr id="3" name="2 Başlık"/>
          <p:cNvSpPr>
            <a:spLocks noGrp="1"/>
          </p:cNvSpPr>
          <p:nvPr>
            <p:ph type="title"/>
          </p:nvPr>
        </p:nvSpPr>
        <p:spPr/>
        <p:txBody>
          <a:bodyPr/>
          <a:lstStyle/>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anne-maymun.jpg"/>
          <p:cNvPicPr>
            <a:picLocks noGrp="1" noChangeAspect="1"/>
          </p:cNvPicPr>
          <p:nvPr>
            <p:ph idx="1"/>
          </p:nvPr>
        </p:nvPicPr>
        <p:blipFill>
          <a:blip r:embed="rId2"/>
          <a:stretch>
            <a:fillRect/>
          </a:stretch>
        </p:blipFill>
        <p:spPr>
          <a:xfrm>
            <a:off x="285720" y="1500174"/>
            <a:ext cx="4936810" cy="4572032"/>
          </a:xfrm>
        </p:spPr>
      </p:pic>
      <p:sp>
        <p:nvSpPr>
          <p:cNvPr id="3" name="2 Başlık"/>
          <p:cNvSpPr>
            <a:spLocks noGrp="1"/>
          </p:cNvSpPr>
          <p:nvPr>
            <p:ph type="title"/>
          </p:nvPr>
        </p:nvSpPr>
        <p:spPr/>
        <p:txBody>
          <a:bodyPr/>
          <a:lstStyle/>
          <a:p>
            <a:endParaRPr lang="tr-TR"/>
          </a:p>
        </p:txBody>
      </p:sp>
      <p:sp>
        <p:nvSpPr>
          <p:cNvPr id="5" name="4 Dikdörtgen"/>
          <p:cNvSpPr/>
          <p:nvPr/>
        </p:nvSpPr>
        <p:spPr>
          <a:xfrm>
            <a:off x="5214942" y="1714488"/>
            <a:ext cx="3643338" cy="1754326"/>
          </a:xfrm>
          <a:prstGeom prst="rect">
            <a:avLst/>
          </a:prstGeom>
        </p:spPr>
        <p:txBody>
          <a:bodyPr wrap="square">
            <a:spAutoFit/>
          </a:bodyPr>
          <a:lstStyle/>
          <a:p>
            <a:r>
              <a:rPr lang="tr-TR" dirty="0" smtClean="0"/>
              <a:t>Bu araştırma alanı tür genelinde gözlenen bilişsel, duygusal ve sosyal yetilerin, bu yetiler  yaşa bağlı olarak değiştikçe </a:t>
            </a:r>
            <a:r>
              <a:rPr lang="tr-TR" dirty="0" err="1" smtClean="0"/>
              <a:t>uyumlayıcı</a:t>
            </a:r>
            <a:r>
              <a:rPr lang="tr-TR" dirty="0" smtClean="0"/>
              <a:t> değerini anlamayı hedeflemektedir.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Kültür ve Kültürün Araçları</a:t>
            </a:r>
          </a:p>
          <a:p>
            <a:endParaRPr lang="tr-TR" dirty="0" smtClean="0"/>
          </a:p>
          <a:p>
            <a:r>
              <a:rPr lang="tr-TR" dirty="0" smtClean="0"/>
              <a:t>Basit İşlevler ve İleri Düzey işlevler</a:t>
            </a:r>
          </a:p>
          <a:p>
            <a:r>
              <a:rPr lang="tr-TR" dirty="0" smtClean="0"/>
              <a:t>Aracılık</a:t>
            </a:r>
          </a:p>
          <a:p>
            <a:endParaRPr lang="tr-TR" dirty="0" smtClean="0"/>
          </a:p>
          <a:p>
            <a:r>
              <a:rPr lang="tr-TR" dirty="0" smtClean="0"/>
              <a:t>Potansiyel Gelişim Alanı</a:t>
            </a:r>
            <a:endParaRPr lang="tr-TR" dirty="0"/>
          </a:p>
        </p:txBody>
      </p:sp>
      <p:sp>
        <p:nvSpPr>
          <p:cNvPr id="3" name="2 Başlık"/>
          <p:cNvSpPr>
            <a:spLocks noGrp="1"/>
          </p:cNvSpPr>
          <p:nvPr>
            <p:ph type="title"/>
          </p:nvPr>
        </p:nvSpPr>
        <p:spPr/>
        <p:txBody>
          <a:bodyPr>
            <a:normAutofit fontScale="90000"/>
          </a:bodyPr>
          <a:lstStyle/>
          <a:p>
            <a:r>
              <a:rPr lang="tr-TR" dirty="0" err="1" smtClean="0"/>
              <a:t>Lev</a:t>
            </a:r>
            <a:r>
              <a:rPr lang="tr-TR" dirty="0" smtClean="0"/>
              <a:t> </a:t>
            </a:r>
            <a:r>
              <a:rPr lang="tr-TR" dirty="0" err="1" smtClean="0"/>
              <a:t>Vygotsky</a:t>
            </a:r>
            <a:r>
              <a:rPr lang="tr-TR" dirty="0" smtClean="0"/>
              <a:t> ve Sosyokültürel Kuram</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eko sist kur.png"/>
          <p:cNvPicPr>
            <a:picLocks noGrp="1" noChangeAspect="1"/>
          </p:cNvPicPr>
          <p:nvPr>
            <p:ph idx="1"/>
          </p:nvPr>
        </p:nvPicPr>
        <p:blipFill>
          <a:blip r:embed="rId2"/>
          <a:stretch>
            <a:fillRect/>
          </a:stretch>
        </p:blipFill>
        <p:spPr>
          <a:xfrm>
            <a:off x="2143109" y="1428736"/>
            <a:ext cx="5500726" cy="4929222"/>
          </a:xfrm>
        </p:spPr>
      </p:pic>
      <p:sp>
        <p:nvSpPr>
          <p:cNvPr id="3" name="2 Başlık"/>
          <p:cNvSpPr>
            <a:spLocks noGrp="1"/>
          </p:cNvSpPr>
          <p:nvPr>
            <p:ph type="title"/>
          </p:nvPr>
        </p:nvSpPr>
        <p:spPr/>
        <p:txBody>
          <a:bodyPr/>
          <a:lstStyle/>
          <a:p>
            <a:r>
              <a:rPr lang="tr-TR" dirty="0" smtClean="0"/>
              <a:t>Ekolojik Sistem Kuramı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nSpc>
                <a:spcPct val="150000"/>
              </a:lnSpc>
              <a:buFont typeface="Wingdings" pitchFamily="2" charset="2"/>
              <a:buChar char="Ø"/>
            </a:pPr>
            <a:r>
              <a:rPr lang="tr-TR" sz="2800" dirty="0" smtClean="0"/>
              <a:t>Bilişsel</a:t>
            </a:r>
          </a:p>
          <a:p>
            <a:pPr>
              <a:lnSpc>
                <a:spcPct val="150000"/>
              </a:lnSpc>
              <a:buFont typeface="Wingdings" pitchFamily="2" charset="2"/>
              <a:buChar char="Ø"/>
            </a:pPr>
            <a:r>
              <a:rPr lang="tr-TR" sz="2800" dirty="0" smtClean="0"/>
              <a:t>Fiziksel</a:t>
            </a:r>
          </a:p>
          <a:p>
            <a:pPr>
              <a:lnSpc>
                <a:spcPct val="150000"/>
              </a:lnSpc>
              <a:buFont typeface="Wingdings" pitchFamily="2" charset="2"/>
              <a:buChar char="Ø"/>
            </a:pPr>
            <a:r>
              <a:rPr lang="tr-TR" sz="2800" dirty="0" err="1" smtClean="0"/>
              <a:t>Sosyo</a:t>
            </a:r>
            <a:r>
              <a:rPr lang="tr-TR" sz="2800" dirty="0" smtClean="0"/>
              <a:t> duygusal</a:t>
            </a:r>
            <a:endParaRPr lang="tr-TR" sz="2800" dirty="0"/>
          </a:p>
        </p:txBody>
      </p:sp>
      <p:sp>
        <p:nvSpPr>
          <p:cNvPr id="3" name="2 Başlık"/>
          <p:cNvSpPr>
            <a:spLocks noGrp="1"/>
          </p:cNvSpPr>
          <p:nvPr>
            <p:ph type="title"/>
          </p:nvPr>
        </p:nvSpPr>
        <p:spPr/>
        <p:txBody>
          <a:bodyPr/>
          <a:lstStyle/>
          <a:p>
            <a:r>
              <a:rPr lang="tr-TR" dirty="0" smtClean="0"/>
              <a:t>Gelişim Alanları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Font typeface="Wingdings" pitchFamily="2" charset="2"/>
              <a:buChar char="v"/>
            </a:pPr>
            <a:r>
              <a:rPr lang="tr-TR" dirty="0" err="1" smtClean="0"/>
              <a:t>Doğumöncesi</a:t>
            </a:r>
            <a:r>
              <a:rPr lang="tr-TR" dirty="0" smtClean="0"/>
              <a:t> dönem (ortalama 40 hafta)</a:t>
            </a:r>
          </a:p>
          <a:p>
            <a:pPr>
              <a:buFont typeface="Wingdings" pitchFamily="2" charset="2"/>
              <a:buChar char="v"/>
            </a:pPr>
            <a:r>
              <a:rPr lang="tr-TR" dirty="0" smtClean="0"/>
              <a:t>Bebeklik ve yeni yürüme çağı (0-2)</a:t>
            </a:r>
          </a:p>
          <a:p>
            <a:pPr>
              <a:buFont typeface="Wingdings" pitchFamily="2" charset="2"/>
              <a:buChar char="v"/>
            </a:pPr>
            <a:r>
              <a:rPr lang="tr-TR" dirty="0" smtClean="0"/>
              <a:t>Erken çocukluk (2-6)</a:t>
            </a:r>
          </a:p>
          <a:p>
            <a:pPr>
              <a:buFont typeface="Wingdings" pitchFamily="2" charset="2"/>
              <a:buChar char="v"/>
            </a:pPr>
            <a:r>
              <a:rPr lang="tr-TR" dirty="0" smtClean="0"/>
              <a:t>Okul çağı çocukluğu (6-11)</a:t>
            </a:r>
          </a:p>
          <a:p>
            <a:pPr>
              <a:buFont typeface="Wingdings" pitchFamily="2" charset="2"/>
              <a:buChar char="v"/>
            </a:pPr>
            <a:r>
              <a:rPr lang="tr-TR" dirty="0" smtClean="0"/>
              <a:t>Ergenlik (11-18)</a:t>
            </a:r>
          </a:p>
          <a:p>
            <a:pPr>
              <a:buFont typeface="Wingdings" pitchFamily="2" charset="2"/>
              <a:buChar char="v"/>
            </a:pPr>
            <a:endParaRPr lang="tr-TR" dirty="0" smtClean="0"/>
          </a:p>
          <a:p>
            <a:pPr>
              <a:buFont typeface="Wingdings" pitchFamily="2" charset="2"/>
              <a:buChar char="v"/>
            </a:pPr>
            <a:r>
              <a:rPr lang="tr-TR" dirty="0" smtClean="0"/>
              <a:t>Beliren Yetişkinlik (18-25)</a:t>
            </a:r>
            <a:endParaRPr lang="tr-TR" dirty="0"/>
          </a:p>
        </p:txBody>
      </p:sp>
      <p:sp>
        <p:nvSpPr>
          <p:cNvPr id="3" name="2 Başlık"/>
          <p:cNvSpPr>
            <a:spLocks noGrp="1"/>
          </p:cNvSpPr>
          <p:nvPr>
            <p:ph type="title"/>
          </p:nvPr>
        </p:nvSpPr>
        <p:spPr/>
        <p:txBody>
          <a:bodyPr/>
          <a:lstStyle/>
          <a:p>
            <a:r>
              <a:rPr lang="tr-TR" dirty="0" smtClean="0"/>
              <a:t>Gelişim Dönemleri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Çocuk gelişimi üzerine çalışmalar 19.yy sonları 20.yy başlarında görülmeye başlar ve kuramlar oluşturulur</a:t>
            </a:r>
          </a:p>
          <a:p>
            <a:endParaRPr lang="tr-TR" dirty="0" smtClean="0"/>
          </a:p>
          <a:p>
            <a:r>
              <a:rPr lang="tr-TR" b="1" dirty="0" smtClean="0"/>
              <a:t>Kuram; </a:t>
            </a:r>
            <a:r>
              <a:rPr lang="tr-TR" dirty="0" smtClean="0"/>
              <a:t>davranışı betimleyen, açıklayan, </a:t>
            </a:r>
            <a:r>
              <a:rPr lang="tr-TR" dirty="0" err="1" smtClean="0"/>
              <a:t>yordayan</a:t>
            </a:r>
            <a:r>
              <a:rPr lang="tr-TR" dirty="0" smtClean="0"/>
              <a:t> düzenli, bütünleşmiş bir grup önermedir. </a:t>
            </a:r>
          </a:p>
        </p:txBody>
      </p:sp>
      <p:sp>
        <p:nvSpPr>
          <p:cNvPr id="3" name="2 Başlık"/>
          <p:cNvSpPr>
            <a:spLocks noGrp="1"/>
          </p:cNvSpPr>
          <p:nvPr>
            <p:ph type="title"/>
          </p:nvPr>
        </p:nvSpPr>
        <p:spPr/>
        <p:txBody>
          <a:bodyPr>
            <a:normAutofit fontScale="90000"/>
          </a:bodyPr>
          <a:lstStyle/>
          <a:p>
            <a:r>
              <a:rPr lang="tr-TR" dirty="0" smtClean="0"/>
              <a:t>Gelişim Psikolojisi Alanının Temel Sorunları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Kuramlar örgütleyici çerçevelerdir, gözlemlere anlam vermemizi sağlar</a:t>
            </a:r>
          </a:p>
          <a:p>
            <a:r>
              <a:rPr lang="tr-TR" dirty="0" smtClean="0"/>
              <a:t>Bu örgütleyici çerçeveler araştırmalar tarafından doğrulandıkça, uygulamalar için temel sağlar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Çocuk gelişimi alanında pek çok kuram çocukların neye benzediğini ve nasıl değiştiklerini farklı kavrar.</a:t>
            </a:r>
          </a:p>
          <a:p>
            <a:endParaRPr lang="tr-TR" dirty="0" smtClean="0"/>
          </a:p>
          <a:p>
            <a:r>
              <a:rPr lang="tr-TR" dirty="0" smtClean="0"/>
              <a:t>Pek çok kuram vardır ve bu kuramların 3 temel konuya bakış açısı, onları kategorize etmemizi sağlar</a:t>
            </a:r>
          </a:p>
          <a:p>
            <a:pPr lvl="2">
              <a:buNone/>
            </a:pPr>
            <a:r>
              <a:rPr lang="tr-TR" dirty="0" smtClean="0"/>
              <a:t>	</a:t>
            </a:r>
            <a:r>
              <a:rPr lang="tr-TR" sz="2400" dirty="0" smtClean="0"/>
              <a:t>1- Gelişimin akışı sürekli midir yoksa süreksiz midir?</a:t>
            </a:r>
          </a:p>
          <a:p>
            <a:pPr lvl="2">
              <a:buNone/>
            </a:pPr>
            <a:r>
              <a:rPr lang="tr-TR" sz="2400" dirty="0" smtClean="0"/>
              <a:t>   2- Bir gelişim süreci bütün çocuklar için mi geçerlidir yoksa pek çok farklı  olası süreç var mıdır? (Evrensel mi kültürel mi?)</a:t>
            </a:r>
          </a:p>
          <a:p>
            <a:pPr lvl="2">
              <a:buNone/>
            </a:pPr>
            <a:r>
              <a:rPr lang="tr-TR" sz="2400" dirty="0" smtClean="0"/>
              <a:t>  3- Gelişimi etkileyen en önemli faktör genetik midir çevresel mi?</a:t>
            </a:r>
            <a:endParaRPr lang="tr-TR" sz="2400"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smtClean="0"/>
              <a:t>1- Bebek ve çocuk gelişimi bir miktar ve karmaşıklık sorunu mu, gelişim sürekli ve başlangıçtan beri orada olan becerilere aynı türden başka beceriler, bilgi ve kesinlik mi ekleniyor yoksa bebeklerin ve küçük çocukların düşünce, duygu ve davranışları yetişkinlerinkinden büyük ölçüde farklı mı? </a:t>
            </a:r>
          </a:p>
          <a:p>
            <a:pPr lvl="1"/>
            <a:r>
              <a:rPr lang="tr-TR" dirty="0" smtClean="0"/>
              <a:t>Değişim azar  azar ve sürekli mi yoksa aniden ortaya çıkan ve sonra duran bir yapı mı?</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smtClean="0"/>
              <a:t>2- Ortak biyolojik ve çevresel etkiler mi yoksa farklı bağlamlarda </a:t>
            </a:r>
            <a:r>
              <a:rPr lang="tr-TR" dirty="0" smtClean="0"/>
              <a:t>benzersiz </a:t>
            </a:r>
            <a:r>
              <a:rPr lang="tr-TR" dirty="0" smtClean="0"/>
              <a:t>karışımlar mı?</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165</TotalTime>
  <Words>717</Words>
  <Application>Microsoft Office PowerPoint</Application>
  <PresentationFormat>Ekran Gösterisi (4:3)</PresentationFormat>
  <Paragraphs>71</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Constantia</vt:lpstr>
      <vt:lpstr>Wingdings</vt:lpstr>
      <vt:lpstr>Wingdings 2</vt:lpstr>
      <vt:lpstr>Kağıt</vt:lpstr>
      <vt:lpstr>Çocuk Gelişiminde Kuram ve Araştırma</vt:lpstr>
      <vt:lpstr>PowerPoint Sunusu</vt:lpstr>
      <vt:lpstr>Gelişim Alanları</vt:lpstr>
      <vt:lpstr>Gelişim Dönemleri</vt:lpstr>
      <vt:lpstr>Gelişim Psikolojisi Alanının Temel Sorunları</vt:lpstr>
      <vt:lpstr>PowerPoint Sunusu</vt:lpstr>
      <vt:lpstr>PowerPoint Sunusu</vt:lpstr>
      <vt:lpstr>PowerPoint Sunusu</vt:lpstr>
      <vt:lpstr>PowerPoint Sunusu</vt:lpstr>
      <vt:lpstr>PowerPoint Sunusu</vt:lpstr>
      <vt:lpstr>Tarihsel Temeller</vt:lpstr>
      <vt:lpstr>Bilimsel Başlangıçlar</vt:lpstr>
      <vt:lpstr>PowerPoint Sunusu</vt:lpstr>
      <vt:lpstr>PowerPoint Sunusu</vt:lpstr>
      <vt:lpstr>PowerPoint Sunusu</vt:lpstr>
      <vt:lpstr>20.yy Ortalarındaki Kuramlar</vt:lpstr>
      <vt:lpstr>PowerPoint Sunusu</vt:lpstr>
      <vt:lpstr>Yeni Kuramsal Bakış Açıları</vt:lpstr>
      <vt:lpstr>Etoloji ve Evrimsel Gelişim Psikolojisi</vt:lpstr>
      <vt:lpstr>PowerPoint Sunusu</vt:lpstr>
      <vt:lpstr>PowerPoint Sunusu</vt:lpstr>
      <vt:lpstr>PowerPoint Sunusu</vt:lpstr>
      <vt:lpstr>PowerPoint Sunusu</vt:lpstr>
      <vt:lpstr>Lev Vygotsky ve Sosyokültürel Kuram</vt:lpstr>
      <vt:lpstr>Ekolojik Sistem Kuramı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Gelişiminde Kuram ve Araştırma</dc:title>
  <dc:creator>user</dc:creator>
  <cp:lastModifiedBy>EYLEMTURK</cp:lastModifiedBy>
  <cp:revision>26</cp:revision>
  <dcterms:created xsi:type="dcterms:W3CDTF">2018-01-11T07:04:08Z</dcterms:created>
  <dcterms:modified xsi:type="dcterms:W3CDTF">2018-04-25T14:28:17Z</dcterms:modified>
</cp:coreProperties>
</file>