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68" r:id="rId6"/>
    <p:sldId id="269" r:id="rId7"/>
    <p:sldId id="272" r:id="rId8"/>
    <p:sldId id="270" r:id="rId9"/>
    <p:sldId id="273" r:id="rId10"/>
    <p:sldId id="25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4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69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91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67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471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88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04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86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47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13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35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64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91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rlz=1C1OKWM_trTR859TR859&amp;ei=UO07XuigIsPbwALN7amgCA&amp;q=prefixes+linguistics&amp;oq=prefixes+lin&amp;gs_l=psy-ab.1.1.0i22i10i30j0i22i30l9.355.1903..3399...0.2..0.176.658.0j4......0....1..gws-wiz.......0i71j0j0i67.dfTKYzE9i5U" TargetMode="External"/><Relationship Id="rId2" Type="http://schemas.openxmlformats.org/officeDocument/2006/relationships/hyperlink" Target="https://all-about-linguistics.group.shef.ac.uk/branches-of-linguistics/morphology/what-is-morphology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ll-about-linguistics.group.shef.ac.uk/branches-of-linguistics/morphology/what-is-morphology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ll-about-linguistics.group.shef.ac.uk/branches-of-linguistics/morphology/what-is-morphology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ll-about-linguistics.group.shef.ac.uk/branches-of-linguistics/morphology/what-is-morphology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ll-about-linguistics.group.shef.ac.uk/branches-of-linguistic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Prefix+(front+of+the+base)%3D+Un&amp;rlz=1C1OKWM_trTR859TR859&amp;oq=Prefix+(front+of+the+base)%3D+Un&amp;aqs=chrome..69i57j0.3565j0j8&amp;sourceid=chrome&amp;ie=UTF-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rlz=1C1OKWM_trTR859TR859&amp;ei=sOs7XpfZE4eSrgSmk4mABw&amp;q=suffix+linguistic+meaning&amp;oq=Suffix+lingu&amp;gs_l" TargetMode="External"/><Relationship Id="rId2" Type="http://schemas.openxmlformats.org/officeDocument/2006/relationships/hyperlink" Target="https://www.thoughtco.com/common-suffixes-in-english-169272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rlz=1C1OKWM_trTR859TR859&amp;ei=UO07XuigIsPbwALN7amgCA&amp;q=prefixes+linguistics&amp;oq=prefixes+lin&amp;gs_l=psy-ab.1.1.0i22i10i30j0i22i30l9.355.1903..3399...0.2..0.176.658.0j4......0....1..gws-wiz.......0i71j0j0i67.dfTKYzE9i5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rlz=1C1OKWM_trTR859TR859&amp;ei=UO07XuigIsPbwALN7amgCA&amp;q=prefixes+linguistics&amp;oq=prefixes+lin&amp;gs_l=psy-ab.1.1.0i22i10i30j0i22i30l9.355.1903..3399...0.2..0.176.658.0j4......0....1..gws-wiz.......0i71j0j0i67.dfTKYzE9i5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24118" y="161365"/>
            <a:ext cx="11412070" cy="3523130"/>
          </a:xfrm>
        </p:spPr>
        <p:txBody>
          <a:bodyPr>
            <a:noAutofit/>
          </a:bodyPr>
          <a:lstStyle/>
          <a:p>
            <a:r>
              <a:rPr lang="tr-TR" sz="75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BDB 301-302 </a:t>
            </a: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Dilbilim Temel Kavramları I</a:t>
            </a:r>
            <a:b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75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tr-TR" sz="75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75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75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75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7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32965" y="4706470"/>
            <a:ext cx="9144000" cy="1909483"/>
          </a:xfrm>
        </p:spPr>
        <p:txBody>
          <a:bodyPr/>
          <a:lstStyle/>
          <a:p>
            <a:r>
              <a:rPr lang="tr-TR" b="1" dirty="0" smtClean="0">
                <a:latin typeface="Garamond" panose="02020404030301010803" pitchFamily="18" charset="0"/>
              </a:rPr>
              <a:t>Dr. Mustafa Güleç</a:t>
            </a:r>
          </a:p>
          <a:p>
            <a:r>
              <a:rPr lang="tr-TR" b="1" dirty="0" smtClean="0">
                <a:latin typeface="Garamond" panose="02020404030301010803" pitchFamily="18" charset="0"/>
              </a:rPr>
              <a:t>Ankara Üniversitesi, Dil ve Tarih-Coğrafya Fakültesi (DTCF)</a:t>
            </a:r>
          </a:p>
          <a:p>
            <a:r>
              <a:rPr lang="tr-TR" b="1" dirty="0" smtClean="0">
                <a:latin typeface="Garamond" panose="02020404030301010803" pitchFamily="18" charset="0"/>
              </a:rPr>
              <a:t>Batı Dilleri ve Edebiyatları Bölümü,</a:t>
            </a:r>
          </a:p>
          <a:p>
            <a:r>
              <a:rPr lang="tr-TR" b="1" dirty="0" smtClean="0">
                <a:latin typeface="Garamond" panose="02020404030301010803" pitchFamily="18" charset="0"/>
              </a:rPr>
              <a:t>Hollanda Dili ve Edebiyatı Anabilim Dalı  </a:t>
            </a:r>
            <a:endParaRPr lang="tr-T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624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71718"/>
            <a:ext cx="10515600" cy="58270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54424"/>
            <a:ext cx="10515600" cy="5522539"/>
          </a:xfrm>
        </p:spPr>
        <p:txBody>
          <a:bodyPr>
            <a:normAutofit lnSpcReduction="10000"/>
          </a:bodyPr>
          <a:lstStyle/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Bassy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-Marie. 1985.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Morphologie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contemporain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Paris: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École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pratique des hautes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études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Zeynel &amp; Ayşe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Kıran. 2001.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Dilbilime Giriş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Ankara: Seçkin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Yayınları.</a:t>
            </a:r>
          </a:p>
          <a:p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Huot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Hélène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.2006. </a:t>
            </a:r>
            <a:r>
              <a:rPr lang="fr-F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morphologie </a:t>
            </a:r>
            <a:r>
              <a:rPr lang="fr-F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Forme 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sens des mots du </a:t>
            </a:r>
            <a:r>
              <a:rPr lang="fr-F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français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2e édition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Broché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fr-F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://all-about-linguistics.group.shef.ac.uk/branches-of-linguistics/morphology/what-is-morphology</a:t>
            </a:r>
            <a:r>
              <a:rPr lang="tr-TR" dirty="0" smtClean="0">
                <a:hlinkClick r:id="rId2"/>
              </a:rPr>
              <a:t>/</a:t>
            </a:r>
            <a:endParaRPr lang="tr-TR" dirty="0" smtClean="0"/>
          </a:p>
          <a:p>
            <a:pPr algn="just"/>
            <a:r>
              <a:rPr lang="tr-TR" dirty="0">
                <a:hlinkClick r:id="rId3"/>
              </a:rPr>
              <a:t>https://www.google.com/search?rlz=1C1OKWM_trTR859TR859&amp;ei=UO07XuigIsPbwALN7amgCA&amp;q=prefixes+linguistics&amp;oq=prefixes+lin&amp;gs_l=psy-ab.1.1.0i22i10i30j0i22i30l9.355.1903..3399...0.2..0.176.658.0j4......0....1..gws-wiz.......</a:t>
            </a:r>
            <a:r>
              <a:rPr lang="tr-TR" dirty="0" smtClean="0">
                <a:hlinkClick r:id="rId3"/>
              </a:rPr>
              <a:t>0i71j0j0i67.dfTKYzE9i5U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449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5129" y="0"/>
            <a:ext cx="11421035" cy="62752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49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Morphology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129" y="627529"/>
            <a:ext cx="11421035" cy="568362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internal structure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study of the internal structure of words and forms a core part of linguistic study today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morphology is Greek and is a makeup of morph- meaning ‘shape, form’, and -ology which means ‘the study of something’.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 as a sub-discipline of linguistics was named for the first time in 1859 by the German linguist August Schleicher who used the term for the study of the form of words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://all-about-linguistics.group.shef.ac.uk/branches-of-linguistics/morphology/what-is-morphology/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96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7534"/>
          </a:xfrm>
        </p:spPr>
        <p:txBody>
          <a:bodyPr>
            <a:normAutofit/>
          </a:bodyPr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Morphemes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44706"/>
            <a:ext cx="10515600" cy="4832257"/>
          </a:xfrm>
        </p:spPr>
        <p:txBody>
          <a:bodyPr>
            <a:normAutofit fontScale="55000" lnSpcReduction="20000"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Smallest 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units of </a:t>
            </a:r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not depend on other words.</a:t>
            </a:r>
          </a:p>
          <a:p>
            <a:pPr algn="just"/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be separated from other units</a:t>
            </a:r>
          </a:p>
          <a:p>
            <a:pPr algn="just"/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change position.</a:t>
            </a:r>
            <a:endParaRPr lang="tr-TR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algn="just"/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man looked at the horses.</a:t>
            </a:r>
          </a:p>
          <a:p>
            <a:pPr algn="just"/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is the plural marker, dependent on the noun horse to receive meaning</a:t>
            </a:r>
          </a:p>
          <a:p>
            <a:pPr algn="just"/>
            <a:r>
              <a:rPr 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Horses is a word: can occur in other positions or stand on its own</a:t>
            </a:r>
            <a:endParaRPr lang="tr-TR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5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https://all-about-linguistics.group.shef.ac.uk/branches-of-linguistics/morphology/what-is-morphology/</a:t>
            </a:r>
            <a:endParaRPr lang="tr-TR" sz="5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514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Morpheme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Bound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Morpheme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morpheme: a simple word, consisting of one morpheme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house, work, high, chair, wrap. They are words in themselves.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morpheme: morphemes that must be attached to another morpheme to receive meaning.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-NESS are the bound morphemes, requiring the root KIND to form the word.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also called affixes as they are attached to the stem. There are two types as outlined below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hlinkClick r:id="rId2"/>
              </a:rPr>
              <a:t>https://all-about-linguistics.group.shef.ac.uk/branches-of-linguistics/morphology/what-is-morphology/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690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thus both independent since they can be separated from other words and move around in sentences, and the smallest units of language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the only units of language for which this is possible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internal structure: built of even smaller pieces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WORDS: Don’t have internal structure (only consist of one morpheme)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work, build, run. They can’t be split into smaller parts which carry meaning or function.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 WORDS: Have internal structure (consist of two or more morphemes)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worker: affix 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added to the root work to form a noun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https://all-about-linguistics.group.shef.ac.uk/branches-of-linguistics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45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Prefix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prefix is a word part that is added to the front of a base word to change the meaning of that word. More than one prefix may mean the same thing.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prefixes dis-, non-, and un- mean "not,"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"the opposite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three main types of affixes: prefixes, infixes, and suffixes. A prefix occurs at the beginning of a word or stem (sub-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pre-determine, un-willing); a suffix at the end (wonder-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depend-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act-ion); and an infix occurs in the middle.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://www.google.com/search?q=Prefix+(front+of+the+base)%3D+Un&amp;rlz=1C1OKWM_trTR859TR859&amp;oq=Prefix+(front+of+the+base)%3D+Un&amp;aqs=chrome..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69i57j0.3565j0j8&amp;sourceid=chrome&amp;ie=UTF-8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Suffix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2800" y="1180123"/>
            <a:ext cx="10541000" cy="4996840"/>
          </a:xfrm>
        </p:spPr>
        <p:txBody>
          <a:bodyPr>
            <a:no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linguistics, a suffix (sometimes termed postfix) is an affix which is placed after the stem of a word.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are case endings, which indicate the grammatical case of nouns or adjectives, and verb endings, which form the conjugation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verbs.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suffix is a letter or a group of letters attached to the end of a word to form a new word or to change the grammatical function (or part of speech) of the word.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the verb read is made into the noun reader by adding the suffix 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read is made into the adjective readable by adding the suffix -able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www.thoughtco.com/common-suffixes-in-english-1692725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www.google.com/search?rlz=1C1OKWM_trTR859TR859&amp;ei=sOs7XpfZE4eSrgSmk4mABw&amp;q=suffix+linguistic+meaning&amp;oq=Suffix+lingu&amp;gs_l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6966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What is an affix in linguistics?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linguistics, an affix is a morpheme that is attached to a word stem to form a new word or word form.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Affixes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derivational, like English -ness and pre-, or inflectional, like English plural -s and past tense -ed.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bound morphemes by definition; prefixes and suffixes may be separable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affixes.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www.google.com/search?rlz=1C1OKWM_trTR859TR859&amp;ei=UO07XuigIsPbwALN7amgCA&amp;q=prefixes+linguistics&amp;oq=prefixes+lin&amp;gs_l=psy-ab.1.1.0i22i10i30j0i22i30l9.355.1903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..3399...0.2..0.176.658.0j4......0....1..gws-wiz.......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0i71j0j0i67.dfTKYzE9i5U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0867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			</a:t>
            </a:r>
            <a:r>
              <a:rPr lang="en-US" b="1" dirty="0" smtClean="0">
                <a:solidFill>
                  <a:srgbClr val="C00000"/>
                </a:solidFill>
              </a:rPr>
              <a:t>How </a:t>
            </a:r>
            <a:r>
              <a:rPr lang="en-US" b="1" dirty="0">
                <a:solidFill>
                  <a:srgbClr val="C00000"/>
                </a:solidFill>
              </a:rPr>
              <a:t>do you use affixes?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/>
              <a:t>affix may be attached to the beginning or the end of a root or stem word. </a:t>
            </a:r>
            <a:endParaRPr lang="tr-TR" dirty="0" smtClean="0"/>
          </a:p>
          <a:p>
            <a:r>
              <a:rPr lang="en-US" dirty="0" smtClean="0"/>
              <a:t>If </a:t>
            </a:r>
            <a:r>
              <a:rPr lang="en-US" dirty="0"/>
              <a:t>an affix is attached to the beginning of a word, it is called a prefix. If an affix is attached to the end of a word, it is called a suffix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>
                <a:hlinkClick r:id="rId2"/>
              </a:rPr>
              <a:t>https://www.google.com/search?rlz=1C1OKWM_trTR859TR859&amp;ei=UO07XuigIsPbwALN7amgCA&amp;q=prefixes+linguistics&amp;oq=prefixes+lin&amp;gs_l=psy-ab.1.1.0i22i10i30j0i22i30l9.355.1903..3399...0.2..0.176.658.0j4......0....1..gws-wiz.......</a:t>
            </a:r>
            <a:r>
              <a:rPr lang="tr-TR" dirty="0" smtClean="0">
                <a:hlinkClick r:id="rId2"/>
              </a:rPr>
              <a:t>0i71j0j0i67.dfTKYzE9i5U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6900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2898</TotalTime>
  <Words>895</Words>
  <Application>Microsoft Office PowerPoint</Application>
  <PresentationFormat>Geniş ekran</PresentationFormat>
  <Paragraphs>63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Times New Roman</vt:lpstr>
      <vt:lpstr>Office Teması</vt:lpstr>
      <vt:lpstr>BDB 301-302 Dilbilim Temel Kavramları I (Introduction to Linguistics)</vt:lpstr>
      <vt:lpstr>What is Morphology?</vt:lpstr>
      <vt:lpstr>Morphemes?</vt:lpstr>
      <vt:lpstr>      Free Morpheme/ Bound Morpheme?</vt:lpstr>
      <vt:lpstr>       Words</vt:lpstr>
      <vt:lpstr>Prefix</vt:lpstr>
      <vt:lpstr>    Suffix </vt:lpstr>
      <vt:lpstr>What is an affix in linguistics?</vt:lpstr>
      <vt:lpstr>   How do you use affixes?</vt:lpstr>
      <vt:lpstr>References: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 nedir?</dc:title>
  <dc:creator>MUSTAFA GÜLEÇ</dc:creator>
  <cp:lastModifiedBy>Mustafa Güleç</cp:lastModifiedBy>
  <cp:revision>176</cp:revision>
  <dcterms:created xsi:type="dcterms:W3CDTF">2018-02-15T15:22:31Z</dcterms:created>
  <dcterms:modified xsi:type="dcterms:W3CDTF">2020-02-07T13:39:00Z</dcterms:modified>
</cp:coreProperties>
</file>