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866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13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31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852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475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940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644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376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3362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380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46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5067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80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749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023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20634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8341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80808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108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4639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12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52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02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476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02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04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73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25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C9BDD-C987-4D76-B8A0-DE0417FCF0DB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3D5AA-5EBD-40D5-99E4-5F38144151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45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95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Kuruluşlar:</a:t>
            </a:r>
            <a:br>
              <a:rPr lang="tr-TR" dirty="0" smtClean="0"/>
            </a:br>
            <a:r>
              <a:rPr lang="tr-TR" dirty="0" smtClean="0"/>
              <a:t>TÜREV ÜRÜNLER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461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2800" u="sng" dirty="0" smtClean="0"/>
              <a:t>Swap: </a:t>
            </a:r>
          </a:p>
          <a:p>
            <a:r>
              <a:rPr lang="tr-TR" sz="2800" dirty="0" smtClean="0"/>
              <a:t>Taraflar 2 farklı yabancı para gibi 2 finansal varlığı veya faiz gibi 2 finansal varlığın gelir akımlarını değiştirme konusunda anlaşır.</a:t>
            </a:r>
          </a:p>
          <a:p>
            <a:r>
              <a:rPr lang="tr-TR" sz="2800" dirty="0" smtClean="0"/>
              <a:t>Döviz/faiz swapı</a:t>
            </a:r>
            <a:r>
              <a:rPr lang="tr-TR" sz="2800" dirty="0" smtClean="0"/>
              <a:t> </a:t>
            </a:r>
          </a:p>
          <a:p>
            <a:r>
              <a:rPr lang="tr-TR" sz="2800" dirty="0" smtClean="0"/>
              <a:t>2 işlemin vadeleri farklı/ters yönlü</a:t>
            </a:r>
          </a:p>
          <a:p>
            <a:r>
              <a:rPr lang="tr-TR" sz="2800" dirty="0" smtClean="0"/>
              <a:t>Değişken/sabit faizli kredi takası 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306898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Türkiye’de Finansal Türev Ürünler:</a:t>
            </a:r>
          </a:p>
          <a:p>
            <a:r>
              <a:rPr lang="tr-TR" sz="2800" dirty="0" smtClean="0"/>
              <a:t>Vadeli İşlemler Borsası (VOBAŞ), 2005’te İzmir’de faaliyet göstermeye başlamıştır.</a:t>
            </a:r>
          </a:p>
          <a:p>
            <a:r>
              <a:rPr lang="tr-TR" sz="2800" dirty="0" smtClean="0"/>
              <a:t>9 milyon TL sermaye ile A.Ş. </a:t>
            </a:r>
            <a:r>
              <a:rPr lang="tr-TR" sz="2800" dirty="0"/>
              <a:t>o</a:t>
            </a:r>
            <a:r>
              <a:rPr lang="tr-TR" sz="2800" dirty="0" smtClean="0"/>
              <a:t>larak kurulmuştur. </a:t>
            </a:r>
          </a:p>
          <a:p>
            <a:r>
              <a:rPr lang="tr-TR" sz="2800" dirty="0" smtClean="0"/>
              <a:t>DİBS/ döviz/hisse senedi/emtia: altın; pamuk; buğday üzerine vadeli sözleşme yapılmaktadır. </a:t>
            </a:r>
            <a:r>
              <a:rPr lang="tr-TR" sz="2800" dirty="0" smtClean="0"/>
              <a:t>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930493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pPr lvl="0">
              <a:buClr>
                <a:prstClr val="white"/>
              </a:buClr>
            </a:pPr>
            <a:r>
              <a:rPr lang="tr-TR" sz="2800" dirty="0" smtClean="0"/>
              <a:t>Öğrenme Amaçları</a:t>
            </a:r>
            <a:r>
              <a:rPr lang="tr-TR" sz="2800" dirty="0" smtClean="0"/>
              <a:t>: </a:t>
            </a: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Faiz oranı, döviz kuru veya fiyatlardaki dalgalanmalarda oluşacak risklerden korunmak amacıyla piyasalarda 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geliştirilen türev ürünler, </a:t>
            </a:r>
            <a:r>
              <a:rPr lang="tr-TR" sz="2800" dirty="0" err="1" smtClean="0">
                <a:solidFill>
                  <a:srgbClr val="146194">
                    <a:lumMod val="75000"/>
                  </a:srgbClr>
                </a:solidFill>
              </a:rPr>
              <a:t>forward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, </a:t>
            </a:r>
            <a:r>
              <a:rPr lang="tr-TR" sz="2800" dirty="0" err="1" smtClean="0">
                <a:solidFill>
                  <a:srgbClr val="146194">
                    <a:lumMod val="75000"/>
                  </a:srgbClr>
                </a:solidFill>
              </a:rPr>
              <a:t>futures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, opsiyon ve swap özellikleri çerçevesinde incelenecek, Türkiye’deki uygulama değerlendirilecektir. </a:t>
            </a:r>
            <a:endParaRPr lang="tr-TR" sz="2800" dirty="0">
              <a:solidFill>
                <a:srgbClr val="146194">
                  <a:lumMod val="75000"/>
                </a:srgb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8160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8600" dirty="0" smtClean="0"/>
              <a:t>İçerik: </a:t>
            </a:r>
            <a:endParaRPr lang="tr-TR" sz="8600" dirty="0" smtClean="0"/>
          </a:p>
          <a:p>
            <a:r>
              <a:rPr lang="tr-TR" sz="8600" dirty="0" smtClean="0"/>
              <a:t>Finansal Türevler</a:t>
            </a:r>
          </a:p>
          <a:p>
            <a:r>
              <a:rPr lang="tr-TR" sz="8600" dirty="0" err="1" smtClean="0"/>
              <a:t>Forward</a:t>
            </a:r>
            <a:endParaRPr lang="tr-TR" sz="8600" dirty="0" smtClean="0"/>
          </a:p>
          <a:p>
            <a:r>
              <a:rPr lang="tr-TR" sz="8600" dirty="0" err="1" smtClean="0"/>
              <a:t>Futures</a:t>
            </a:r>
            <a:endParaRPr lang="tr-TR" sz="8600" dirty="0" smtClean="0"/>
          </a:p>
          <a:p>
            <a:r>
              <a:rPr lang="tr-TR" sz="8600" dirty="0" smtClean="0"/>
              <a:t>Option</a:t>
            </a:r>
          </a:p>
          <a:p>
            <a:r>
              <a:rPr lang="tr-TR" sz="8600" dirty="0" smtClean="0"/>
              <a:t>Swap</a:t>
            </a:r>
          </a:p>
          <a:p>
            <a:r>
              <a:rPr lang="tr-TR" sz="8600" dirty="0" smtClean="0"/>
              <a:t>Türkiye’de Finansal Türevler</a:t>
            </a:r>
            <a:endParaRPr lang="tr-TR" sz="8600" dirty="0" smtClean="0"/>
          </a:p>
          <a:p>
            <a:endParaRPr lang="tr-TR" sz="4500" dirty="0" smtClean="0"/>
          </a:p>
          <a:p>
            <a:r>
              <a:rPr lang="tr-TR" sz="12800" dirty="0" smtClean="0"/>
              <a:t> </a:t>
            </a:r>
            <a:endParaRPr lang="tr-TR" sz="12800" dirty="0" smtClean="0"/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093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2800" u="sng" dirty="0" smtClean="0"/>
              <a:t>Türev Ürünler:</a:t>
            </a:r>
          </a:p>
          <a:p>
            <a:r>
              <a:rPr lang="tr-TR" sz="2800" dirty="0" smtClean="0"/>
              <a:t>Faiz oranı, döviz kuru veya fiyatlardaki dalgalanmalarda oluşacak risklerden korunmak amacıyla piyasalarda geliştirilen yeni araçlar</a:t>
            </a:r>
          </a:p>
          <a:p>
            <a:endParaRPr lang="tr-TR" sz="2800" dirty="0" smtClean="0"/>
          </a:p>
          <a:p>
            <a:r>
              <a:rPr lang="tr-TR" sz="2800" dirty="0" smtClean="0"/>
              <a:t>Finansal </a:t>
            </a:r>
            <a:r>
              <a:rPr lang="tr-TR" sz="2800" dirty="0" err="1" smtClean="0"/>
              <a:t>inovasyon</a:t>
            </a:r>
            <a:r>
              <a:rPr lang="tr-TR" sz="2800" dirty="0" smtClean="0"/>
              <a:t> </a:t>
            </a:r>
          </a:p>
          <a:p>
            <a:endParaRPr lang="tr-TR" sz="2800" dirty="0" smtClean="0"/>
          </a:p>
          <a:p>
            <a:r>
              <a:rPr lang="tr-TR" sz="2800" dirty="0" smtClean="0"/>
              <a:t>Sözleşmenin bağlı olduğu finansal varlığın değerinin değişikliğinden dolayı türev ürün denilmektedir.  </a:t>
            </a:r>
          </a:p>
          <a:p>
            <a:endParaRPr lang="tr-TR" sz="2800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686655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Autofit/>
          </a:bodyPr>
          <a:lstStyle/>
          <a:p>
            <a:r>
              <a:rPr lang="tr-TR" sz="2800" dirty="0" smtClean="0"/>
              <a:t>Türev ürünlerin alınıp satıldığı piyasalar           finansal türev piyasaları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Hisse senedi/tahvil/döviz/altın/pamuk/buğday…</a:t>
            </a:r>
            <a:endParaRPr lang="tr-TR" sz="2800" dirty="0">
              <a:solidFill>
                <a:srgbClr val="146194">
                  <a:lumMod val="75000"/>
                </a:srgbClr>
              </a:solidFill>
            </a:endParaRP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Gelecekteki </a:t>
            </a: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fiyat beklentisine dayalı olarak yapılır. </a:t>
            </a:r>
          </a:p>
          <a:p>
            <a:r>
              <a:rPr lang="tr-TR" sz="2800" u="sng" dirty="0" smtClean="0"/>
              <a:t>Finansal Türevler: </a:t>
            </a:r>
            <a:endParaRPr lang="tr-TR" sz="2800" u="sng" dirty="0"/>
          </a:p>
          <a:p>
            <a:r>
              <a:rPr lang="tr-TR" sz="2800" dirty="0" err="1" smtClean="0"/>
              <a:t>Forward</a:t>
            </a:r>
            <a:r>
              <a:rPr lang="tr-TR" sz="2800" dirty="0" smtClean="0"/>
              <a:t>/Vadeli</a:t>
            </a:r>
          </a:p>
          <a:p>
            <a:r>
              <a:rPr lang="tr-TR" sz="2800" dirty="0" err="1" smtClean="0"/>
              <a:t>Futures</a:t>
            </a:r>
            <a:r>
              <a:rPr lang="tr-TR" sz="2800" dirty="0" smtClean="0"/>
              <a:t>/Gelecek</a:t>
            </a:r>
          </a:p>
          <a:p>
            <a:r>
              <a:rPr lang="tr-TR" sz="2800" dirty="0" smtClean="0"/>
              <a:t>Swap/Değiş tokuş</a:t>
            </a:r>
          </a:p>
          <a:p>
            <a:r>
              <a:rPr lang="tr-TR" sz="2800" dirty="0" smtClean="0"/>
              <a:t>Option/Opsiyon</a:t>
            </a:r>
            <a:endParaRPr lang="tr-TR" sz="2800" dirty="0"/>
          </a:p>
        </p:txBody>
      </p:sp>
      <p:sp>
        <p:nvSpPr>
          <p:cNvPr id="2" name="Right Arrow 1"/>
          <p:cNvSpPr/>
          <p:nvPr/>
        </p:nvSpPr>
        <p:spPr>
          <a:xfrm>
            <a:off x="7710998" y="1087946"/>
            <a:ext cx="436716" cy="2643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800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92500" lnSpcReduction="20000"/>
          </a:bodyPr>
          <a:lstStyle/>
          <a:p>
            <a:r>
              <a:rPr lang="tr-TR" sz="2800" u="sng" dirty="0" err="1" smtClean="0"/>
              <a:t>F</a:t>
            </a:r>
            <a:r>
              <a:rPr lang="tr-TR" sz="2800" u="sng" dirty="0" err="1" smtClean="0"/>
              <a:t>orward</a:t>
            </a:r>
            <a:r>
              <a:rPr lang="tr-TR" sz="2800" u="sng" dirty="0" smtClean="0"/>
              <a:t>/Vadeli Sözleşmeler: </a:t>
            </a:r>
          </a:p>
          <a:p>
            <a:pPr algn="just"/>
            <a:r>
              <a:rPr lang="tr-TR" sz="2800" dirty="0" smtClean="0"/>
              <a:t>Yabancı para/menkul kıymet/mal anlaşmaya konu edilebilir. </a:t>
            </a:r>
          </a:p>
          <a:p>
            <a:pPr algn="just"/>
            <a:r>
              <a:rPr lang="tr-TR" sz="2800" dirty="0" smtClean="0"/>
              <a:t>Önceden belirlenen döviz kuru faiz oranı veya fiyat seviyesinden önceden belirlenmiş bir tarihte alınıp satılması</a:t>
            </a:r>
          </a:p>
          <a:p>
            <a:pPr algn="just"/>
            <a:r>
              <a:rPr lang="tr-TR" sz="2800" dirty="0" smtClean="0"/>
              <a:t>Amaç: döviz kuru/faiz oranı/fiyat riskinden korunmak</a:t>
            </a:r>
          </a:p>
          <a:p>
            <a:pPr algn="just"/>
            <a:r>
              <a:rPr lang="tr-TR" sz="2800" dirty="0" smtClean="0"/>
              <a:t>Sözleşme ile anlaşmaya konu varlık teslimatı farklı zamanlarda gerçekleştirilir.</a:t>
            </a:r>
          </a:p>
          <a:p>
            <a:pPr algn="just"/>
            <a:r>
              <a:rPr lang="tr-TR" sz="2800" dirty="0" smtClean="0"/>
              <a:t>Eksiklikler: istenilen şartları kabul edecek karşı taraf bulma; piyasanın likiditesi olumsuz yönde etkilenir; aracı kuruluş yok; cezai yaptırım yok ; tek çözüm mahkeme</a:t>
            </a:r>
          </a:p>
          <a:p>
            <a:pPr algn="just"/>
            <a:r>
              <a:rPr lang="tr-TR" sz="2800" dirty="0" smtClean="0"/>
              <a:t>Avantaj: esnek; tarafların istedikleri vade-miktar içerecek şekilde hazırlanır.</a:t>
            </a:r>
          </a:p>
          <a:p>
            <a:r>
              <a:rPr lang="tr-TR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9502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u="sng" dirty="0" err="1" smtClean="0"/>
              <a:t>Futures</a:t>
            </a:r>
            <a:r>
              <a:rPr lang="tr-TR" sz="2800" u="sng" dirty="0" smtClean="0"/>
              <a:t>/Gelecek Sözleşmeleri:</a:t>
            </a:r>
          </a:p>
          <a:p>
            <a:r>
              <a:rPr lang="tr-TR" sz="2800" dirty="0" smtClean="0"/>
              <a:t>Tanım </a:t>
            </a:r>
            <a:r>
              <a:rPr lang="tr-TR" sz="2800" dirty="0" err="1" smtClean="0"/>
              <a:t>forward</a:t>
            </a:r>
            <a:r>
              <a:rPr lang="tr-TR" sz="2800" dirty="0" smtClean="0"/>
              <a:t> ile aynı.</a:t>
            </a:r>
          </a:p>
          <a:p>
            <a:r>
              <a:rPr lang="tr-TR" sz="2800" dirty="0" smtClean="0"/>
              <a:t>Eksikliklerden yola çıkılarak oluşturulmuştur.</a:t>
            </a:r>
          </a:p>
          <a:p>
            <a:r>
              <a:rPr lang="tr-TR" sz="2800" dirty="0" smtClean="0"/>
              <a:t>Amaç:</a:t>
            </a:r>
          </a:p>
          <a:p>
            <a:r>
              <a:rPr lang="tr-TR" sz="2800" dirty="0" err="1" smtClean="0"/>
              <a:t>Forward’a</a:t>
            </a:r>
            <a:r>
              <a:rPr lang="tr-TR" sz="2800" dirty="0" smtClean="0"/>
              <a:t> standart yapı kazandırmak </a:t>
            </a:r>
          </a:p>
          <a:p>
            <a:r>
              <a:rPr lang="tr-TR" sz="2800" dirty="0" smtClean="0"/>
              <a:t>Kullanımı yaygınlaştırmak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277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err="1" smtClean="0"/>
              <a:t>Forward</a:t>
            </a:r>
            <a:r>
              <a:rPr lang="tr-TR" sz="2800" dirty="0" smtClean="0"/>
              <a:t>/</a:t>
            </a:r>
            <a:r>
              <a:rPr lang="tr-TR" sz="2800" dirty="0" err="1" smtClean="0"/>
              <a:t>Futures</a:t>
            </a:r>
            <a:r>
              <a:rPr lang="tr-TR" sz="2800" dirty="0" smtClean="0"/>
              <a:t> Farklar</a:t>
            </a:r>
          </a:p>
          <a:p>
            <a:endParaRPr lang="tr-TR" sz="28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864687"/>
              </p:ext>
            </p:extLst>
          </p:nvPr>
        </p:nvGraphicFramePr>
        <p:xfrm>
          <a:off x="769434" y="1593122"/>
          <a:ext cx="9534626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7313"/>
                <a:gridCol w="4767313"/>
              </a:tblGrid>
              <a:tr h="3988812"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Forward</a:t>
                      </a:r>
                      <a:endParaRPr lang="tr-TR" sz="2400" dirty="0" smtClean="0"/>
                    </a:p>
                    <a:p>
                      <a:r>
                        <a:rPr lang="tr-TR" sz="2400" dirty="0" smtClean="0"/>
                        <a:t>Teminat</a:t>
                      </a:r>
                      <a:r>
                        <a:rPr lang="tr-TR" sz="2400" baseline="0" dirty="0" smtClean="0"/>
                        <a:t> yok</a:t>
                      </a:r>
                    </a:p>
                    <a:p>
                      <a:r>
                        <a:rPr lang="tr-TR" sz="2400" baseline="0" dirty="0" smtClean="0"/>
                        <a:t>3. şahsa devredilebilir</a:t>
                      </a:r>
                    </a:p>
                    <a:p>
                      <a:r>
                        <a:rPr lang="tr-TR" sz="2400" baseline="0" dirty="0" smtClean="0"/>
                        <a:t>Vade ve hükümler taraflarca belirlenmektedir</a:t>
                      </a:r>
                    </a:p>
                    <a:p>
                      <a:r>
                        <a:rPr lang="tr-TR" sz="2400" baseline="0" dirty="0" smtClean="0"/>
                        <a:t>Sözleşme taraflarca </a:t>
                      </a:r>
                      <a:r>
                        <a:rPr lang="tr-TR" sz="2400" baseline="0" dirty="0" err="1" smtClean="0"/>
                        <a:t>gerçekeleştirilir</a:t>
                      </a:r>
                      <a:endParaRPr lang="tr-TR" sz="2400" baseline="0" dirty="0" smtClean="0"/>
                    </a:p>
                    <a:p>
                      <a:r>
                        <a:rPr lang="tr-TR" sz="2400" baseline="0" dirty="0" smtClean="0"/>
                        <a:t>Fiyat taraflar arasındaki pazarlık sonucu belirlenmektedir.  </a:t>
                      </a:r>
                    </a:p>
                    <a:p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Futures</a:t>
                      </a:r>
                      <a:endParaRPr lang="tr-TR" sz="2400" dirty="0" smtClean="0"/>
                    </a:p>
                    <a:p>
                      <a:r>
                        <a:rPr lang="tr-TR" sz="2400" dirty="0" smtClean="0"/>
                        <a:t>Teminat söz</a:t>
                      </a:r>
                      <a:r>
                        <a:rPr lang="tr-TR" sz="2400" baseline="0" dirty="0" smtClean="0"/>
                        <a:t> konusudur</a:t>
                      </a:r>
                      <a:endParaRPr lang="tr-TR" sz="2400" dirty="0" smtClean="0"/>
                    </a:p>
                    <a:p>
                      <a:r>
                        <a:rPr lang="tr-TR" sz="2400" dirty="0" smtClean="0"/>
                        <a:t>Devredilemez </a:t>
                      </a:r>
                    </a:p>
                    <a:p>
                      <a:r>
                        <a:rPr lang="tr-TR" sz="2400" dirty="0" smtClean="0"/>
                        <a:t>Standart vade/hüküm</a:t>
                      </a:r>
                    </a:p>
                    <a:p>
                      <a:endParaRPr lang="tr-TR" sz="2400" dirty="0" smtClean="0"/>
                    </a:p>
                    <a:p>
                      <a:r>
                        <a:rPr lang="tr-TR" sz="2400" dirty="0" smtClean="0"/>
                        <a:t>Aracı kuruluş</a:t>
                      </a:r>
                      <a:r>
                        <a:rPr lang="tr-TR" sz="2400" baseline="0" dirty="0" smtClean="0"/>
                        <a:t> aracılığıyla gerçekleştirilir</a:t>
                      </a:r>
                    </a:p>
                    <a:p>
                      <a:r>
                        <a:rPr lang="tr-TR" sz="2400" baseline="0" dirty="0" smtClean="0"/>
                        <a:t>Organize piyasada işlem görür</a:t>
                      </a:r>
                    </a:p>
                    <a:p>
                      <a:r>
                        <a:rPr lang="tr-TR" sz="2400" baseline="0" dirty="0" smtClean="0"/>
                        <a:t>Fiyat piyasada belirlenir</a:t>
                      </a:r>
                      <a:r>
                        <a:rPr lang="tr-TR" sz="2800" baseline="0" dirty="0" smtClean="0"/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408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Türev Ürünler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85000" lnSpcReduction="20000"/>
          </a:bodyPr>
          <a:lstStyle/>
          <a:p>
            <a:r>
              <a:rPr lang="tr-TR" sz="2800" u="sng" dirty="0" smtClean="0"/>
              <a:t>Opsiyon:</a:t>
            </a:r>
          </a:p>
          <a:p>
            <a:r>
              <a:rPr lang="tr-TR" sz="2800" dirty="0" smtClean="0"/>
              <a:t>Yabancı para/menkul kıymet/mal</a:t>
            </a:r>
          </a:p>
          <a:p>
            <a:r>
              <a:rPr lang="tr-TR" sz="2800" dirty="0" smtClean="0"/>
              <a:t>Önceden belirlenmiş fiyattan gelecekteki bir tarihte satma/satın alma HAKKI</a:t>
            </a:r>
          </a:p>
          <a:p>
            <a:r>
              <a:rPr lang="tr-TR" sz="2800" dirty="0" smtClean="0"/>
              <a:t>Sözleşmeyi satın alana bir hak verir: YÜKÜMLÜLÜK YOK</a:t>
            </a:r>
          </a:p>
          <a:p>
            <a:r>
              <a:rPr lang="tr-TR" sz="2800" dirty="0" smtClean="0"/>
              <a:t>Satın alan opsiyonu kullanıp kullanmamakta serbesttir. Satan taraf açısından karşıdaki opsiyonu kullandığında sözleşmeye konu olan varlığı alma ya da satma yükümlülüğü üstlenir.</a:t>
            </a:r>
          </a:p>
          <a:p>
            <a:r>
              <a:rPr lang="tr-TR" sz="2800" dirty="0" smtClean="0"/>
              <a:t>Satma/Put Option</a:t>
            </a:r>
          </a:p>
          <a:p>
            <a:r>
              <a:rPr lang="tr-TR" sz="2800" dirty="0" smtClean="0"/>
              <a:t>Satın Alma/Call Option </a:t>
            </a:r>
          </a:p>
          <a:p>
            <a:r>
              <a:rPr lang="tr-TR" sz="2800" dirty="0" smtClean="0"/>
              <a:t>Her ikisinde de opsiyon primi ödenir. Opsiyon sözleşmesi satın alınır.</a:t>
            </a:r>
          </a:p>
          <a:p>
            <a:r>
              <a:rPr lang="tr-TR" sz="2800" dirty="0" smtClean="0"/>
              <a:t>Amerikan opsiyonu; herhangi bir tarihte!</a:t>
            </a:r>
          </a:p>
          <a:p>
            <a:r>
              <a:rPr lang="tr-TR" sz="2800" dirty="0" smtClean="0"/>
              <a:t>Avrupa opsiyonu; vade bitiminde belirlenen tarihte kullanılır.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51342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433</Words>
  <Application>Microsoft Office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Wingdings 3</vt:lpstr>
      <vt:lpstr>Office Theme</vt:lpstr>
      <vt:lpstr>Dilim</vt:lpstr>
      <vt:lpstr>Banka ve Mali Kuruluşlar: TÜREV ÜRÜNLER</vt:lpstr>
      <vt:lpstr>Türev Ürünler</vt:lpstr>
      <vt:lpstr>Türev Ürünler</vt:lpstr>
      <vt:lpstr>Türev Ürünler</vt:lpstr>
      <vt:lpstr>Türev Ürünler</vt:lpstr>
      <vt:lpstr>Türev Ürünler</vt:lpstr>
      <vt:lpstr>Türev Ürünler</vt:lpstr>
      <vt:lpstr>Türev Ürünler</vt:lpstr>
      <vt:lpstr>Türev Ürünler</vt:lpstr>
      <vt:lpstr>Türev Ürünler</vt:lpstr>
      <vt:lpstr>Türev Ürünler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Kuruluşlar: TÜREV ÜRÜNLER</dc:title>
  <dc:creator>özlem genç</dc:creator>
  <cp:lastModifiedBy>özlem genç</cp:lastModifiedBy>
  <cp:revision>8</cp:revision>
  <dcterms:created xsi:type="dcterms:W3CDTF">2018-02-13T06:59:49Z</dcterms:created>
  <dcterms:modified xsi:type="dcterms:W3CDTF">2018-02-13T08:04:48Z</dcterms:modified>
</cp:coreProperties>
</file>