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88" r:id="rId2"/>
    <p:sldId id="289" r:id="rId3"/>
    <p:sldId id="290" r:id="rId4"/>
    <p:sldId id="291" r:id="rId5"/>
    <p:sldId id="292" r:id="rId6"/>
    <p:sldId id="293" r:id="rId7"/>
    <p:sldId id="294" r:id="rId8"/>
    <p:sldId id="295" r:id="rId9"/>
    <p:sldId id="296" r:id="rId10"/>
    <p:sldId id="297" r:id="rId11"/>
    <p:sldId id="298" r:id="rId12"/>
    <p:sldId id="299" r:id="rId13"/>
    <p:sldId id="300" r:id="rId14"/>
    <p:sldId id="301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279" autoAdjust="0"/>
    <p:restoredTop sz="94660"/>
  </p:normalViewPr>
  <p:slideViewPr>
    <p:cSldViewPr>
      <p:cViewPr varScale="1">
        <p:scale>
          <a:sx n="70" d="100"/>
          <a:sy n="70" d="100"/>
        </p:scale>
        <p:origin x="111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9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9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49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822AE5-0B11-4136-9469-2C62EB4B29C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349531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7097014-8264-4F91-9C5E-3C04358FED74}" type="slidenum">
              <a:rPr lang="en-US" altLang="en-US"/>
              <a:pPr eaLnBrk="1" hangingPunct="1"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32265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7388"/>
            <a:ext cx="4568825" cy="3425825"/>
          </a:xfrm>
          <a:ln w="12700"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6657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7388"/>
            <a:ext cx="4568825" cy="3425825"/>
          </a:xfrm>
          <a:ln w="12700"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28156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7388"/>
            <a:ext cx="4568825" cy="3425825"/>
          </a:xfrm>
          <a:ln w="12700"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72151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7388"/>
            <a:ext cx="4568825" cy="3425825"/>
          </a:xfrm>
          <a:ln w="12700"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75055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277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799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04800"/>
            <a:ext cx="2057400" cy="58213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213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4757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2900"/>
            <a:ext cx="7772400" cy="11049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1752600"/>
            <a:ext cx="38100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800600" y="1752600"/>
            <a:ext cx="3810000" cy="4114800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" y="6323013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23013"/>
            <a:ext cx="2895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858000" y="6323013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25EB2429-546F-42DA-8647-C017B0DD15C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35719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238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34413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628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854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243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9008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27823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3327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04800"/>
            <a:ext cx="822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8"/>
          <p:cNvSpPr>
            <a:spLocks noChangeArrowheads="1"/>
          </p:cNvSpPr>
          <p:nvPr/>
        </p:nvSpPr>
        <p:spPr bwMode="auto">
          <a:xfrm>
            <a:off x="6019800" y="6319838"/>
            <a:ext cx="3048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>
              <a:defRPr/>
            </a:pPr>
            <a:r>
              <a:rPr lang="en-US" altLang="en-US" sz="1000" smtClean="0">
                <a:solidFill>
                  <a:srgbClr val="000000"/>
                </a:solidFill>
                <a:cs typeface="Arial" pitchFamily="34" charset="0"/>
              </a:rPr>
              <a:t> Copyright ©2009 by Pearson Education, Inc.</a:t>
            </a:r>
          </a:p>
          <a:p>
            <a:pPr algn="r">
              <a:defRPr/>
            </a:pPr>
            <a:r>
              <a:rPr lang="en-US" altLang="en-US" sz="1000" smtClean="0">
                <a:solidFill>
                  <a:srgbClr val="000000"/>
                </a:solidFill>
                <a:cs typeface="Arial" pitchFamily="34" charset="0"/>
              </a:rPr>
              <a:t>Upper Saddle River, New Jersey 07458</a:t>
            </a:r>
          </a:p>
          <a:p>
            <a:pPr algn="r">
              <a:defRPr/>
            </a:pPr>
            <a:r>
              <a:rPr lang="en-US" altLang="en-US" sz="1000" smtClean="0">
                <a:solidFill>
                  <a:srgbClr val="000000"/>
                </a:solidFill>
                <a:cs typeface="Arial" pitchFamily="34" charset="0"/>
              </a:rPr>
              <a:t>All rights reserved.</a:t>
            </a:r>
          </a:p>
        </p:txBody>
      </p:sp>
      <p:sp>
        <p:nvSpPr>
          <p:cNvPr id="1028" name="Text Box 47"/>
          <p:cNvSpPr txBox="1">
            <a:spLocks noChangeArrowheads="1"/>
          </p:cNvSpPr>
          <p:nvPr/>
        </p:nvSpPr>
        <p:spPr bwMode="auto">
          <a:xfrm>
            <a:off x="847725" y="6353175"/>
            <a:ext cx="562927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defRPr/>
            </a:pPr>
            <a:r>
              <a:rPr lang="en-US" altLang="en-US" sz="1100" i="1" smtClean="0">
                <a:solidFill>
                  <a:srgbClr val="000000"/>
                </a:solidFill>
                <a:cs typeface="Arial" pitchFamily="34" charset="0"/>
              </a:rPr>
              <a:t>Neural Networks and Learning Machines</a:t>
            </a:r>
            <a:r>
              <a:rPr lang="en-US" altLang="en-US" sz="1100" smtClean="0">
                <a:solidFill>
                  <a:srgbClr val="000000"/>
                </a:solidFill>
                <a:cs typeface="Arial" pitchFamily="34" charset="0"/>
              </a:rPr>
              <a:t>, Third Edition</a:t>
            </a:r>
          </a:p>
          <a:p>
            <a:pPr>
              <a:defRPr/>
            </a:pPr>
            <a:r>
              <a:rPr lang="en-US" altLang="en-US" sz="1100" smtClean="0">
                <a:solidFill>
                  <a:srgbClr val="000000"/>
                </a:solidFill>
                <a:cs typeface="Arial" pitchFamily="34" charset="0"/>
              </a:rPr>
              <a:t>Simon Haykin</a:t>
            </a:r>
          </a:p>
        </p:txBody>
      </p:sp>
      <p:pic>
        <p:nvPicPr>
          <p:cNvPr id="1029" name="Picture 48" descr="pearson_logo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400800"/>
            <a:ext cx="8001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Line 53"/>
          <p:cNvSpPr>
            <a:spLocks noChangeShapeType="1"/>
          </p:cNvSpPr>
          <p:nvPr/>
        </p:nvSpPr>
        <p:spPr bwMode="auto">
          <a:xfrm>
            <a:off x="3175" y="6248400"/>
            <a:ext cx="9140825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3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12" Type="http://schemas.openxmlformats.org/officeDocument/2006/relationships/image" Target="../media/image1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8.wmf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6.bin"/><Relationship Id="rId10" Type="http://schemas.openxmlformats.org/officeDocument/2006/relationships/image" Target="../media/image10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457200" y="1828800"/>
            <a:ext cx="8226425" cy="2590800"/>
          </a:xfrm>
          <a:noFill/>
        </p:spPr>
        <p:txBody>
          <a:bodyPr/>
          <a:lstStyle/>
          <a:p>
            <a:pPr algn="ctr" eaLnBrk="1" hangingPunct="1"/>
            <a:r>
              <a:rPr lang="en-US" altLang="en-US" sz="4000" b="1" dirty="0" smtClean="0">
                <a:solidFill>
                  <a:srgbClr val="0096D8"/>
                </a:solidFill>
              </a:rPr>
              <a:t>Learning </a:t>
            </a:r>
            <a:r>
              <a:rPr lang="en-US" altLang="en-US" sz="4000" b="1" dirty="0" smtClean="0">
                <a:solidFill>
                  <a:srgbClr val="0096D8"/>
                </a:solidFill>
              </a:rPr>
              <a:t>Processes</a:t>
            </a:r>
            <a:r>
              <a:rPr lang="tr-TR" altLang="en-US" sz="4000" b="1" dirty="0" smtClean="0">
                <a:solidFill>
                  <a:srgbClr val="0096D8"/>
                </a:solidFill>
              </a:rPr>
              <a:t/>
            </a:r>
            <a:br>
              <a:rPr lang="tr-TR" altLang="en-US" sz="4000" b="1" dirty="0" smtClean="0">
                <a:solidFill>
                  <a:srgbClr val="0096D8"/>
                </a:solidFill>
              </a:rPr>
            </a:br>
            <a:r>
              <a:rPr lang="tr-TR" altLang="en-US" sz="4000" b="1" dirty="0" smtClean="0">
                <a:solidFill>
                  <a:srgbClr val="0096D8"/>
                </a:solidFill>
              </a:rPr>
              <a:t>(PART 1)</a:t>
            </a:r>
            <a:endParaRPr lang="en-US" altLang="en-US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z="3600" b="1" smtClean="0"/>
              <a:t>Hebbian Learning </a:t>
            </a:r>
          </a:p>
        </p:txBody>
      </p:sp>
      <p:pic>
        <p:nvPicPr>
          <p:cNvPr id="12291" name="Picture 10" descr="f2_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447800"/>
            <a:ext cx="7835900" cy="3962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altLang="en-US" sz="3600" b="1" smtClean="0"/>
              <a:t>Competitive Learning</a:t>
            </a:r>
            <a:endParaRPr lang="en-GB" altLang="en-US" sz="3600" b="1" smtClean="0"/>
          </a:p>
        </p:txBody>
      </p:sp>
      <p:sp>
        <p:nvSpPr>
          <p:cNvPr id="13315" name="Rectangle 6"/>
          <p:cNvSpPr>
            <a:spLocks noGrp="1" noChangeArrowheads="1"/>
          </p:cNvSpPr>
          <p:nvPr>
            <p:ph type="body" sz="half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fi-FI" altLang="en-US" sz="2400" smtClean="0"/>
              <a:t>The output neurons of a neural network compete among themselves to become active.</a:t>
            </a:r>
          </a:p>
          <a:p>
            <a:pPr lvl="1">
              <a:lnSpc>
                <a:spcPct val="90000"/>
              </a:lnSpc>
            </a:pPr>
            <a:r>
              <a:rPr lang="fi-FI" altLang="en-US" sz="2000" smtClean="0"/>
              <a:t>a set of neurons that are all the same (except for synaptic weights)</a:t>
            </a:r>
          </a:p>
          <a:p>
            <a:pPr lvl="1">
              <a:lnSpc>
                <a:spcPct val="90000"/>
              </a:lnSpc>
            </a:pPr>
            <a:r>
              <a:rPr lang="fi-FI" altLang="en-US" sz="2000" smtClean="0"/>
              <a:t>a limit imposed on the strength of each neuron</a:t>
            </a:r>
          </a:p>
          <a:p>
            <a:pPr lvl="1">
              <a:lnSpc>
                <a:spcPct val="90000"/>
              </a:lnSpc>
            </a:pPr>
            <a:r>
              <a:rPr lang="fi-FI" altLang="en-US" sz="2000" smtClean="0"/>
              <a:t>a mechanism that permits the neurons to compete -&gt; a winner-takes-all</a:t>
            </a:r>
          </a:p>
          <a:p>
            <a:pPr>
              <a:lnSpc>
                <a:spcPct val="90000"/>
              </a:lnSpc>
            </a:pPr>
            <a:endParaRPr lang="en-GB" altLang="en-US" sz="2400" smtClean="0"/>
          </a:p>
        </p:txBody>
      </p:sp>
      <p:pic>
        <p:nvPicPr>
          <p:cNvPr id="13316" name="Picture 9" descr="f2_4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1905000"/>
            <a:ext cx="4114800" cy="30114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algn="ctr"/>
            <a:r>
              <a:rPr lang="fi-FI" altLang="en-US" sz="3600" b="1" smtClean="0"/>
              <a:t>Competitive Learning</a:t>
            </a:r>
            <a:endParaRPr lang="en-GB" altLang="en-US" sz="3600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i-FI" altLang="en-US" smtClean="0"/>
              <a:t>The standard competitive learning rule</a:t>
            </a:r>
          </a:p>
          <a:p>
            <a:pPr lvl="1">
              <a:buFontTx/>
              <a:buNone/>
            </a:pPr>
            <a:r>
              <a:rPr lang="fi-FI" altLang="en-US" smtClean="0">
                <a:sym typeface="Symbol" panose="05050102010706020507" pitchFamily="18" charset="2"/>
              </a:rPr>
              <a:t>w</a:t>
            </a:r>
            <a:r>
              <a:rPr lang="fi-FI" altLang="en-US" baseline="-25000" smtClean="0">
                <a:sym typeface="Symbol" panose="05050102010706020507" pitchFamily="18" charset="2"/>
              </a:rPr>
              <a:t>kj</a:t>
            </a:r>
            <a:r>
              <a:rPr lang="fi-FI" altLang="en-US" smtClean="0">
                <a:sym typeface="Symbol" panose="05050102010706020507" pitchFamily="18" charset="2"/>
              </a:rPr>
              <a:t> 	= </a:t>
            </a:r>
            <a:r>
              <a:rPr lang="fi-FI" altLang="en-US" smtClean="0"/>
              <a:t>(x</a:t>
            </a:r>
            <a:r>
              <a:rPr lang="fi-FI" altLang="en-US" baseline="-25000" smtClean="0"/>
              <a:t>j</a:t>
            </a:r>
            <a:r>
              <a:rPr lang="fi-FI" altLang="en-US" smtClean="0"/>
              <a:t>-</a:t>
            </a:r>
            <a:r>
              <a:rPr lang="fi-FI" altLang="en-US" smtClean="0">
                <a:sym typeface="Symbol" panose="05050102010706020507" pitchFamily="18" charset="2"/>
              </a:rPr>
              <a:t>w</a:t>
            </a:r>
            <a:r>
              <a:rPr lang="fi-FI" altLang="en-US" baseline="-25000" smtClean="0">
                <a:sym typeface="Symbol" panose="05050102010706020507" pitchFamily="18" charset="2"/>
              </a:rPr>
              <a:t>kj</a:t>
            </a:r>
            <a:r>
              <a:rPr lang="fi-FI" altLang="en-US" smtClean="0">
                <a:sym typeface="Symbol" panose="05050102010706020507" pitchFamily="18" charset="2"/>
              </a:rPr>
              <a:t>) 	</a:t>
            </a:r>
            <a:r>
              <a:rPr lang="fi-FI" altLang="en-US" sz="2400" smtClean="0">
                <a:sym typeface="Symbol" panose="05050102010706020507" pitchFamily="18" charset="2"/>
              </a:rPr>
              <a:t>if neuron k wins the competition 	</a:t>
            </a:r>
            <a:r>
              <a:rPr lang="fi-FI" altLang="en-US" smtClean="0">
                <a:sym typeface="Symbol" panose="05050102010706020507" pitchFamily="18" charset="2"/>
              </a:rPr>
              <a:t>	</a:t>
            </a:r>
            <a:r>
              <a:rPr lang="fi-FI" altLang="en-US" smtClean="0"/>
              <a:t>= 0 		</a:t>
            </a:r>
            <a:r>
              <a:rPr lang="fi-FI" altLang="en-US" sz="2400" smtClean="0">
                <a:sym typeface="Symbol" panose="05050102010706020507" pitchFamily="18" charset="2"/>
              </a:rPr>
              <a:t>if neuron k loses the competition</a:t>
            </a:r>
          </a:p>
          <a:p>
            <a:pPr>
              <a:buFontTx/>
              <a:buNone/>
            </a:pPr>
            <a:r>
              <a:rPr lang="fi-FI" altLang="en-US" smtClean="0">
                <a:sym typeface="Symbol" panose="05050102010706020507" pitchFamily="18" charset="2"/>
              </a:rPr>
              <a:t>Note: all the neurons in the network are constrained to have the same length.</a:t>
            </a:r>
          </a:p>
          <a:p>
            <a:pPr lvl="2"/>
            <a:endParaRPr lang="fi-FI" altLang="en-US" sz="3200" smtClean="0"/>
          </a:p>
          <a:p>
            <a:endParaRPr lang="fi-FI" altLang="en-US" smtClean="0"/>
          </a:p>
          <a:p>
            <a:endParaRPr lang="en-GB" altLang="en-US" smtClean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algn="ctr"/>
            <a:r>
              <a:rPr lang="fi-FI" altLang="en-US" sz="3600" b="1" smtClean="0"/>
              <a:t>Boltzmann Learning</a:t>
            </a:r>
            <a:endParaRPr lang="en-GB" altLang="en-US" sz="3600" b="1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/>
          </a:bodyPr>
          <a:lstStyle/>
          <a:p>
            <a:pPr>
              <a:lnSpc>
                <a:spcPct val="90000"/>
              </a:lnSpc>
              <a:defRPr/>
            </a:pPr>
            <a:r>
              <a:rPr lang="fi-FI" altLang="en-US" sz="2800" dirty="0" smtClean="0"/>
              <a:t>The neurons constitute a recurrent structure and they operate in a binary manner. The machine is characterized by an energy function E where x</a:t>
            </a:r>
            <a:r>
              <a:rPr lang="fi-FI" altLang="en-US" sz="2800" baseline="-25000" dirty="0" smtClean="0"/>
              <a:t>k</a:t>
            </a:r>
            <a:r>
              <a:rPr lang="fi-FI" altLang="en-US" sz="2800" dirty="0" smtClean="0"/>
              <a:t>and</a:t>
            </a:r>
            <a:r>
              <a:rPr lang="fi-FI" altLang="en-US" sz="2800" baseline="-25000" dirty="0" smtClean="0"/>
              <a:t> </a:t>
            </a:r>
            <a:r>
              <a:rPr lang="fi-FI" altLang="en-US" sz="2800" dirty="0" smtClean="0"/>
              <a:t>x</a:t>
            </a:r>
            <a:r>
              <a:rPr lang="fi-FI" altLang="en-US" sz="2800" baseline="-25000" dirty="0" smtClean="0"/>
              <a:t>j</a:t>
            </a:r>
            <a:r>
              <a:rPr lang="fi-FI" altLang="en-US" sz="2800" dirty="0" smtClean="0"/>
              <a:t> are neuron states</a:t>
            </a:r>
          </a:p>
          <a:p>
            <a:pPr algn="ctr">
              <a:lnSpc>
                <a:spcPct val="90000"/>
              </a:lnSpc>
              <a:buFontTx/>
              <a:buNone/>
              <a:defRPr/>
            </a:pPr>
            <a:r>
              <a:rPr lang="fi-FI" altLang="en-US" sz="2800" dirty="0" smtClean="0"/>
              <a:t>E = -</a:t>
            </a:r>
            <a:r>
              <a:rPr lang="fi-FI" altLang="en-US" sz="2800" dirty="0" smtClean="0">
                <a:cs typeface="Times New Roman" pitchFamily="18" charset="0"/>
              </a:rPr>
              <a:t>½</a:t>
            </a:r>
            <a:r>
              <a:rPr lang="fi-FI" altLang="en-US" sz="2800" dirty="0" smtClean="0">
                <a:cs typeface="Times New Roman" pitchFamily="18" charset="0"/>
                <a:sym typeface="Symbol" pitchFamily="18" charset="2"/>
              </a:rPr>
              <a:t></a:t>
            </a:r>
            <a:r>
              <a:rPr lang="fi-FI" altLang="en-US" sz="2800" baseline="-25000" dirty="0" smtClean="0">
                <a:cs typeface="Times New Roman" pitchFamily="18" charset="0"/>
                <a:sym typeface="Symbol" pitchFamily="18" charset="2"/>
              </a:rPr>
              <a:t>j</a:t>
            </a:r>
            <a:r>
              <a:rPr lang="fi-FI" altLang="en-US" sz="2800" dirty="0" smtClean="0">
                <a:cs typeface="Times New Roman" pitchFamily="18" charset="0"/>
                <a:sym typeface="Symbol" pitchFamily="18" charset="2"/>
              </a:rPr>
              <a:t></a:t>
            </a:r>
            <a:r>
              <a:rPr lang="fi-FI" altLang="en-US" sz="2800" baseline="-25000" dirty="0" smtClean="0">
                <a:cs typeface="Times New Roman" pitchFamily="18" charset="0"/>
                <a:sym typeface="Symbol" pitchFamily="18" charset="2"/>
              </a:rPr>
              <a:t>k</a:t>
            </a:r>
            <a:r>
              <a:rPr lang="fi-FI" altLang="en-US" sz="2800" dirty="0" smtClean="0">
                <a:cs typeface="Times New Roman" pitchFamily="18" charset="0"/>
                <a:sym typeface="Symbol" pitchFamily="18" charset="2"/>
              </a:rPr>
              <a:t> </a:t>
            </a:r>
            <a:r>
              <a:rPr lang="fi-FI" altLang="en-US" sz="2800" dirty="0" smtClean="0">
                <a:sym typeface="Symbol" pitchFamily="18" charset="2"/>
              </a:rPr>
              <a:t>w</a:t>
            </a:r>
            <a:r>
              <a:rPr lang="fi-FI" altLang="en-US" sz="2800" baseline="-25000" dirty="0" smtClean="0">
                <a:sym typeface="Symbol" pitchFamily="18" charset="2"/>
              </a:rPr>
              <a:t>kj</a:t>
            </a:r>
            <a:r>
              <a:rPr lang="fi-FI" altLang="en-US" sz="2800" dirty="0" smtClean="0"/>
              <a:t>x</a:t>
            </a:r>
            <a:r>
              <a:rPr lang="fi-FI" altLang="en-US" sz="2800" baseline="-25000" dirty="0" smtClean="0"/>
              <a:t>k</a:t>
            </a:r>
            <a:r>
              <a:rPr lang="fi-FI" altLang="en-US" sz="2800" dirty="0" smtClean="0"/>
              <a:t>x</a:t>
            </a:r>
            <a:r>
              <a:rPr lang="fi-FI" altLang="en-US" sz="2800" baseline="-25000" dirty="0" smtClean="0"/>
              <a:t>j  </a:t>
            </a:r>
            <a:r>
              <a:rPr lang="fi-FI" altLang="en-US" sz="2800" dirty="0" smtClean="0"/>
              <a:t>, j</a:t>
            </a:r>
            <a:r>
              <a:rPr lang="fi-FI" altLang="en-US" sz="2800" dirty="0" smtClean="0">
                <a:sym typeface="Symbol" pitchFamily="18" charset="2"/>
              </a:rPr>
              <a:t>k</a:t>
            </a:r>
            <a:endParaRPr lang="fi-FI" altLang="en-US" sz="2800" dirty="0" smtClean="0"/>
          </a:p>
          <a:p>
            <a:pPr>
              <a:lnSpc>
                <a:spcPct val="90000"/>
              </a:lnSpc>
              <a:defRPr/>
            </a:pPr>
            <a:r>
              <a:rPr lang="fi-FI" altLang="en-US" sz="2800" dirty="0" smtClean="0"/>
              <a:t>Machine operates by choosing a neuron at random then flipping the state of neuron k from state x</a:t>
            </a:r>
            <a:r>
              <a:rPr lang="fi-FI" altLang="en-US" sz="2800" baseline="-25000" dirty="0" smtClean="0"/>
              <a:t>k</a:t>
            </a:r>
            <a:r>
              <a:rPr lang="fi-FI" altLang="en-US" sz="2800" dirty="0" smtClean="0"/>
              <a:t> to state –x</a:t>
            </a:r>
            <a:r>
              <a:rPr lang="fi-FI" altLang="en-US" sz="2800" baseline="-25000" dirty="0" smtClean="0"/>
              <a:t>k</a:t>
            </a:r>
            <a:r>
              <a:rPr lang="fi-FI" altLang="en-US" sz="2800" dirty="0" smtClean="0"/>
              <a:t> at some temperature T with probability</a:t>
            </a:r>
          </a:p>
          <a:p>
            <a:pPr algn="ctr">
              <a:lnSpc>
                <a:spcPct val="90000"/>
              </a:lnSpc>
              <a:buFontTx/>
              <a:buNone/>
              <a:defRPr/>
            </a:pPr>
            <a:r>
              <a:rPr lang="fi-FI" altLang="en-US" sz="2800" dirty="0" smtClean="0"/>
              <a:t>P(x</a:t>
            </a:r>
            <a:r>
              <a:rPr lang="fi-FI" altLang="en-US" sz="2800" baseline="-25000" dirty="0" smtClean="0"/>
              <a:t>k</a:t>
            </a:r>
            <a:r>
              <a:rPr lang="fi-FI" altLang="en-US" sz="2800" dirty="0" smtClean="0">
                <a:sym typeface="Symbol" pitchFamily="18" charset="2"/>
              </a:rPr>
              <a:t> - </a:t>
            </a:r>
            <a:r>
              <a:rPr lang="fi-FI" altLang="en-US" sz="2800" dirty="0" smtClean="0"/>
              <a:t>x</a:t>
            </a:r>
            <a:r>
              <a:rPr lang="fi-FI" altLang="en-US" sz="2800" baseline="-25000" dirty="0" smtClean="0"/>
              <a:t>k</a:t>
            </a:r>
            <a:r>
              <a:rPr lang="fi-FI" altLang="en-US" sz="2800" dirty="0" smtClean="0"/>
              <a:t>) = </a:t>
            </a:r>
            <a:r>
              <a:rPr lang="en-GB" altLang="en-US" sz="2800" dirty="0" smtClean="0"/>
              <a:t>1/(1+exp(- </a:t>
            </a:r>
            <a:r>
              <a:rPr lang="fi-FI" altLang="en-US" sz="2800" dirty="0" smtClean="0">
                <a:sym typeface="Symbol" pitchFamily="18" charset="2"/>
              </a:rPr>
              <a:t>E</a:t>
            </a:r>
            <a:r>
              <a:rPr lang="fi-FI" altLang="en-US" sz="2800" baseline="-25000" dirty="0" smtClean="0">
                <a:sym typeface="Symbol" pitchFamily="18" charset="2"/>
              </a:rPr>
              <a:t>k</a:t>
            </a:r>
            <a:r>
              <a:rPr lang="en-GB" altLang="en-US" sz="2800" dirty="0" smtClean="0"/>
              <a:t>/T)) 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GB" altLang="en-US" sz="2800" dirty="0" smtClean="0"/>
              <a:t>where </a:t>
            </a:r>
            <a:r>
              <a:rPr lang="fi-FI" altLang="en-US" sz="2800" dirty="0" smtClean="0">
                <a:sym typeface="Symbol" pitchFamily="18" charset="2"/>
              </a:rPr>
              <a:t>E</a:t>
            </a:r>
            <a:r>
              <a:rPr lang="fi-FI" altLang="en-US" sz="2800" baseline="-25000" dirty="0" smtClean="0">
                <a:sym typeface="Symbol" pitchFamily="18" charset="2"/>
              </a:rPr>
              <a:t>k </a:t>
            </a:r>
            <a:r>
              <a:rPr lang="fi-FI" altLang="en-US" sz="2800" dirty="0" smtClean="0">
                <a:sym typeface="Symbol" pitchFamily="18" charset="2"/>
              </a:rPr>
              <a:t>is the energy change and T is a pseudotemperature</a:t>
            </a:r>
            <a:endParaRPr lang="en-GB" alt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algn="ctr"/>
            <a:r>
              <a:rPr lang="fi-FI" altLang="en-US" sz="3600" b="1" smtClean="0"/>
              <a:t>Boltzmann Learning</a:t>
            </a:r>
            <a:endParaRPr lang="en-GB" altLang="en-US" sz="360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sz="half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buFont typeface="Monotype Sorts" charset="2"/>
              <a:buNone/>
            </a:pPr>
            <a:r>
              <a:rPr lang="fi-FI" altLang="en-US" smtClean="0"/>
              <a:t>Clamped condition: the visible neurons are all clamped onto specific states determined by the environment</a:t>
            </a:r>
          </a:p>
          <a:p>
            <a:pPr>
              <a:lnSpc>
                <a:spcPct val="90000"/>
              </a:lnSpc>
              <a:buFont typeface="Monotype Sorts" charset="2"/>
              <a:buNone/>
            </a:pPr>
            <a:r>
              <a:rPr lang="fi-FI" altLang="en-US" smtClean="0"/>
              <a:t>Free-running condition: all the neurons (=visible and hidden) are allowed to operate freely </a:t>
            </a:r>
            <a:endParaRPr lang="en-GB" altLang="en-US" smtClean="0"/>
          </a:p>
          <a:p>
            <a:pPr>
              <a:lnSpc>
                <a:spcPct val="90000"/>
              </a:lnSpc>
              <a:buFont typeface="Monotype Sorts" charset="2"/>
              <a:buNone/>
            </a:pPr>
            <a:endParaRPr lang="en-GB" altLang="en-US" smtClean="0"/>
          </a:p>
        </p:txBody>
      </p:sp>
      <p:sp>
        <p:nvSpPr>
          <p:cNvPr id="16388" name="Rectangle 5"/>
          <p:cNvSpPr>
            <a:spLocks noGrp="1" noChangeArrowheads="1"/>
          </p:cNvSpPr>
          <p:nvPr>
            <p:ph type="body" sz="half" idx="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i-FI" altLang="en-US" smtClean="0"/>
              <a:t>The Boltzmann learning rule:</a:t>
            </a:r>
          </a:p>
          <a:p>
            <a:pPr lvl="1" algn="ctr">
              <a:buFontTx/>
              <a:buNone/>
            </a:pPr>
            <a:r>
              <a:rPr lang="fi-FI" altLang="en-US" smtClean="0">
                <a:sym typeface="Symbol" panose="05050102010706020507" pitchFamily="18" charset="2"/>
              </a:rPr>
              <a:t>w</a:t>
            </a:r>
            <a:r>
              <a:rPr lang="fi-FI" altLang="en-US" baseline="-25000" smtClean="0">
                <a:sym typeface="Symbol" panose="05050102010706020507" pitchFamily="18" charset="2"/>
              </a:rPr>
              <a:t>kj</a:t>
            </a:r>
            <a:r>
              <a:rPr lang="fi-FI" altLang="en-US" smtClean="0">
                <a:sym typeface="Symbol" panose="05050102010706020507" pitchFamily="18" charset="2"/>
              </a:rPr>
              <a:t> = </a:t>
            </a:r>
            <a:r>
              <a:rPr lang="fi-FI" altLang="en-US" smtClean="0"/>
              <a:t>(</a:t>
            </a:r>
            <a:r>
              <a:rPr lang="fi-FI" altLang="en-US" smtClean="0">
                <a:sym typeface="Symbol" panose="05050102010706020507" pitchFamily="18" charset="2"/>
              </a:rPr>
              <a:t></a:t>
            </a:r>
            <a:r>
              <a:rPr lang="fi-FI" altLang="en-US" baseline="30000" smtClean="0">
                <a:sym typeface="Symbol" panose="05050102010706020507" pitchFamily="18" charset="2"/>
              </a:rPr>
              <a:t>+</a:t>
            </a:r>
            <a:r>
              <a:rPr lang="fi-FI" altLang="en-US" baseline="-25000" smtClean="0"/>
              <a:t>kj</a:t>
            </a:r>
            <a:r>
              <a:rPr lang="fi-FI" altLang="en-US" smtClean="0"/>
              <a:t>-</a:t>
            </a:r>
            <a:r>
              <a:rPr lang="fi-FI" altLang="en-US" smtClean="0">
                <a:sym typeface="Symbol" panose="05050102010706020507" pitchFamily="18" charset="2"/>
              </a:rPr>
              <a:t></a:t>
            </a:r>
            <a:r>
              <a:rPr lang="fi-FI" altLang="en-US" baseline="30000" smtClean="0">
                <a:sym typeface="Symbol" panose="05050102010706020507" pitchFamily="18" charset="2"/>
              </a:rPr>
              <a:t>-</a:t>
            </a:r>
            <a:r>
              <a:rPr lang="fi-FI" altLang="en-US" baseline="-25000" smtClean="0">
                <a:sym typeface="Symbol" panose="05050102010706020507" pitchFamily="18" charset="2"/>
              </a:rPr>
              <a:t>kj</a:t>
            </a:r>
            <a:r>
              <a:rPr lang="fi-FI" altLang="en-US" smtClean="0">
                <a:sym typeface="Symbol" panose="05050102010706020507" pitchFamily="18" charset="2"/>
              </a:rPr>
              <a:t>), jk,</a:t>
            </a:r>
          </a:p>
          <a:p>
            <a:pPr>
              <a:buFontTx/>
              <a:buNone/>
            </a:pPr>
            <a:r>
              <a:rPr lang="fi-FI" altLang="en-US" smtClean="0">
                <a:sym typeface="Symbol" panose="05050102010706020507" pitchFamily="18" charset="2"/>
              </a:rPr>
              <a:t>note that both </a:t>
            </a:r>
            <a:r>
              <a:rPr lang="fi-FI" altLang="en-US" baseline="30000" smtClean="0">
                <a:sym typeface="Symbol" panose="05050102010706020507" pitchFamily="18" charset="2"/>
              </a:rPr>
              <a:t>+</a:t>
            </a:r>
            <a:r>
              <a:rPr lang="fi-FI" altLang="en-US" baseline="-25000" smtClean="0"/>
              <a:t>kj </a:t>
            </a:r>
            <a:r>
              <a:rPr lang="fi-FI" altLang="en-US" smtClean="0"/>
              <a:t>and </a:t>
            </a:r>
          </a:p>
          <a:p>
            <a:pPr>
              <a:buFontTx/>
              <a:buNone/>
            </a:pPr>
            <a:r>
              <a:rPr lang="fi-FI" altLang="en-US" smtClean="0">
                <a:sym typeface="Symbol" panose="05050102010706020507" pitchFamily="18" charset="2"/>
              </a:rPr>
              <a:t></a:t>
            </a:r>
            <a:r>
              <a:rPr lang="fi-FI" altLang="en-US" baseline="30000" smtClean="0">
                <a:sym typeface="Symbol" panose="05050102010706020507" pitchFamily="18" charset="2"/>
              </a:rPr>
              <a:t>-</a:t>
            </a:r>
            <a:r>
              <a:rPr lang="fi-FI" altLang="en-US" baseline="-25000" smtClean="0"/>
              <a:t>kj</a:t>
            </a:r>
            <a:r>
              <a:rPr lang="fi-FI" altLang="en-US" smtClean="0"/>
              <a:t> range in value from –1 to +1.</a:t>
            </a:r>
            <a:endParaRPr lang="en-GB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z="3600" b="1" smtClean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defRPr/>
            </a:pPr>
            <a:r>
              <a:rPr lang="en-US" dirty="0" smtClean="0"/>
              <a:t>An ANN learns through an interactive process of adjustments to its synaptic weights and bias levels </a:t>
            </a:r>
          </a:p>
          <a:p>
            <a:pPr>
              <a:defRPr/>
            </a:pPr>
            <a:r>
              <a:rPr lang="en-US" dirty="0" smtClean="0"/>
              <a:t>A set of well-defined rules for solving the learning problem is called a </a:t>
            </a:r>
            <a:r>
              <a:rPr lang="en-US" i="1" dirty="0" smtClean="0"/>
              <a:t>learning algorithm</a:t>
            </a:r>
            <a:r>
              <a:rPr lang="en-US" dirty="0" smtClean="0"/>
              <a:t>. </a:t>
            </a:r>
          </a:p>
          <a:p>
            <a:pPr>
              <a:defRPr/>
            </a:pPr>
            <a:r>
              <a:rPr lang="en-US" dirty="0" smtClean="0"/>
              <a:t>There is no single learning algorithm for all ANNs. We rather have a variety of learning algorithms, each with its own advantages</a:t>
            </a:r>
          </a:p>
          <a:p>
            <a:pPr>
              <a:defRPr/>
            </a:pPr>
            <a:r>
              <a:rPr lang="en-US" dirty="0" smtClean="0"/>
              <a:t>Also, different ways for an ANN to relate to its environment (and hence, learn) lead us to different </a:t>
            </a:r>
            <a:r>
              <a:rPr lang="en-US" i="1" dirty="0" smtClean="0"/>
              <a:t>learning paradigms</a:t>
            </a:r>
            <a:endParaRPr lang="en-US" i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z="3600" b="1" smtClean="0"/>
              <a:t>Chapter Organization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defRPr/>
            </a:pPr>
            <a:r>
              <a:rPr lang="en-US" dirty="0" smtClean="0"/>
              <a:t>Learning rules </a:t>
            </a:r>
          </a:p>
          <a:p>
            <a:pPr lvl="1">
              <a:defRPr/>
            </a:pPr>
            <a:r>
              <a:rPr lang="en-US" dirty="0" smtClean="0"/>
              <a:t>Error-correction learning </a:t>
            </a:r>
          </a:p>
          <a:p>
            <a:pPr lvl="1">
              <a:defRPr/>
            </a:pPr>
            <a:r>
              <a:rPr lang="en-US" dirty="0" smtClean="0"/>
              <a:t>Memory-based learning </a:t>
            </a:r>
          </a:p>
          <a:p>
            <a:pPr lvl="1">
              <a:defRPr/>
            </a:pPr>
            <a:r>
              <a:rPr lang="en-US" dirty="0" err="1" smtClean="0"/>
              <a:t>Hebbian</a:t>
            </a:r>
            <a:r>
              <a:rPr lang="en-US" dirty="0" smtClean="0"/>
              <a:t> learning </a:t>
            </a:r>
          </a:p>
          <a:p>
            <a:pPr lvl="1">
              <a:defRPr/>
            </a:pPr>
            <a:r>
              <a:rPr lang="en-US" dirty="0" err="1" smtClean="0"/>
              <a:t>Competetive</a:t>
            </a:r>
            <a:r>
              <a:rPr lang="en-US" dirty="0" smtClean="0"/>
              <a:t> learning </a:t>
            </a:r>
          </a:p>
          <a:p>
            <a:pPr lvl="1">
              <a:defRPr/>
            </a:pPr>
            <a:r>
              <a:rPr lang="en-US" dirty="0" err="1" smtClean="0"/>
              <a:t>Boltzman</a:t>
            </a:r>
            <a:r>
              <a:rPr lang="en-US" dirty="0" smtClean="0"/>
              <a:t> learning </a:t>
            </a:r>
          </a:p>
          <a:p>
            <a:pPr>
              <a:defRPr/>
            </a:pPr>
            <a:r>
              <a:rPr lang="en-US" dirty="0" smtClean="0"/>
              <a:t>Learning paradigms </a:t>
            </a:r>
          </a:p>
          <a:p>
            <a:pPr lvl="1">
              <a:defRPr/>
            </a:pPr>
            <a:r>
              <a:rPr lang="en-US" dirty="0" smtClean="0"/>
              <a:t>Credit-assignment problem </a:t>
            </a:r>
          </a:p>
          <a:p>
            <a:pPr lvl="1">
              <a:defRPr/>
            </a:pPr>
            <a:r>
              <a:rPr lang="en-US" dirty="0" smtClean="0"/>
              <a:t>Learning with a teacher </a:t>
            </a:r>
          </a:p>
          <a:p>
            <a:pPr lvl="1">
              <a:defRPr/>
            </a:pPr>
            <a:r>
              <a:rPr lang="en-US" dirty="0" smtClean="0"/>
              <a:t>Learning without a teacher </a:t>
            </a:r>
          </a:p>
          <a:p>
            <a:pPr>
              <a:defRPr/>
            </a:pPr>
            <a:r>
              <a:rPr lang="en-US" dirty="0" smtClean="0"/>
              <a:t>Learning tasks, memory, and adaptation </a:t>
            </a:r>
          </a:p>
          <a:p>
            <a:pPr>
              <a:defRPr/>
            </a:pPr>
            <a:r>
              <a:rPr lang="en-US" dirty="0" smtClean="0"/>
              <a:t>Probabilistic and statistical aspects of learning (omitted)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z="3600" b="1" smtClean="0"/>
              <a:t>Error-Correction Learning 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sz="half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</a:pPr>
            <a:r>
              <a:rPr lang="en-US" altLang="en-US" sz="2400" smtClean="0"/>
              <a:t>Neuron </a:t>
            </a:r>
            <a:r>
              <a:rPr lang="en-US" altLang="en-US" sz="2400" i="1" smtClean="0"/>
              <a:t>k</a:t>
            </a:r>
            <a:r>
              <a:rPr lang="en-US" altLang="en-US" sz="2400" smtClean="0"/>
              <a:t> is driven by signal vector </a:t>
            </a:r>
            <a:r>
              <a:rPr lang="en-US" altLang="en-US" sz="2400" b="1" i="1" smtClean="0"/>
              <a:t>x</a:t>
            </a:r>
            <a:r>
              <a:rPr lang="en-US" altLang="en-US" sz="2400" i="1" smtClean="0"/>
              <a:t>(n)</a:t>
            </a:r>
            <a:r>
              <a:rPr lang="en-US" altLang="en-US" sz="2400" smtClean="0"/>
              <a:t> produced by hidden layers </a:t>
            </a:r>
          </a:p>
          <a:p>
            <a:pPr>
              <a:lnSpc>
                <a:spcPct val="80000"/>
              </a:lnSpc>
            </a:pPr>
            <a:r>
              <a:rPr lang="en-US" altLang="en-US" sz="2400" i="1" smtClean="0"/>
              <a:t>n</a:t>
            </a:r>
            <a:r>
              <a:rPr lang="en-US" altLang="en-US" sz="2400" smtClean="0"/>
              <a:t> denotes discrete time step </a:t>
            </a:r>
          </a:p>
          <a:p>
            <a:pPr>
              <a:lnSpc>
                <a:spcPct val="80000"/>
              </a:lnSpc>
            </a:pPr>
            <a:r>
              <a:rPr lang="en-US" altLang="en-US" sz="2400" i="1" smtClean="0"/>
              <a:t>y</a:t>
            </a:r>
            <a:r>
              <a:rPr lang="en-US" altLang="en-US" sz="2400" i="1" baseline="-25000" smtClean="0"/>
              <a:t>k</a:t>
            </a:r>
            <a:r>
              <a:rPr lang="en-US" altLang="en-US" sz="2400" i="1" smtClean="0"/>
              <a:t>(n)</a:t>
            </a:r>
            <a:r>
              <a:rPr lang="en-US" altLang="en-US" sz="2400" smtClean="0"/>
              <a:t> is the output of neuron </a:t>
            </a:r>
            <a:r>
              <a:rPr lang="en-US" altLang="en-US" sz="2400" i="1" smtClean="0"/>
              <a:t>k </a:t>
            </a:r>
            <a:r>
              <a:rPr lang="en-US" altLang="en-US" sz="2400" smtClean="0"/>
              <a:t>at time </a:t>
            </a:r>
            <a:r>
              <a:rPr lang="en-US" altLang="en-US" sz="2400" i="1" smtClean="0"/>
              <a:t>n</a:t>
            </a:r>
          </a:p>
          <a:p>
            <a:pPr>
              <a:lnSpc>
                <a:spcPct val="80000"/>
              </a:lnSpc>
            </a:pPr>
            <a:r>
              <a:rPr lang="en-US" altLang="en-US" sz="2400" i="1" smtClean="0"/>
              <a:t>d</a:t>
            </a:r>
            <a:r>
              <a:rPr lang="en-US" altLang="en-US" sz="2400" i="1" baseline="-25000" smtClean="0"/>
              <a:t>k</a:t>
            </a:r>
            <a:r>
              <a:rPr lang="en-US" altLang="en-US" sz="2400" i="1" smtClean="0"/>
              <a:t>(n)</a:t>
            </a:r>
            <a:r>
              <a:rPr lang="en-US" altLang="en-US" sz="2400" smtClean="0"/>
              <a:t> denotes desired output at time </a:t>
            </a:r>
            <a:r>
              <a:rPr lang="en-US" altLang="en-US" sz="2400" i="1" smtClean="0"/>
              <a:t>n</a:t>
            </a:r>
          </a:p>
          <a:p>
            <a:pPr>
              <a:lnSpc>
                <a:spcPct val="80000"/>
              </a:lnSpc>
            </a:pPr>
            <a:r>
              <a:rPr lang="en-US" altLang="en-US" sz="2400" smtClean="0"/>
              <a:t>After comparing actual and desired outputs, we obtain an error signal, </a:t>
            </a:r>
            <a:r>
              <a:rPr lang="en-US" altLang="en-US" sz="2400" i="1" smtClean="0"/>
              <a:t>e</a:t>
            </a:r>
            <a:r>
              <a:rPr lang="en-US" altLang="en-US" sz="2400" i="1" baseline="-25000" smtClean="0"/>
              <a:t>k</a:t>
            </a:r>
            <a:r>
              <a:rPr lang="en-US" altLang="en-US" sz="2400" i="1" smtClean="0"/>
              <a:t>(n)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en-US" sz="2400" smtClean="0"/>
          </a:p>
        </p:txBody>
      </p:sp>
      <p:pic>
        <p:nvPicPr>
          <p:cNvPr id="6148" name="Picture 6" descr="f2_1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976438"/>
            <a:ext cx="4038600" cy="37734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149" name="Object 2"/>
          <p:cNvGraphicFramePr>
            <a:graphicFrameLocks noChangeAspect="1"/>
          </p:cNvGraphicFramePr>
          <p:nvPr/>
        </p:nvGraphicFramePr>
        <p:xfrm>
          <a:off x="1752600" y="5791200"/>
          <a:ext cx="2201863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2" name="Equation" r:id="rId4" imgW="1320800" imgH="228600" progId="Equation.3">
                  <p:embed/>
                </p:oleObj>
              </mc:Choice>
              <mc:Fallback>
                <p:oleObj name="Equation" r:id="rId4" imgW="1320800" imgH="2286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5791200"/>
                        <a:ext cx="2201863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z="3600" b="1" smtClean="0"/>
              <a:t>Error-Correction Learning 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sz="half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</a:pPr>
            <a:r>
              <a:rPr lang="en-US" altLang="en-US" sz="2200" i="1" smtClean="0"/>
              <a:t>e</a:t>
            </a:r>
            <a:r>
              <a:rPr lang="en-US" altLang="en-US" sz="2200" i="1" baseline="-25000" smtClean="0"/>
              <a:t>k</a:t>
            </a:r>
            <a:r>
              <a:rPr lang="en-US" altLang="en-US" sz="2200" i="1" smtClean="0"/>
              <a:t>(n) </a:t>
            </a:r>
            <a:r>
              <a:rPr lang="en-US" altLang="en-US" sz="2200" smtClean="0"/>
              <a:t>actuates a control mechanism (a sequence of corrective adjustments to synaptic weights of neuron </a:t>
            </a:r>
            <a:r>
              <a:rPr lang="en-US" altLang="en-US" sz="2200" i="1" smtClean="0"/>
              <a:t>k</a:t>
            </a:r>
            <a:r>
              <a:rPr lang="en-US" altLang="en-US" sz="2200" smtClean="0"/>
              <a:t>) </a:t>
            </a:r>
          </a:p>
          <a:p>
            <a:pPr>
              <a:lnSpc>
                <a:spcPct val="80000"/>
              </a:lnSpc>
            </a:pPr>
            <a:r>
              <a:rPr lang="en-US" altLang="en-US" sz="2200" smtClean="0"/>
              <a:t>The aim of these adjustments is to make </a:t>
            </a:r>
            <a:r>
              <a:rPr lang="en-US" altLang="en-US" sz="2200" i="1" smtClean="0"/>
              <a:t>y</a:t>
            </a:r>
            <a:r>
              <a:rPr lang="en-US" altLang="en-US" sz="2200" i="1" baseline="-25000" smtClean="0"/>
              <a:t>k</a:t>
            </a:r>
            <a:r>
              <a:rPr lang="en-US" altLang="en-US" sz="2200" i="1" smtClean="0"/>
              <a:t>(n)</a:t>
            </a:r>
            <a:r>
              <a:rPr lang="en-US" altLang="en-US" sz="2200" smtClean="0"/>
              <a:t> come closer to </a:t>
            </a:r>
            <a:r>
              <a:rPr lang="en-US" altLang="en-US" sz="2200" i="1" smtClean="0"/>
              <a:t>d</a:t>
            </a:r>
            <a:r>
              <a:rPr lang="en-US" altLang="en-US" sz="2200" i="1" baseline="-25000" smtClean="0"/>
              <a:t>k</a:t>
            </a:r>
            <a:r>
              <a:rPr lang="en-US" altLang="en-US" sz="2200" i="1" smtClean="0"/>
              <a:t>(n)</a:t>
            </a:r>
            <a:r>
              <a:rPr lang="en-US" altLang="en-US" sz="2200" smtClean="0"/>
              <a:t> step-by-step. </a:t>
            </a:r>
          </a:p>
          <a:p>
            <a:pPr>
              <a:lnSpc>
                <a:spcPct val="80000"/>
              </a:lnSpc>
            </a:pPr>
            <a:r>
              <a:rPr lang="en-US" altLang="en-US" sz="2200" smtClean="0"/>
              <a:t>To do this, we need to minimize a </a:t>
            </a:r>
            <a:r>
              <a:rPr lang="en-US" altLang="en-US" sz="2200" i="1" smtClean="0"/>
              <a:t>cost function</a:t>
            </a:r>
            <a:r>
              <a:rPr lang="en-US" altLang="en-US" sz="2200" smtClean="0"/>
              <a:t> </a:t>
            </a:r>
          </a:p>
          <a:p>
            <a:pPr>
              <a:lnSpc>
                <a:spcPct val="80000"/>
              </a:lnSpc>
            </a:pPr>
            <a:endParaRPr lang="en-US" altLang="en-US" sz="2200" smtClean="0"/>
          </a:p>
          <a:p>
            <a:pPr>
              <a:lnSpc>
                <a:spcPct val="80000"/>
              </a:lnSpc>
              <a:buFontTx/>
              <a:buNone/>
            </a:pPr>
            <a:endParaRPr lang="en-US" altLang="en-US" sz="220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200" smtClean="0"/>
              <a:t>(instant value of error energy) 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en-US" sz="2200" smtClean="0"/>
          </a:p>
        </p:txBody>
      </p:sp>
      <p:pic>
        <p:nvPicPr>
          <p:cNvPr id="7172" name="Picture 6" descr="f2_1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976438"/>
            <a:ext cx="4038600" cy="37734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173" name="Object 3"/>
          <p:cNvGraphicFramePr>
            <a:graphicFrameLocks noChangeAspect="1"/>
          </p:cNvGraphicFramePr>
          <p:nvPr/>
        </p:nvGraphicFramePr>
        <p:xfrm>
          <a:off x="1524000" y="4724400"/>
          <a:ext cx="1592263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6" name="Equation" r:id="rId4" imgW="914400" imgH="393700" progId="Equation.3">
                  <p:embed/>
                </p:oleObj>
              </mc:Choice>
              <mc:Fallback>
                <p:oleObj name="Equation" r:id="rId4" imgW="914400" imgH="3937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4724400"/>
                        <a:ext cx="1592263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z="3600" b="1" smtClean="0"/>
              <a:t>Error-Correction Learning 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sz="half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</a:pPr>
            <a:r>
              <a:rPr lang="en-US" altLang="en-US" sz="2400" smtClean="0"/>
              <a:t>The adjustments to the weights are continued until system reaches a steady state</a:t>
            </a:r>
          </a:p>
          <a:p>
            <a:pPr>
              <a:lnSpc>
                <a:spcPct val="80000"/>
              </a:lnSpc>
            </a:pPr>
            <a:r>
              <a:rPr lang="en-US" altLang="en-US" sz="2400" smtClean="0"/>
              <a:t>Delta rule: the adjustment </a:t>
            </a:r>
            <a:r>
              <a:rPr lang="el-GR" altLang="en-US" sz="2400" i="1" smtClean="0"/>
              <a:t>Δ</a:t>
            </a:r>
            <a:r>
              <a:rPr lang="en-US" altLang="en-US" sz="2400" i="1" smtClean="0"/>
              <a:t>w</a:t>
            </a:r>
            <a:r>
              <a:rPr lang="en-US" altLang="en-US" sz="2400" i="1" baseline="-25000" smtClean="0"/>
              <a:t>kj</a:t>
            </a:r>
            <a:r>
              <a:rPr lang="en-US" altLang="en-US" sz="2400" i="1" smtClean="0"/>
              <a:t>(n)</a:t>
            </a:r>
            <a:r>
              <a:rPr lang="en-US" altLang="en-US" sz="2400" smtClean="0"/>
              <a:t> for the weight </a:t>
            </a:r>
            <a:r>
              <a:rPr lang="en-US" altLang="en-US" sz="2400" i="1" smtClean="0"/>
              <a:t>w</a:t>
            </a:r>
            <a:r>
              <a:rPr lang="en-US" altLang="en-US" sz="2400" i="1" baseline="-25000" smtClean="0"/>
              <a:t>kj</a:t>
            </a:r>
            <a:r>
              <a:rPr lang="en-US" altLang="en-US" sz="2400" smtClean="0"/>
              <a:t> at time step </a:t>
            </a:r>
            <a:r>
              <a:rPr lang="en-US" altLang="en-US" sz="2400" i="1" smtClean="0"/>
              <a:t>n</a:t>
            </a:r>
            <a:r>
              <a:rPr lang="en-US" altLang="en-US" sz="2400" smtClean="0"/>
              <a:t> is </a:t>
            </a:r>
          </a:p>
          <a:p>
            <a:pPr>
              <a:lnSpc>
                <a:spcPct val="80000"/>
              </a:lnSpc>
            </a:pPr>
            <a:endParaRPr lang="en-US" altLang="en-US" sz="240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400" smtClean="0"/>
              <a:t>where </a:t>
            </a:r>
            <a:r>
              <a:rPr lang="el-GR" altLang="en-US" sz="2400" i="1" smtClean="0"/>
              <a:t>η</a:t>
            </a:r>
            <a:r>
              <a:rPr lang="en-US" altLang="en-US" sz="2400" smtClean="0"/>
              <a:t> is the learning rate parameter</a:t>
            </a:r>
          </a:p>
          <a:p>
            <a:pPr>
              <a:lnSpc>
                <a:spcPct val="80000"/>
              </a:lnSpc>
            </a:pPr>
            <a:r>
              <a:rPr lang="en-US" altLang="en-US" sz="2400" smtClean="0"/>
              <a:t>When this is calculated, synaptic weight is updated with </a:t>
            </a:r>
          </a:p>
        </p:txBody>
      </p:sp>
      <p:pic>
        <p:nvPicPr>
          <p:cNvPr id="8196" name="Picture 6" descr="f2_1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976438"/>
            <a:ext cx="4038600" cy="37734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8197" name="Object 3"/>
          <p:cNvGraphicFramePr>
            <a:graphicFrameLocks noChangeAspect="1"/>
          </p:cNvGraphicFramePr>
          <p:nvPr/>
        </p:nvGraphicFramePr>
        <p:xfrm>
          <a:off x="1066800" y="3733800"/>
          <a:ext cx="2598738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3" name="Equation" r:id="rId4" imgW="1371600" imgH="241300" progId="Equation.3">
                  <p:embed/>
                </p:oleObj>
              </mc:Choice>
              <mc:Fallback>
                <p:oleObj name="Equation" r:id="rId4" imgW="1371600" imgH="2413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3733800"/>
                        <a:ext cx="2598738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8" name="Object 4"/>
          <p:cNvGraphicFramePr>
            <a:graphicFrameLocks noChangeAspect="1"/>
          </p:cNvGraphicFramePr>
          <p:nvPr/>
        </p:nvGraphicFramePr>
        <p:xfrm>
          <a:off x="1066800" y="5715000"/>
          <a:ext cx="3271838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4" name="Equation" r:id="rId6" imgW="1727200" imgH="241300" progId="Equation.3">
                  <p:embed/>
                </p:oleObj>
              </mc:Choice>
              <mc:Fallback>
                <p:oleObj name="Equation" r:id="rId6" imgW="1727200" imgH="2413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5715000"/>
                        <a:ext cx="3271838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z="3600" b="1" smtClean="0"/>
              <a:t>Memory-Based Learning 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All (or most) past experiences are stored as correctly classified input-output examples </a:t>
            </a:r>
            <a:r>
              <a:rPr lang="en-US" altLang="en-US" i="1" smtClean="0"/>
              <a:t>{(</a:t>
            </a:r>
            <a:r>
              <a:rPr lang="en-US" altLang="en-US" b="1" i="1" smtClean="0"/>
              <a:t>x</a:t>
            </a:r>
            <a:r>
              <a:rPr lang="en-US" altLang="en-US" i="1" baseline="-25000" smtClean="0"/>
              <a:t>i</a:t>
            </a:r>
            <a:r>
              <a:rPr lang="en-US" altLang="en-US" i="1" smtClean="0"/>
              <a:t>,d</a:t>
            </a:r>
            <a:r>
              <a:rPr lang="en-US" altLang="en-US" i="1" baseline="-25000" smtClean="0"/>
              <a:t>i</a:t>
            </a:r>
            <a:r>
              <a:rPr lang="en-US" altLang="en-US" i="1" smtClean="0"/>
              <a:t>)}</a:t>
            </a:r>
            <a:r>
              <a:rPr lang="en-US" altLang="en-US" i="1" baseline="30000" smtClean="0"/>
              <a:t>N</a:t>
            </a:r>
            <a:r>
              <a:rPr lang="en-US" altLang="en-US" i="1" baseline="-25000" smtClean="0"/>
              <a:t>i=1</a:t>
            </a:r>
            <a:r>
              <a:rPr lang="en-US" altLang="en-US" smtClean="0"/>
              <a:t> </a:t>
            </a:r>
          </a:p>
          <a:p>
            <a:r>
              <a:rPr lang="en-US" altLang="en-US" smtClean="0"/>
              <a:t>When a new input signal, </a:t>
            </a:r>
            <a:r>
              <a:rPr lang="en-US" altLang="en-US" b="1" smtClean="0"/>
              <a:t>x</a:t>
            </a:r>
            <a:r>
              <a:rPr lang="en-US" altLang="en-US" baseline="-25000" smtClean="0"/>
              <a:t>test</a:t>
            </a:r>
            <a:r>
              <a:rPr lang="en-US" altLang="en-US" smtClean="0"/>
              <a:t> is given, system responds by </a:t>
            </a:r>
            <a:r>
              <a:rPr lang="en-US" altLang="en-US" u="sng" smtClean="0"/>
              <a:t>looking at</a:t>
            </a:r>
            <a:r>
              <a:rPr lang="en-US" altLang="en-US" smtClean="0"/>
              <a:t> </a:t>
            </a:r>
            <a:r>
              <a:rPr lang="en-US" altLang="en-US" u="sng" smtClean="0"/>
              <a:t>nearby</a:t>
            </a:r>
            <a:r>
              <a:rPr lang="en-US" altLang="en-US" smtClean="0"/>
              <a:t> known data</a:t>
            </a:r>
          </a:p>
          <a:p>
            <a:pPr lvl="1"/>
            <a:r>
              <a:rPr lang="en-US" altLang="en-US" smtClean="0"/>
              <a:t>E.g., nearest neighbor, k-nearest neighbors, radial-basis function network, etc.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z="3600" b="1" smtClean="0"/>
              <a:t>Hebbian Learning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defRPr/>
            </a:pPr>
            <a:r>
              <a:rPr lang="en-US" dirty="0" smtClean="0"/>
              <a:t>Neuropsychologist </a:t>
            </a:r>
            <a:r>
              <a:rPr lang="en-US" dirty="0" err="1" smtClean="0"/>
              <a:t>Hebb’s</a:t>
            </a:r>
            <a:r>
              <a:rPr lang="en-US" dirty="0" smtClean="0"/>
              <a:t> postulate of learning (1949) says (in short) that, when cell A repeatedly and persistently takes part in firing cell B, changes take place so that A fires B better. </a:t>
            </a:r>
          </a:p>
          <a:p>
            <a:pPr>
              <a:defRPr/>
            </a:pPr>
            <a:r>
              <a:rPr lang="en-US" dirty="0" smtClean="0"/>
              <a:t>In ANN context, this is expressed as a two-part rule </a:t>
            </a:r>
          </a:p>
          <a:p>
            <a:pPr lvl="1">
              <a:defRPr/>
            </a:pPr>
            <a:r>
              <a:rPr lang="en-US" dirty="0" smtClean="0"/>
              <a:t>If neurons on either side of a synapse are activated simultaneously, then synapse strength is increased </a:t>
            </a:r>
          </a:p>
          <a:p>
            <a:pPr lvl="1">
              <a:defRPr/>
            </a:pPr>
            <a:r>
              <a:rPr lang="en-US" dirty="0" smtClean="0"/>
              <a:t>If neurons on either side of a synapse are activated asynchronously, then synapse strength is decreased. </a:t>
            </a:r>
          </a:p>
          <a:p>
            <a:pPr>
              <a:defRPr/>
            </a:pPr>
            <a:r>
              <a:rPr lang="en-US" dirty="0" smtClean="0"/>
              <a:t>Such a synapse is called a </a:t>
            </a:r>
            <a:r>
              <a:rPr lang="en-US" dirty="0" err="1" smtClean="0"/>
              <a:t>Hebbian</a:t>
            </a:r>
            <a:r>
              <a:rPr lang="en-US" dirty="0" smtClean="0"/>
              <a:t> synapse.</a:t>
            </a:r>
          </a:p>
          <a:p>
            <a:pPr>
              <a:defRPr/>
            </a:pPr>
            <a:r>
              <a:rPr lang="en-US" dirty="0" smtClean="0"/>
              <a:t>A </a:t>
            </a:r>
            <a:r>
              <a:rPr lang="en-US" dirty="0" err="1" smtClean="0"/>
              <a:t>Hebbian</a:t>
            </a:r>
            <a:r>
              <a:rPr lang="en-US" dirty="0" smtClean="0"/>
              <a:t> synapse uses a </a:t>
            </a:r>
            <a:r>
              <a:rPr lang="en-US" i="1" dirty="0" smtClean="0"/>
              <a:t>time-dependent</a:t>
            </a:r>
            <a:r>
              <a:rPr lang="en-US" dirty="0" smtClean="0"/>
              <a:t>, </a:t>
            </a:r>
            <a:r>
              <a:rPr lang="en-US" i="1" dirty="0" smtClean="0"/>
              <a:t>highly local</a:t>
            </a:r>
            <a:r>
              <a:rPr lang="en-US" dirty="0" smtClean="0"/>
              <a:t>, and strongly interactive mechanism to increase synaptic efficiency as a function of correlation between </a:t>
            </a:r>
            <a:r>
              <a:rPr lang="en-US" dirty="0" err="1" smtClean="0"/>
              <a:t>presynaptic</a:t>
            </a:r>
            <a:r>
              <a:rPr lang="en-US" dirty="0" smtClean="0"/>
              <a:t> and postsynaptic activities.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z="3600" b="1" smtClean="0"/>
              <a:t>Hebbian Learning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en-US" dirty="0" smtClean="0"/>
              <a:t>Synaptic weight </a:t>
            </a:r>
            <a:r>
              <a:rPr lang="en-US" i="1" dirty="0" err="1" smtClean="0"/>
              <a:t>w</a:t>
            </a:r>
            <a:r>
              <a:rPr lang="en-US" i="1" baseline="-25000" dirty="0" err="1" smtClean="0"/>
              <a:t>kj</a:t>
            </a:r>
            <a:r>
              <a:rPr lang="en-US" dirty="0" smtClean="0"/>
              <a:t> for neuron </a:t>
            </a:r>
            <a:r>
              <a:rPr lang="en-US" i="1" dirty="0" smtClean="0"/>
              <a:t>k</a:t>
            </a:r>
            <a:r>
              <a:rPr lang="en-US" dirty="0" smtClean="0"/>
              <a:t> with </a:t>
            </a:r>
            <a:r>
              <a:rPr lang="en-US" dirty="0" err="1" smtClean="0"/>
              <a:t>presynaptic</a:t>
            </a:r>
            <a:r>
              <a:rPr lang="en-US" dirty="0" smtClean="0"/>
              <a:t> signal </a:t>
            </a:r>
            <a:r>
              <a:rPr lang="en-US" i="1" dirty="0" err="1" smtClean="0"/>
              <a:t>x</a:t>
            </a:r>
            <a:r>
              <a:rPr lang="en-US" i="1" baseline="-25000" dirty="0" err="1" smtClean="0"/>
              <a:t>j</a:t>
            </a:r>
            <a:r>
              <a:rPr lang="en-US" dirty="0" smtClean="0"/>
              <a:t> and postsynaptic signal </a:t>
            </a:r>
            <a:r>
              <a:rPr lang="en-US" i="1" dirty="0" err="1" smtClean="0"/>
              <a:t>y</a:t>
            </a:r>
            <a:r>
              <a:rPr lang="en-US" i="1" baseline="-25000" dirty="0" err="1" smtClean="0"/>
              <a:t>k</a:t>
            </a:r>
            <a:r>
              <a:rPr lang="en-US" dirty="0" smtClean="0"/>
              <a:t>. The adjustment to </a:t>
            </a:r>
            <a:r>
              <a:rPr lang="en-US" i="1" dirty="0" err="1" smtClean="0"/>
              <a:t>w</a:t>
            </a:r>
            <a:r>
              <a:rPr lang="en-US" i="1" baseline="-25000" dirty="0" err="1" smtClean="0"/>
              <a:t>kj</a:t>
            </a:r>
            <a:r>
              <a:rPr lang="en-US" dirty="0" smtClean="0"/>
              <a:t> at time </a:t>
            </a:r>
            <a:r>
              <a:rPr lang="en-US" i="1" dirty="0" smtClean="0"/>
              <a:t>n</a:t>
            </a:r>
            <a:r>
              <a:rPr lang="en-US" dirty="0" smtClean="0"/>
              <a:t> (in general form) is </a:t>
            </a:r>
          </a:p>
          <a:p>
            <a:pPr>
              <a:buFontTx/>
              <a:buNone/>
              <a:defRPr/>
            </a:pPr>
            <a:r>
              <a:rPr lang="en-US" dirty="0" smtClean="0"/>
              <a:t>where </a:t>
            </a:r>
            <a:r>
              <a:rPr lang="en-US" i="1" dirty="0" smtClean="0"/>
              <a:t>F(.,.)</a:t>
            </a:r>
            <a:r>
              <a:rPr lang="en-US" dirty="0" smtClean="0"/>
              <a:t> is a function of both pre and post synaptic signals. </a:t>
            </a:r>
          </a:p>
          <a:p>
            <a:pPr lvl="1">
              <a:defRPr/>
            </a:pPr>
            <a:r>
              <a:rPr lang="en-US" dirty="0" err="1" smtClean="0"/>
              <a:t>Hebb’s</a:t>
            </a:r>
            <a:r>
              <a:rPr lang="en-US" dirty="0" smtClean="0"/>
              <a:t> hypothesis </a:t>
            </a:r>
          </a:p>
          <a:p>
            <a:pPr lvl="1">
              <a:defRPr/>
            </a:pPr>
            <a:r>
              <a:rPr lang="en-US" dirty="0" smtClean="0"/>
              <a:t>Covariance hypothesis </a:t>
            </a:r>
          </a:p>
          <a:p>
            <a:pPr lvl="2">
              <a:defRPr/>
            </a:pPr>
            <a:r>
              <a:rPr lang="en-US" dirty="0" smtClean="0"/>
              <a:t>   and   are time averaged values </a:t>
            </a:r>
          </a:p>
        </p:txBody>
      </p:sp>
      <p:graphicFrame>
        <p:nvGraphicFramePr>
          <p:cNvPr id="11268" name="Object 2"/>
          <p:cNvGraphicFramePr>
            <a:graphicFrameLocks noChangeAspect="1"/>
          </p:cNvGraphicFramePr>
          <p:nvPr/>
        </p:nvGraphicFramePr>
        <p:xfrm>
          <a:off x="4343400" y="2971800"/>
          <a:ext cx="353695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3" name="Equation" r:id="rId3" imgW="1600200" imgH="241300" progId="Equation.3">
                  <p:embed/>
                </p:oleObj>
              </mc:Choice>
              <mc:Fallback>
                <p:oleObj name="Equation" r:id="rId3" imgW="1600200" imgH="2413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2971800"/>
                        <a:ext cx="3536950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9" name="Object 3"/>
          <p:cNvGraphicFramePr>
            <a:graphicFrameLocks noChangeAspect="1"/>
          </p:cNvGraphicFramePr>
          <p:nvPr/>
        </p:nvGraphicFramePr>
        <p:xfrm>
          <a:off x="4495800" y="4419600"/>
          <a:ext cx="262255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4" name="Equation" r:id="rId5" imgW="1384300" imgH="241300" progId="Equation.3">
                  <p:embed/>
                </p:oleObj>
              </mc:Choice>
              <mc:Fallback>
                <p:oleObj name="Equation" r:id="rId5" imgW="1384300" imgH="2413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4419600"/>
                        <a:ext cx="262255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0" name="Object 4"/>
          <p:cNvGraphicFramePr>
            <a:graphicFrameLocks noChangeAspect="1"/>
          </p:cNvGraphicFramePr>
          <p:nvPr/>
        </p:nvGraphicFramePr>
        <p:xfrm>
          <a:off x="5105400" y="4876800"/>
          <a:ext cx="2840038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5" name="Equation" r:id="rId7" imgW="1497950" imgH="241195" progId="Equation.3">
                  <p:embed/>
                </p:oleObj>
              </mc:Choice>
              <mc:Fallback>
                <p:oleObj name="Equation" r:id="rId7" imgW="1497950" imgH="241195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4876800"/>
                        <a:ext cx="2840038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1" name="Object 5"/>
          <p:cNvGraphicFramePr>
            <a:graphicFrameLocks noChangeAspect="1"/>
          </p:cNvGraphicFramePr>
          <p:nvPr/>
        </p:nvGraphicFramePr>
        <p:xfrm>
          <a:off x="1600200" y="5334000"/>
          <a:ext cx="304800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6" name="Equation" r:id="rId9" imgW="139579" imgH="164957" progId="Equation.3">
                  <p:embed/>
                </p:oleObj>
              </mc:Choice>
              <mc:Fallback>
                <p:oleObj name="Equation" r:id="rId9" imgW="139579" imgH="164957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5334000"/>
                        <a:ext cx="304800" cy="360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2" name="Object 6"/>
          <p:cNvGraphicFramePr>
            <a:graphicFrameLocks noChangeAspect="1"/>
          </p:cNvGraphicFramePr>
          <p:nvPr/>
        </p:nvGraphicFramePr>
        <p:xfrm>
          <a:off x="2438400" y="5334000"/>
          <a:ext cx="2794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7" name="Equation" r:id="rId11" imgW="139639" imgH="190417" progId="Equation.3">
                  <p:embed/>
                </p:oleObj>
              </mc:Choice>
              <mc:Fallback>
                <p:oleObj name="Equation" r:id="rId11" imgW="139639" imgH="190417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5334000"/>
                        <a:ext cx="279400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aykin">
  <a:themeElements>
    <a:clrScheme name="hayki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hayki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hayki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ayki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ayki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ayki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ayki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ayki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ayki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ayki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ayki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ayki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ayki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ayki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haykin</Template>
  <TotalTime>492</TotalTime>
  <Words>749</Words>
  <Application>Microsoft Office PowerPoint</Application>
  <PresentationFormat>On-screen Show (4:3)</PresentationFormat>
  <Paragraphs>80</Paragraphs>
  <Slides>14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Monotype Sorts</vt:lpstr>
      <vt:lpstr>Symbol</vt:lpstr>
      <vt:lpstr>Times New Roman</vt:lpstr>
      <vt:lpstr>haykin</vt:lpstr>
      <vt:lpstr>Equation</vt:lpstr>
      <vt:lpstr>Learning Processes (PART 1)</vt:lpstr>
      <vt:lpstr>Introduction</vt:lpstr>
      <vt:lpstr>Chapter Organization</vt:lpstr>
      <vt:lpstr>Error-Correction Learning </vt:lpstr>
      <vt:lpstr>Error-Correction Learning </vt:lpstr>
      <vt:lpstr>Error-Correction Learning </vt:lpstr>
      <vt:lpstr>Memory-Based Learning </vt:lpstr>
      <vt:lpstr>Hebbian Learning </vt:lpstr>
      <vt:lpstr>Hebbian Learning </vt:lpstr>
      <vt:lpstr>Hebbian Learning </vt:lpstr>
      <vt:lpstr>Competitive Learning</vt:lpstr>
      <vt:lpstr>Competitive Learning</vt:lpstr>
      <vt:lpstr>Boltzmann Learning</vt:lpstr>
      <vt:lpstr>Boltzmann Learning</vt:lpstr>
    </vt:vector>
  </TitlesOfParts>
  <Company> 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Figure 1.1   Caption</dc:title>
  <dc:creator>Bill Montgomery</dc:creator>
  <cp:lastModifiedBy>Furkan Ar</cp:lastModifiedBy>
  <cp:revision>76</cp:revision>
  <dcterms:created xsi:type="dcterms:W3CDTF">2008-11-18T16:01:22Z</dcterms:created>
  <dcterms:modified xsi:type="dcterms:W3CDTF">2019-12-04T08:29:24Z</dcterms:modified>
</cp:coreProperties>
</file>