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7" r:id="rId4"/>
    <p:sldId id="258" r:id="rId5"/>
    <p:sldId id="259" r:id="rId6"/>
    <p:sldId id="260" r:id="rId7"/>
    <p:sldId id="261"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931"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CC782A39-2116-48F3-A1F2-4E5D385806A3}" type="datetimeFigureOut">
              <a:rPr lang="tr-TR" smtClean="0"/>
              <a:pPr/>
              <a:t>10.01.2018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161C35A5-706C-4C6A-A9BD-2BAEC7184F4A}"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C782A39-2116-48F3-A1F2-4E5D385806A3}" type="datetimeFigureOut">
              <a:rPr lang="tr-TR" smtClean="0"/>
              <a:pPr/>
              <a:t>10.01.2018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61C35A5-706C-4C6A-A9BD-2BAEC7184F4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C782A39-2116-48F3-A1F2-4E5D385806A3}" type="datetimeFigureOut">
              <a:rPr lang="tr-TR" smtClean="0"/>
              <a:pPr/>
              <a:t>10.01.2018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61C35A5-706C-4C6A-A9BD-2BAEC7184F4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CC782A39-2116-48F3-A1F2-4E5D385806A3}" type="datetimeFigureOut">
              <a:rPr lang="tr-TR" smtClean="0"/>
              <a:pPr/>
              <a:t>10.01.2018</a:t>
            </a:fld>
            <a:endParaRPr lang="tr-TR"/>
          </a:p>
        </p:txBody>
      </p:sp>
      <p:sp>
        <p:nvSpPr>
          <p:cNvPr id="9" name="8 Slayt Numarası Yer Tutucusu"/>
          <p:cNvSpPr>
            <a:spLocks noGrp="1"/>
          </p:cNvSpPr>
          <p:nvPr>
            <p:ph type="sldNum" sz="quarter" idx="15"/>
          </p:nvPr>
        </p:nvSpPr>
        <p:spPr/>
        <p:txBody>
          <a:bodyPr rtlCol="0"/>
          <a:lstStyle/>
          <a:p>
            <a:fld id="{161C35A5-706C-4C6A-A9BD-2BAEC7184F4A}"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CC782A39-2116-48F3-A1F2-4E5D385806A3}" type="datetimeFigureOut">
              <a:rPr lang="tr-TR" smtClean="0"/>
              <a:pPr/>
              <a:t>10.01.2018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161C35A5-706C-4C6A-A9BD-2BAEC7184F4A}"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CC782A39-2116-48F3-A1F2-4E5D385806A3}" type="datetimeFigureOut">
              <a:rPr lang="tr-TR" smtClean="0"/>
              <a:pPr/>
              <a:t>10.01.2018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61C35A5-706C-4C6A-A9BD-2BAEC7184F4A}"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CC782A39-2116-48F3-A1F2-4E5D385806A3}" type="datetimeFigureOut">
              <a:rPr lang="tr-TR" smtClean="0"/>
              <a:pPr/>
              <a:t>10.01.2018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61C35A5-706C-4C6A-A9BD-2BAEC7184F4A}"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CC782A39-2116-48F3-A1F2-4E5D385806A3}" type="datetimeFigureOut">
              <a:rPr lang="tr-TR" smtClean="0"/>
              <a:pPr/>
              <a:t>10.01.2018</a:t>
            </a:fld>
            <a:endParaRPr lang="tr-TR"/>
          </a:p>
        </p:txBody>
      </p:sp>
      <p:sp>
        <p:nvSpPr>
          <p:cNvPr id="7" name="6 Slayt Numarası Yer Tutucusu"/>
          <p:cNvSpPr>
            <a:spLocks noGrp="1"/>
          </p:cNvSpPr>
          <p:nvPr>
            <p:ph type="sldNum" sz="quarter" idx="11"/>
          </p:nvPr>
        </p:nvSpPr>
        <p:spPr/>
        <p:txBody>
          <a:bodyPr rtlCol="0"/>
          <a:lstStyle/>
          <a:p>
            <a:fld id="{161C35A5-706C-4C6A-A9BD-2BAEC7184F4A}"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C782A39-2116-48F3-A1F2-4E5D385806A3}" type="datetimeFigureOut">
              <a:rPr lang="tr-TR" smtClean="0"/>
              <a:pPr/>
              <a:t>10.01.2018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61C35A5-706C-4C6A-A9BD-2BAEC7184F4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CC782A39-2116-48F3-A1F2-4E5D385806A3}" type="datetimeFigureOut">
              <a:rPr lang="tr-TR" smtClean="0"/>
              <a:pPr/>
              <a:t>10.01.2018</a:t>
            </a:fld>
            <a:endParaRPr lang="tr-TR"/>
          </a:p>
        </p:txBody>
      </p:sp>
      <p:sp>
        <p:nvSpPr>
          <p:cNvPr id="22" name="21 Slayt Numarası Yer Tutucusu"/>
          <p:cNvSpPr>
            <a:spLocks noGrp="1"/>
          </p:cNvSpPr>
          <p:nvPr>
            <p:ph type="sldNum" sz="quarter" idx="15"/>
          </p:nvPr>
        </p:nvSpPr>
        <p:spPr/>
        <p:txBody>
          <a:bodyPr rtlCol="0"/>
          <a:lstStyle/>
          <a:p>
            <a:fld id="{161C35A5-706C-4C6A-A9BD-2BAEC7184F4A}"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CC782A39-2116-48F3-A1F2-4E5D385806A3}" type="datetimeFigureOut">
              <a:rPr lang="tr-TR" smtClean="0"/>
              <a:pPr/>
              <a:t>10.01.2018</a:t>
            </a:fld>
            <a:endParaRPr lang="tr-TR"/>
          </a:p>
        </p:txBody>
      </p:sp>
      <p:sp>
        <p:nvSpPr>
          <p:cNvPr id="18" name="17 Slayt Numarası Yer Tutucusu"/>
          <p:cNvSpPr>
            <a:spLocks noGrp="1"/>
          </p:cNvSpPr>
          <p:nvPr>
            <p:ph type="sldNum" sz="quarter" idx="11"/>
          </p:nvPr>
        </p:nvSpPr>
        <p:spPr/>
        <p:txBody>
          <a:bodyPr rtlCol="0"/>
          <a:lstStyle/>
          <a:p>
            <a:fld id="{161C35A5-706C-4C6A-A9BD-2BAEC7184F4A}"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C782A39-2116-48F3-A1F2-4E5D385806A3}" type="datetimeFigureOut">
              <a:rPr lang="tr-TR" smtClean="0"/>
              <a:pPr/>
              <a:t>10.01.2018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161C35A5-706C-4C6A-A9BD-2BAEC7184F4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b="1" dirty="0" smtClean="0">
                <a:cs typeface="Times New Roman" pitchFamily="18" charset="0"/>
              </a:rPr>
              <a:t>KUR’AN </a:t>
            </a:r>
            <a:r>
              <a:rPr lang="tr-TR" b="1" smtClean="0">
                <a:cs typeface="Times New Roman" pitchFamily="18" charset="0"/>
              </a:rPr>
              <a:t>VE SÜNNETULLAH(TARİH YASALARI)</a:t>
            </a:r>
            <a:r>
              <a:rPr lang="tr-TR" dirty="0" smtClean="0">
                <a:cs typeface="Times New Roman" pitchFamily="18" charset="0"/>
              </a:rPr>
              <a:t/>
            </a:r>
            <a:br>
              <a:rPr lang="tr-TR" dirty="0" smtClean="0">
                <a:cs typeface="Times New Roman" pitchFamily="18" charset="0"/>
              </a:rPr>
            </a:b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Determinizm nedensellik ilkesini kapsar ve ister doğada ister tarihte olsun olayların birbirine zincirleme neden-sonuç ilişkisine bağlı olduğu düşüncesine dayanır. Her olayın bir nedeni vardır ve bundan kaçınılamaz.</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77500" lnSpcReduction="20000"/>
          </a:bodyPr>
          <a:lstStyle/>
          <a:p>
            <a:pPr>
              <a:lnSpc>
                <a:spcPct val="90000"/>
              </a:lnSpc>
            </a:pPr>
            <a:r>
              <a:rPr lang="tr-TR" b="1" dirty="0" err="1" smtClean="0">
                <a:cs typeface="Times New Roman" pitchFamily="18" charset="0"/>
              </a:rPr>
              <a:t>Mazharuddin</a:t>
            </a:r>
            <a:r>
              <a:rPr lang="tr-TR" b="1" dirty="0" smtClean="0">
                <a:cs typeface="Times New Roman" pitchFamily="18" charset="0"/>
              </a:rPr>
              <a:t> </a:t>
            </a:r>
            <a:r>
              <a:rPr lang="tr-TR" b="1" dirty="0" err="1" smtClean="0">
                <a:cs typeface="Times New Roman" pitchFamily="18" charset="0"/>
              </a:rPr>
              <a:t>Sıddıki</a:t>
            </a:r>
            <a:r>
              <a:rPr lang="tr-TR" b="1" dirty="0" smtClean="0">
                <a:cs typeface="Times New Roman" pitchFamily="18" charset="0"/>
              </a:rPr>
              <a:t>-</a:t>
            </a:r>
            <a:r>
              <a:rPr lang="tr-TR" b="1" dirty="0" err="1" smtClean="0">
                <a:cs typeface="Times New Roman" pitchFamily="18" charset="0"/>
              </a:rPr>
              <a:t>Kur’an’da</a:t>
            </a:r>
            <a:r>
              <a:rPr lang="tr-TR" b="1" dirty="0" smtClean="0">
                <a:cs typeface="Times New Roman" pitchFamily="18" charset="0"/>
              </a:rPr>
              <a:t> Tarih</a:t>
            </a:r>
          </a:p>
          <a:p>
            <a:pPr>
              <a:lnSpc>
                <a:spcPct val="90000"/>
              </a:lnSpc>
            </a:pPr>
            <a:r>
              <a:rPr lang="tr-TR" b="1" dirty="0" smtClean="0">
                <a:cs typeface="Times New Roman" pitchFamily="18" charset="0"/>
              </a:rPr>
              <a:t>Tarihsel </a:t>
            </a:r>
            <a:r>
              <a:rPr lang="tr-TR" b="1" dirty="0" smtClean="0">
                <a:cs typeface="Times New Roman" pitchFamily="18" charset="0"/>
              </a:rPr>
              <a:t>Süreç Tarafsız Değildir.</a:t>
            </a:r>
          </a:p>
          <a:p>
            <a:pPr>
              <a:lnSpc>
                <a:spcPct val="90000"/>
              </a:lnSpc>
            </a:pPr>
            <a:r>
              <a:rPr lang="tr-TR" dirty="0" smtClean="0">
                <a:cs typeface="Times New Roman" pitchFamily="18" charset="0"/>
              </a:rPr>
              <a:t>Tarihsel süreç zalimlerin amaçlarını yerle bir eden ahlaki bir süreçtir.</a:t>
            </a:r>
          </a:p>
          <a:p>
            <a:pPr>
              <a:lnSpc>
                <a:spcPct val="90000"/>
              </a:lnSpc>
            </a:pPr>
            <a:r>
              <a:rPr lang="tr-TR" dirty="0" smtClean="0">
                <a:cs typeface="Times New Roman" pitchFamily="18" charset="0"/>
              </a:rPr>
              <a:t>“Allah kendisinden korkanlardan ve iyilik yapanlardan yanadır.” ( </a:t>
            </a:r>
            <a:r>
              <a:rPr lang="tr-TR" dirty="0" err="1" smtClean="0">
                <a:cs typeface="Times New Roman" pitchFamily="18" charset="0"/>
              </a:rPr>
              <a:t>Nahl</a:t>
            </a:r>
            <a:r>
              <a:rPr lang="tr-TR" dirty="0" smtClean="0">
                <a:cs typeface="Times New Roman" pitchFamily="18" charset="0"/>
              </a:rPr>
              <a:t>, 128)</a:t>
            </a:r>
          </a:p>
          <a:p>
            <a:pPr>
              <a:lnSpc>
                <a:spcPct val="90000"/>
              </a:lnSpc>
            </a:pPr>
            <a:r>
              <a:rPr lang="tr-TR" b="1" dirty="0" smtClean="0">
                <a:cs typeface="Times New Roman" pitchFamily="18" charset="0"/>
              </a:rPr>
              <a:t>Tarihsel Sürecin Seçmeci Özelliği:</a:t>
            </a:r>
          </a:p>
          <a:p>
            <a:pPr>
              <a:lnSpc>
                <a:spcPct val="90000"/>
              </a:lnSpc>
            </a:pPr>
            <a:r>
              <a:rPr lang="tr-TR" dirty="0" smtClean="0">
                <a:cs typeface="Times New Roman" pitchFamily="18" charset="0"/>
              </a:rPr>
              <a:t>Tarihsel süreç ahlaki anlamda seçmecidir.</a:t>
            </a:r>
          </a:p>
          <a:p>
            <a:pPr>
              <a:lnSpc>
                <a:spcPct val="90000"/>
              </a:lnSpc>
            </a:pPr>
            <a:r>
              <a:rPr lang="tr-TR" dirty="0" smtClean="0">
                <a:cs typeface="Times New Roman" pitchFamily="18" charset="0"/>
              </a:rPr>
              <a:t>“ Gökten bir su indirdi de dereler kendi ölçüsünce çağlayıp aktı, Sel üstüne çıkan köpüğü yüklenip götürdü. Süs, yahut eşya yapmak için ateşte yakıp erittikleri madenlerde de bunun gibi bir köpük vardır. Allah, hak ile batılı böyle bir benzetme ile anlatır. Köpük yok olup gider. İnsanlara yararlı olan ise yeryüzünde kalır. İşte Allah böyle meseller verir.(</a:t>
            </a:r>
            <a:r>
              <a:rPr lang="tr-TR" dirty="0" err="1" smtClean="0">
                <a:cs typeface="Times New Roman" pitchFamily="18" charset="0"/>
              </a:rPr>
              <a:t>Ra’d</a:t>
            </a:r>
            <a:r>
              <a:rPr lang="tr-TR" dirty="0" smtClean="0">
                <a:cs typeface="Times New Roman" pitchFamily="18" charset="0"/>
              </a:rPr>
              <a:t>, 17)</a:t>
            </a:r>
          </a:p>
          <a:p>
            <a:pPr>
              <a:lnSpc>
                <a:spcPct val="90000"/>
              </a:lnSpc>
            </a:pPr>
            <a:r>
              <a:rPr lang="tr-TR" dirty="0" smtClean="0">
                <a:cs typeface="Times New Roman" pitchFamily="18" charset="0"/>
              </a:rPr>
              <a:t>“ İnkar edenler, kendilerine vermiş olduğumuz mühletin sakın kendileri için hayırlı olduğunu sanmasınlar. Biz onlara ancak, günahları çoğalsın diye mühlet veriyoruz. Küçültücü azap onlaradır. Allah inananları sizin durumunuzda bırakacak değildir, temizi pisten ayıracaktır.” (Al-i İmran, 178-179)</a:t>
            </a:r>
            <a:endParaRPr lang="tr-TR" dirty="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20000"/>
          </a:bodyPr>
          <a:lstStyle/>
          <a:p>
            <a:r>
              <a:rPr lang="tr-TR" b="1" dirty="0" smtClean="0">
                <a:cs typeface="Times New Roman" pitchFamily="18" charset="0"/>
              </a:rPr>
              <a:t>Tarihsel Değişimde Zaman Faktörü:</a:t>
            </a:r>
          </a:p>
          <a:p>
            <a:r>
              <a:rPr lang="tr-TR" dirty="0" err="1" smtClean="0">
                <a:cs typeface="Times New Roman" pitchFamily="18" charset="0"/>
              </a:rPr>
              <a:t>Kur’an</a:t>
            </a:r>
            <a:r>
              <a:rPr lang="tr-TR" dirty="0" smtClean="0">
                <a:cs typeface="Times New Roman" pitchFamily="18" charset="0"/>
              </a:rPr>
              <a:t> tarihsel değişimlerin bir anda oluvermediğini açıklamaktadır. </a:t>
            </a:r>
          </a:p>
          <a:p>
            <a:r>
              <a:rPr lang="tr-TR" dirty="0" smtClean="0">
                <a:cs typeface="Times New Roman" pitchFamily="18" charset="0"/>
              </a:rPr>
              <a:t>“ Senden başlarına acele azap getirmeni istiyorlar. Allah sözünden asla caymayacaktır. Rabbinin katında bir gün, saydıklarınızdan bin yıl gibidir. Nice kasabalara haksız oldukları halde mühlet vermiştim. Sonunda onları yakalayıverdim. Dönüş ancak banadır.” (Hac, 47-48)</a:t>
            </a:r>
          </a:p>
          <a:p>
            <a:r>
              <a:rPr lang="tr-TR" dirty="0" smtClean="0">
                <a:cs typeface="Times New Roman" pitchFamily="18" charset="0"/>
              </a:rPr>
              <a:t>“ Eğer Allah insanları zulümleri yüzünden hemen cezalandırsaydı, yeryüzünde hiçbir canlı bırakmazdı. Fakat Allah onları belli bir vakte kadar erteler. Vadeleri geldiğinde onu ne bir an erteleyebilir, ne de bir an önceye alabilirler.” (</a:t>
            </a:r>
            <a:r>
              <a:rPr lang="tr-TR" dirty="0" err="1" smtClean="0">
                <a:cs typeface="Times New Roman" pitchFamily="18" charset="0"/>
              </a:rPr>
              <a:t>Nahl</a:t>
            </a:r>
            <a:r>
              <a:rPr lang="tr-TR" dirty="0" smtClean="0">
                <a:cs typeface="Times New Roman" pitchFamily="18" charset="0"/>
              </a:rPr>
              <a:t>, 61)</a:t>
            </a:r>
          </a:p>
          <a:p>
            <a:r>
              <a:rPr lang="tr-TR" b="1" dirty="0" smtClean="0">
                <a:cs typeface="Times New Roman" pitchFamily="18" charset="0"/>
              </a:rPr>
              <a:t>Ceza Biçimleri:</a:t>
            </a:r>
            <a:endParaRPr lang="tr-TR" dirty="0" smtClean="0">
              <a:cs typeface="Times New Roman" pitchFamily="18" charset="0"/>
            </a:endParaRPr>
          </a:p>
          <a:p>
            <a:r>
              <a:rPr lang="tr-TR" dirty="0" smtClean="0">
                <a:cs typeface="Times New Roman" pitchFamily="18" charset="0"/>
              </a:rPr>
              <a:t>“ De ki: “ Üstünüzden veya ayaklarınızın altından size azap göndermeye veya sizi parçalara bölüp bir bölümünüzün kötülüğünü diğer bir bölümünüze tattırmaya kadir olan O’dur.” (</a:t>
            </a:r>
            <a:r>
              <a:rPr lang="tr-TR" dirty="0" err="1" smtClean="0">
                <a:cs typeface="Times New Roman" pitchFamily="18" charset="0"/>
              </a:rPr>
              <a:t>En’am</a:t>
            </a:r>
            <a:r>
              <a:rPr lang="tr-TR" dirty="0" smtClean="0">
                <a:cs typeface="Times New Roman" pitchFamily="18" charset="0"/>
              </a:rPr>
              <a:t>, 65)</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tr-TR" b="1" dirty="0" smtClean="0">
                <a:cs typeface="Times New Roman" pitchFamily="18" charset="0"/>
              </a:rPr>
              <a:t>Toplumsal Çöküntü:</a:t>
            </a:r>
            <a:endParaRPr lang="tr-TR" dirty="0" smtClean="0">
              <a:cs typeface="Times New Roman" pitchFamily="18" charset="0"/>
            </a:endParaRPr>
          </a:p>
          <a:p>
            <a:r>
              <a:rPr lang="tr-TR" dirty="0" smtClean="0">
                <a:cs typeface="Times New Roman" pitchFamily="18" charset="0"/>
              </a:rPr>
              <a:t>“Rabbin kasabalıları, haksız yere, halk gaflette iken helak etmez.” (</a:t>
            </a:r>
            <a:r>
              <a:rPr lang="tr-TR" dirty="0" err="1" smtClean="0">
                <a:cs typeface="Times New Roman" pitchFamily="18" charset="0"/>
              </a:rPr>
              <a:t>En’am</a:t>
            </a:r>
            <a:r>
              <a:rPr lang="tr-TR" dirty="0" smtClean="0">
                <a:cs typeface="Times New Roman" pitchFamily="18" charset="0"/>
              </a:rPr>
              <a:t>, 131)</a:t>
            </a:r>
          </a:p>
          <a:p>
            <a:r>
              <a:rPr lang="tr-TR" b="1" dirty="0" smtClean="0">
                <a:cs typeface="Times New Roman" pitchFamily="18" charset="0"/>
              </a:rPr>
              <a:t>Tarihsel Değişimin Mekaniği:</a:t>
            </a:r>
            <a:endParaRPr lang="tr-TR" dirty="0" smtClean="0">
              <a:cs typeface="Times New Roman" pitchFamily="18" charset="0"/>
            </a:endParaRPr>
          </a:p>
          <a:p>
            <a:r>
              <a:rPr lang="tr-TR" b="1" dirty="0" smtClean="0">
                <a:cs typeface="Times New Roman" pitchFamily="18" charset="0"/>
              </a:rPr>
              <a:t>“</a:t>
            </a:r>
            <a:r>
              <a:rPr lang="tr-TR" dirty="0" smtClean="0">
                <a:cs typeface="Times New Roman" pitchFamily="18" charset="0"/>
              </a:rPr>
              <a:t>Eğer, Allah’ın kimi insanları diğerleriyle yok etmesi olmasaydı, yeryüzü mutlaka fesada boğulurdu.” (Bakara, 251)</a:t>
            </a:r>
          </a:p>
          <a:p>
            <a:r>
              <a:rPr lang="tr-TR" b="1" dirty="0" smtClean="0">
                <a:cs typeface="Times New Roman" pitchFamily="18" charset="0"/>
              </a:rPr>
              <a:t>Tarihte Manevi Gücün Üstünlüğü:</a:t>
            </a:r>
            <a:endParaRPr lang="tr-TR" dirty="0" smtClean="0">
              <a:cs typeface="Times New Roman" pitchFamily="18" charset="0"/>
            </a:endParaRPr>
          </a:p>
          <a:p>
            <a:r>
              <a:rPr lang="tr-TR" b="1" dirty="0" smtClean="0">
                <a:cs typeface="Times New Roman" pitchFamily="18" charset="0"/>
              </a:rPr>
              <a:t>“</a:t>
            </a:r>
            <a:r>
              <a:rPr lang="tr-TR" dirty="0" smtClean="0">
                <a:cs typeface="Times New Roman" pitchFamily="18" charset="0"/>
              </a:rPr>
              <a:t>Kafirlerin diyar diyar dolaşmaları seni aldatmasın. Bu az bir geçimliliktir. Sonra onların varacakları yer Cehennemdir. O ne kötü bir döşektir.” (Al-i İmran, 195-196)</a:t>
            </a:r>
            <a:endParaRPr lang="tr-TR" dirty="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err="1" smtClean="0">
                <a:cs typeface="Times New Roman" pitchFamily="18" charset="0"/>
              </a:rPr>
              <a:t>Sünnetullah</a:t>
            </a:r>
            <a:r>
              <a:rPr lang="tr-TR" b="1" dirty="0" smtClean="0">
                <a:cs typeface="Times New Roman" pitchFamily="18" charset="0"/>
              </a:rPr>
              <a:t>:</a:t>
            </a:r>
            <a:r>
              <a:rPr lang="tr-TR" dirty="0" smtClean="0">
                <a:cs typeface="Times New Roman" pitchFamily="18" charset="0"/>
              </a:rPr>
              <a:t> </a:t>
            </a:r>
            <a:r>
              <a:rPr lang="tr-TR" dirty="0" smtClean="0">
                <a:cs typeface="Times New Roman" pitchFamily="18" charset="0"/>
              </a:rPr>
              <a:t>(Ömer </a:t>
            </a:r>
            <a:r>
              <a:rPr lang="tr-TR" dirty="0" err="1" smtClean="0">
                <a:cs typeface="Times New Roman" pitchFamily="18" charset="0"/>
              </a:rPr>
              <a:t>Özsoy</a:t>
            </a:r>
            <a:r>
              <a:rPr lang="tr-TR" dirty="0" smtClean="0">
                <a:cs typeface="Times New Roman" pitchFamily="18" charset="0"/>
              </a:rPr>
              <a:t>)</a:t>
            </a:r>
            <a:endParaRPr lang="tr-TR" dirty="0" smtClean="0">
              <a:cs typeface="Times New Roman" pitchFamily="18" charset="0"/>
            </a:endParaRPr>
          </a:p>
          <a:p>
            <a:r>
              <a:rPr lang="tr-TR" dirty="0" smtClean="0">
                <a:cs typeface="Times New Roman" pitchFamily="18" charset="0"/>
              </a:rPr>
              <a:t>Allah’ın </a:t>
            </a:r>
            <a:r>
              <a:rPr lang="tr-TR" dirty="0" err="1" smtClean="0">
                <a:cs typeface="Times New Roman" pitchFamily="18" charset="0"/>
              </a:rPr>
              <a:t>ötedenberi</a:t>
            </a:r>
            <a:r>
              <a:rPr lang="tr-TR" dirty="0" smtClean="0">
                <a:cs typeface="Times New Roman" pitchFamily="18" charset="0"/>
              </a:rPr>
              <a:t> süregelen ve sürecek olan, kendine özgü, değişmeyen bir davranış tarzı.Tarih yasaları. </a:t>
            </a:r>
          </a:p>
          <a:p>
            <a:r>
              <a:rPr lang="tr-TR" dirty="0" smtClean="0"/>
              <a:t>“</a:t>
            </a:r>
            <a:r>
              <a:rPr lang="tr-TR" dirty="0" err="1" smtClean="0"/>
              <a:t>Kur’an</a:t>
            </a:r>
            <a:r>
              <a:rPr lang="tr-TR" dirty="0" smtClean="0"/>
              <a:t>, tarihte geçerli bir takım kanunlar bulunduğunu kabul eder.”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“Allah’ın tarih içerisinde nasıl davranacağının belirsiz olmadığı, aksine Allah’ın hangi durumlarda nasıl davranacağına dair kendisine ve bu ilahi tavrın muhatabı olması itibarıyla insanlığa söz verdiği fikri.</a:t>
            </a:r>
          </a:p>
          <a:p>
            <a:r>
              <a:rPr lang="tr-TR" dirty="0" smtClean="0"/>
              <a:t>“Allah ezelde tarih içerisinde nasıl davranacağını belirlemiş ve bu davranış tarzını değiştirmeyeceğine dair söz vermiştir.”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Dua: “</a:t>
            </a:r>
            <a:r>
              <a:rPr lang="tr-TR" dirty="0" err="1" smtClean="0"/>
              <a:t>Sünnetullah’ın</a:t>
            </a:r>
            <a:r>
              <a:rPr lang="tr-TR" dirty="0" smtClean="0"/>
              <a:t> cari olduğu alanda dua gerçek bir faktör değildir.” Örnek verilen ayet </a:t>
            </a:r>
            <a:r>
              <a:rPr lang="tr-TR" dirty="0" err="1" smtClean="0"/>
              <a:t>Hud</a:t>
            </a:r>
            <a:r>
              <a:rPr lang="tr-TR" dirty="0" smtClean="0"/>
              <a:t>/11:45-46 “..o senin ailenden değildir..” diyerek duayı reddetmesi.</a:t>
            </a:r>
          </a:p>
          <a:p>
            <a:r>
              <a:rPr lang="tr-TR" dirty="0" smtClean="0"/>
              <a:t>Toplumların </a:t>
            </a:r>
            <a:r>
              <a:rPr lang="tr-TR" dirty="0" err="1" smtClean="0"/>
              <a:t>helakı</a:t>
            </a:r>
            <a:r>
              <a:rPr lang="tr-TR" dirty="0" smtClean="0"/>
              <a:t> meselesi. “Peygambersiz toplumlar için azap söz konusu değildir.”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30</TotalTime>
  <Words>530</Words>
  <Application>Microsoft Office PowerPoint</Application>
  <PresentationFormat>Ekran Gösterisi (4:3)</PresentationFormat>
  <Paragraphs>29</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Cumba</vt:lpstr>
      <vt:lpstr>KUR’AN VE SÜNNETULLAH(TARİH YASALARI) </vt:lpstr>
      <vt:lpstr>Slayt 2</vt:lpstr>
      <vt:lpstr>Slayt 3</vt:lpstr>
      <vt:lpstr>Slayt 4</vt:lpstr>
      <vt:lpstr>Slayt 5</vt:lpstr>
      <vt:lpstr>Slayt 6</vt:lpstr>
      <vt:lpstr>Slayt 7</vt:lpstr>
      <vt:lpstr>Slayt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KUR’AN VE TARİHSEL DEĞİŞİM </dc:title>
  <dc:creator>pc</dc:creator>
  <cp:lastModifiedBy>pc</cp:lastModifiedBy>
  <cp:revision>6</cp:revision>
  <dcterms:created xsi:type="dcterms:W3CDTF">2016-03-22T18:07:03Z</dcterms:created>
  <dcterms:modified xsi:type="dcterms:W3CDTF">2018-01-10T06:53:24Z</dcterms:modified>
</cp:coreProperties>
</file>