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427477" y="1190201"/>
            <a:ext cx="5457954" cy="3690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6252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(Şekil</a:t>
            </a:r>
            <a:r>
              <a:rPr lang="en-US" altLang="zh-CN" sz="36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Değiştirme</a:t>
            </a:r>
            <a:r>
              <a:rPr lang="en-US" altLang="zh-CN" sz="3600" b="1" spc="-15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Analizi)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505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2951098" y="163733"/>
            <a:ext cx="459559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Şekil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değiştirme</a:t>
            </a:r>
            <a:r>
              <a:rPr lang="en-US" altLang="zh-CN" sz="32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1566" y="813501"/>
            <a:ext cx="760864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doğrudan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ölçülemez.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Ancak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ölçülen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5030" y="1179753"/>
            <a:ext cx="732360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791078" algn="l"/>
                <a:tab pos="5350128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deformasyon	değerinden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yararlanılarak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1566" y="1545513"/>
            <a:ext cx="7493731" cy="807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hesaplanabilir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büyük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gerilmeler,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büyük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5030" y="2353233"/>
            <a:ext cx="732450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doğrultusunda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meydana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gelir.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büyük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birim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5030" y="2719247"/>
            <a:ext cx="7295509" cy="1097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deformasyonların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bilinmesi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ayırma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ilkesine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parçalara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ayrılır.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seçilen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koordinat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düzlemlerine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paralel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alınır.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566" y="3893108"/>
            <a:ext cx="760730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Böylece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seçilen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koordinat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sistemine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birim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5030" y="4258868"/>
            <a:ext cx="732415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deformasyonlar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(uzamalar)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bilinirse,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herhangi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45030" y="4624628"/>
            <a:ext cx="732536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01622" algn="l"/>
                <a:tab pos="3633851" algn="l"/>
                <a:tab pos="4790821" algn="l"/>
                <a:tab pos="653910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koordinat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sistemine	göre	oluşacak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birim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5030" y="4990388"/>
            <a:ext cx="732330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472563" algn="l"/>
                <a:tab pos="3182747" algn="l"/>
                <a:tab pos="5505576" algn="l"/>
                <a:tab pos="6584822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deformasyonlar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da	hesaplanabilir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.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Buna	</a:t>
            </a:r>
            <a:r>
              <a:rPr lang="en-US" altLang="zh-CN" sz="2400" spc="-10" dirty="0">
                <a:solidFill>
                  <a:srgbClr val="BF0000"/>
                </a:solidFill>
                <a:latin typeface="Arial"/>
                <a:ea typeface="Arial"/>
              </a:rPr>
              <a:t>şekil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5030" y="5356402"/>
            <a:ext cx="472061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değiştirme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transformasyonu</a:t>
            </a:r>
            <a:r>
              <a:rPr lang="en-US" altLang="zh-CN" sz="2400" spc="-12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0"/>
          <p:cNvSpPr txBox="1"/>
          <p:nvPr/>
        </p:nvSpPr>
        <p:spPr>
          <a:xfrm>
            <a:off x="1433449" y="196520"/>
            <a:ext cx="7508326" cy="5535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17649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Şekil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değiştirme</a:t>
            </a:r>
            <a:r>
              <a:rPr lang="en-US" altLang="zh-CN" sz="32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15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75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7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ea typeface="Arial"/>
              </a:rPr>
              <a:t>değiştirmenin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hali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vardır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338708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338708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Hacimsel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 indent="169544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1.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Düzlem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değiştirme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283844" indent="-283844" hangingPunct="0">
              <a:lnSpc>
                <a:spcPct val="100000"/>
              </a:lnSpc>
            </a:pPr>
            <a:r>
              <a:rPr lang="en-US" altLang="zh-CN" sz="1900" spc="6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6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koordinat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sisteminde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belirtilen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prizmatik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elemanının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16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16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ɣ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xy</a:t>
            </a:r>
            <a:r>
              <a:rPr lang="en-US" altLang="zh-CN" sz="1600" spc="1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deformasyonlarını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yaptığını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edelim.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Deformasyon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vektörleri,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değişim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öncesi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sonrasında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aynı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düzleme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paralel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kalıyorsa,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  <a:r>
              <a:rPr lang="en-US" altLang="zh-CN" sz="24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haline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düzlem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şekil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değiştirme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hali</a:t>
            </a:r>
            <a:r>
              <a:rPr lang="en-US" altLang="zh-CN" sz="2400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1433449" y="127792"/>
            <a:ext cx="6331959" cy="1391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17649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Şekil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değiştirme</a:t>
            </a:r>
            <a:r>
              <a:rPr lang="en-US" altLang="zh-CN" sz="32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 indent="169544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2.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Hacimsel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değiştirme</a:t>
            </a:r>
          </a:p>
          <a:p>
            <a:pPr>
              <a:lnSpc>
                <a:spcPts val="9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9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Basit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çekme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halindeki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çubukta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birim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uzama</a:t>
            </a:r>
            <a:r>
              <a:rPr lang="en-US" altLang="zh-CN" sz="2400" spc="-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06791" y="1136160"/>
            <a:ext cx="27820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530" dirty="0">
                <a:solidFill>
                  <a:srgbClr val="000000"/>
                </a:solidFill>
                <a:latin typeface="Cambria"/>
                <a:ea typeface="Cambria"/>
              </a:rPr>
              <a:t>=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7058" y="1104821"/>
            <a:ext cx="131039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3449" y="1579295"/>
            <a:ext cx="7507777" cy="1539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844" hangingPunct="0">
              <a:lnSpc>
                <a:spcPct val="100000"/>
              </a:lnSpc>
            </a:pP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miktarı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gerilmenin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malzemenin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elastiklik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modülüne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elde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Eksenel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maruz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elemanında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yanal</a:t>
            </a:r>
          </a:p>
          <a:p>
            <a:pPr marL="0" indent="28384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doğrultuda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boyut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değişmesi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olur.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Yanal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17294" y="3118916"/>
            <a:ext cx="725172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sayısının,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eksenel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17294" y="3522776"/>
            <a:ext cx="615926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8667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sayısına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poisson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oranını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(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μ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=	)</a:t>
            </a:r>
            <a:r>
              <a:rPr lang="en-US" altLang="zh-CN" sz="2400" spc="-1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3449" y="4050334"/>
            <a:ext cx="7508288" cy="1952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844" indent="-283844" hangingPunct="0">
              <a:lnSpc>
                <a:spcPct val="10291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1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Hacimsel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değiştirmede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ekseni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doğrultusunda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uzama,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z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eksenleri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doğrultusunda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kısalma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daralma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meydana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gelir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2400" spc="80" dirty="0">
                <a:solidFill>
                  <a:srgbClr val="000000"/>
                </a:solidFill>
                <a:latin typeface="Cambria"/>
                <a:ea typeface="Cambria"/>
              </a:rPr>
              <a:t>→</a:t>
            </a:r>
            <a:r>
              <a:rPr lang="en-US" altLang="zh-CN" sz="2400" spc="20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uzama,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2400" spc="80" dirty="0">
                <a:solidFill>
                  <a:srgbClr val="000000"/>
                </a:solidFill>
                <a:latin typeface="Cambria"/>
                <a:ea typeface="Cambria"/>
              </a:rPr>
              <a:t>→</a:t>
            </a:r>
            <a:r>
              <a:rPr lang="en-US" altLang="zh-CN" sz="2400" spc="20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kısalma,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z</a:t>
            </a:r>
            <a:r>
              <a:rPr lang="en-US" altLang="zh-CN" sz="2400" dirty="0">
                <a:solidFill>
                  <a:srgbClr val="000000"/>
                </a:solidFill>
                <a:latin typeface="Cambria"/>
                <a:ea typeface="Cambria"/>
              </a:rPr>
              <a:t>→</a:t>
            </a:r>
            <a:r>
              <a:rPr lang="en-US" altLang="zh-CN" sz="2400" spc="1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daralma)</a:t>
            </a:r>
          </a:p>
          <a:p>
            <a:pPr marL="0" indent="673988">
              <a:lnSpc>
                <a:spcPct val="111666"/>
              </a:lnSpc>
              <a:spcBef>
                <a:spcPts val="29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61717" y="6071006"/>
            <a:ext cx="2800707" cy="408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666"/>
              </a:lnSpc>
              <a:tabLst>
                <a:tab pos="908304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=	</a:t>
            </a:r>
            <a:r>
              <a:rPr lang="en-US" altLang="zh-CN" sz="2400" dirty="0">
                <a:solidFill>
                  <a:srgbClr val="000000"/>
                </a:solidFill>
                <a:latin typeface="Cambria"/>
                <a:ea typeface="Cambria"/>
              </a:rPr>
              <a:t>⇒</a:t>
            </a:r>
            <a:r>
              <a:rPr lang="en-US" altLang="zh-CN" sz="24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z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1"/>
          <p:cNvSpPr txBox="1"/>
          <p:nvPr/>
        </p:nvSpPr>
        <p:spPr>
          <a:xfrm>
            <a:off x="1433449" y="275874"/>
            <a:ext cx="5998946" cy="1612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17649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Şekil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değiştirme</a:t>
            </a:r>
            <a:r>
              <a:rPr lang="en-US" altLang="zh-CN" sz="32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15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0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ea typeface="Arial"/>
              </a:rPr>
              <a:t>Birim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hacim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ea typeface="Arial"/>
              </a:rPr>
              <a:t>değişmesi</a:t>
            </a:r>
          </a:p>
          <a:p>
            <a:pPr>
              <a:lnSpc>
                <a:spcPts val="750"/>
              </a:lnSpc>
            </a:pPr>
            <a:endParaRPr lang="en-US" dirty="0" smtClean="0"/>
          </a:p>
          <a:p>
            <a:pPr marL="0" indent="338708">
              <a:lnSpc>
                <a:spcPct val="128333"/>
              </a:lnSpc>
              <a:tabLst>
                <a:tab pos="1289684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v</a:t>
            </a:r>
            <a:r>
              <a:rPr lang="en-US" altLang="zh-CN" sz="16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Cambria"/>
                <a:ea typeface="Cambria"/>
              </a:rPr>
              <a:t>∆	</a:t>
            </a:r>
            <a:r>
              <a:rPr lang="en-US" altLang="zh-CN" sz="2400" spc="100" dirty="0">
                <a:solidFill>
                  <a:srgbClr val="000000"/>
                </a:solidFill>
                <a:latin typeface="Cambria"/>
                <a:ea typeface="Cambria"/>
              </a:rPr>
              <a:t>=</a:t>
            </a:r>
            <a:r>
              <a:rPr lang="en-US" altLang="zh-CN" sz="2400" spc="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spc="64" dirty="0">
                <a:solidFill>
                  <a:srgbClr val="000000"/>
                </a:solidFill>
                <a:latin typeface="Arial"/>
                <a:ea typeface="Arial"/>
              </a:rPr>
              <a:t>z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72157" y="2043658"/>
            <a:ext cx="4679303" cy="408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666"/>
              </a:lnSpc>
              <a:tabLst>
                <a:tab pos="877824" algn="l"/>
                <a:tab pos="1645920" algn="l"/>
                <a:tab pos="2414270" algn="l"/>
                <a:tab pos="2997962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v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	-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μ	-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μ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=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(1-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μ)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mbria"/>
                <a:ea typeface="Cambria"/>
              </a:rPr>
              <a:t>≥</a:t>
            </a:r>
            <a:r>
              <a:rPr lang="en-US" altLang="zh-CN" sz="2400" spc="1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mbria"/>
                <a:ea typeface="Cambria"/>
              </a:rPr>
              <a:t>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33449" y="2565704"/>
            <a:ext cx="7422129" cy="807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53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Genel</a:t>
            </a:r>
            <a:r>
              <a:rPr lang="en-US" altLang="zh-CN" sz="2400" spc="-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Hooke</a:t>
            </a:r>
            <a:r>
              <a:rPr lang="en-US" altLang="zh-CN" sz="2400" spc="-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Kanunu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338708">
              <a:lnSpc>
                <a:spcPct val="100000"/>
              </a:lnSpc>
            </a:pP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Hacimsel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değiştirmede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üç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eksenli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hali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33449" y="3373424"/>
            <a:ext cx="753770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getirilerek,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denklem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şeklinde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33449" y="3745120"/>
            <a:ext cx="134370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yazılır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sa,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54454" y="4191448"/>
            <a:ext cx="3327039" cy="47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875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16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Cambria"/>
                <a:ea typeface="Cambria"/>
              </a:rPr>
              <a:t>1</a:t>
            </a:r>
            <a:r>
              <a:rPr lang="en-US" altLang="zh-CN" sz="1750" spc="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[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16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μ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mbria"/>
                <a:ea typeface="Cambria"/>
              </a:rPr>
              <a:t>y</a:t>
            </a:r>
            <a:r>
              <a:rPr lang="en-US" altLang="zh-CN" sz="1600" spc="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mbria"/>
                <a:ea typeface="Cambria"/>
              </a:rPr>
              <a:t>z</a:t>
            </a:r>
            <a:r>
              <a:rPr lang="en-US" altLang="zh-CN" sz="1600" spc="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]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54454" y="4784283"/>
            <a:ext cx="3299607" cy="47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875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Cambria"/>
                <a:ea typeface="Cambria"/>
              </a:rPr>
              <a:t>1</a:t>
            </a:r>
            <a:r>
              <a:rPr lang="en-US" altLang="zh-CN" sz="1750" spc="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[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mbria"/>
                <a:ea typeface="Cambria"/>
              </a:rPr>
              <a:t>y</a:t>
            </a:r>
            <a:r>
              <a:rPr lang="en-US" altLang="zh-CN" sz="1600" spc="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μ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lang="en-US" altLang="zh-CN" sz="16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mbria"/>
                <a:ea typeface="Cambria"/>
              </a:rPr>
              <a:t>z</a:t>
            </a:r>
            <a:r>
              <a:rPr lang="en-US" altLang="zh-CN" sz="1600" spc="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]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54454" y="5375850"/>
            <a:ext cx="3314847" cy="47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875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ε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z</a:t>
            </a:r>
            <a:r>
              <a:rPr lang="en-US" altLang="zh-CN" sz="16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Cambria"/>
                <a:ea typeface="Cambria"/>
              </a:rPr>
              <a:t>1</a:t>
            </a:r>
            <a:r>
              <a:rPr lang="en-US" altLang="zh-CN" sz="1750" spc="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[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mbria"/>
                <a:ea typeface="Cambria"/>
              </a:rPr>
              <a:t>z</a:t>
            </a:r>
            <a:r>
              <a:rPr lang="en-US" altLang="zh-CN" sz="1600" spc="6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μ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mbria"/>
                <a:ea typeface="Cambria"/>
              </a:rPr>
              <a:t>x</a:t>
            </a:r>
            <a:r>
              <a:rPr lang="en-US" altLang="zh-CN" sz="1600" spc="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mbria"/>
                <a:ea typeface="Cambria"/>
              </a:rPr>
              <a:t>y</a:t>
            </a:r>
            <a:r>
              <a:rPr lang="en-US" altLang="zh-CN" sz="1600" spc="69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Ekran Gösterisi (4:3)</PresentationFormat>
  <Paragraphs>129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Cambria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2020-01-07T11:58:21Z</dcterms:modified>
</cp:coreProperties>
</file>