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2" d="100"/>
          <a:sy n="52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1"/>
          <p:cNvSpPr txBox="1"/>
          <p:nvPr/>
        </p:nvSpPr>
        <p:spPr>
          <a:xfrm>
            <a:off x="2427477" y="1190201"/>
            <a:ext cx="5457954" cy="36907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46252">
              <a:lnSpc>
                <a:spcPct val="100000"/>
              </a:lnSpc>
            </a:pPr>
            <a:r>
              <a:rPr lang="en-US" altLang="zh-CN" sz="4000" b="1" spc="-30" dirty="0">
                <a:solidFill>
                  <a:srgbClr val="552112"/>
                </a:solidFill>
                <a:latin typeface="Arial"/>
                <a:ea typeface="Arial"/>
              </a:rPr>
              <a:t>MUKAVEMET</a:t>
            </a:r>
            <a:r>
              <a:rPr lang="en-US" altLang="zh-CN" sz="4000" b="1" spc="4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4000" b="1" spc="-25" dirty="0">
                <a:solidFill>
                  <a:srgbClr val="552112"/>
                </a:solidFill>
                <a:latin typeface="Arial"/>
                <a:ea typeface="Arial"/>
              </a:rPr>
              <a:t>DERSİ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87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3600" b="1" dirty="0">
                <a:solidFill>
                  <a:srgbClr val="BF0000"/>
                </a:solidFill>
                <a:latin typeface="Arial"/>
                <a:ea typeface="Arial"/>
              </a:rPr>
              <a:t>(Şekil</a:t>
            </a:r>
            <a:r>
              <a:rPr lang="en-US" altLang="zh-CN" sz="3600" b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BF0000"/>
                </a:solidFill>
                <a:latin typeface="Arial"/>
                <a:ea typeface="Arial"/>
              </a:rPr>
              <a:t>Değiştirme</a:t>
            </a:r>
            <a:r>
              <a:rPr lang="en-US" altLang="zh-CN" sz="3600" b="1" spc="-15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BF0000"/>
                </a:solidFill>
                <a:latin typeface="Arial"/>
                <a:ea typeface="Arial"/>
              </a:rPr>
              <a:t>Analizi)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419"/>
              </a:lnSpc>
            </a:pPr>
            <a:endParaRPr lang="en-US" dirty="0" smtClean="0"/>
          </a:p>
          <a:p>
            <a:pPr indent="344042"/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Doç.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Dr.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Havva Eylem POLAT</a:t>
            </a:r>
            <a:endParaRPr lang="en-US" altLang="zh-CN" sz="2800" b="1" i="1" dirty="0">
              <a:solidFill>
                <a:srgbClr val="26110C"/>
              </a:solidFill>
              <a:latin typeface="Arial"/>
              <a:ea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95297" y="573435"/>
            <a:ext cx="2022309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dirty="0">
                <a:solidFill>
                  <a:srgbClr val="BF0000"/>
                </a:solidFill>
                <a:latin typeface="Arial"/>
                <a:ea typeface="Arial"/>
              </a:rPr>
              <a:t>Ders</a:t>
            </a:r>
            <a:r>
              <a:rPr lang="en-US" altLang="zh-CN" sz="3200" spc="-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200" dirty="0">
                <a:solidFill>
                  <a:srgbClr val="BF0000"/>
                </a:solidFill>
                <a:latin typeface="Arial"/>
                <a:ea typeface="Arial"/>
              </a:rPr>
              <a:t>Planı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397253" y="1118362"/>
          <a:ext cx="7298308" cy="50546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9058"/>
                <a:gridCol w="6199251"/>
              </a:tblGrid>
              <a:tr h="463550">
                <a:tc>
                  <a:txBody>
                    <a:bodyPr/>
                    <a:lstStyle/>
                    <a:p>
                      <a:pPr>
                        <a:lnSpc>
                          <a:spcPts val="734"/>
                        </a:lnSpc>
                      </a:pPr>
                      <a:endParaRPr lang="en-US" dirty="0" smtClean="0"/>
                    </a:p>
                    <a:p>
                      <a:pPr marL="0" indent="116459">
                        <a:lnSpc>
                          <a:spcPct val="100000"/>
                        </a:lnSpc>
                      </a:pPr>
                      <a:r>
                        <a:rPr lang="en-US" altLang="zh-CN" sz="2000" b="1" spc="-5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HA</a:t>
                      </a:r>
                      <a:r>
                        <a:rPr lang="en-US" altLang="zh-CN" sz="2000" b="1" spc="-4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FTA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34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b="1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KO</a:t>
                      </a:r>
                      <a:r>
                        <a:rPr lang="en-US" altLang="zh-CN" sz="2000" b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NU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Giriş,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Mukavemetin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tanımı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ve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genel</a:t>
                      </a:r>
                      <a:r>
                        <a:rPr lang="en-US" altLang="zh-CN" sz="2000" spc="-16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ilkeleri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2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Mukavemetin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temel</a:t>
                      </a:r>
                      <a:r>
                        <a:rPr lang="en-US" altLang="zh-CN" sz="2000" spc="-11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kavramları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355727">
                        <a:lnSpc>
                          <a:spcPct val="100000"/>
                        </a:lnSpc>
                      </a:pPr>
                      <a:r>
                        <a:rPr lang="en-US" altLang="zh-CN" sz="2000" spc="-3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3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4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4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Normal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kuvvet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355727">
                        <a:lnSpc>
                          <a:spcPct val="100000"/>
                        </a:lnSpc>
                      </a:pPr>
                      <a:r>
                        <a:rPr lang="en-US" altLang="zh-CN" sz="2000" spc="-3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5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4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6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Gerilme</a:t>
                      </a:r>
                      <a:r>
                        <a:rPr lang="en-US" altLang="zh-CN" sz="2000" spc="-3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analizi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7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Şekil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değiştirme</a:t>
                      </a:r>
                      <a:r>
                        <a:rPr lang="en-US" altLang="zh-CN" sz="2000" spc="-1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analizi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8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Aras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ınavı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284099">
                        <a:lnSpc>
                          <a:spcPct val="100000"/>
                        </a:lnSpc>
                      </a:pP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9</a:t>
                      </a:r>
                      <a:r>
                        <a:rPr lang="en-US" altLang="zh-CN" sz="20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3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10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Kesme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407543">
                        <a:lnSpc>
                          <a:spcPct val="100000"/>
                        </a:lnSpc>
                      </a:pPr>
                      <a:r>
                        <a:rPr lang="en-US" altLang="zh-CN" sz="2000" spc="-1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11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1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Kirişlerde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kesit</a:t>
                      </a:r>
                      <a:r>
                        <a:rPr lang="en-US" altLang="zh-CN" sz="2000" spc="-104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tesirleri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25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213995">
                        <a:lnSpc>
                          <a:spcPct val="100000"/>
                        </a:lnSpc>
                      </a:pP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12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13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1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Eğilme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213995">
                        <a:lnSpc>
                          <a:spcPct val="100000"/>
                        </a:lnSpc>
                      </a:pP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14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15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Burkulma</a:t>
                      </a:r>
                      <a:r>
                        <a:rPr lang="en-US" altLang="zh-CN" sz="2000" spc="-3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6"/>
          <p:cNvSpPr txBox="1"/>
          <p:nvPr/>
        </p:nvSpPr>
        <p:spPr>
          <a:xfrm>
            <a:off x="1432813" y="584321"/>
            <a:ext cx="7509335" cy="2817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93980">
              <a:lnSpc>
                <a:spcPct val="100000"/>
              </a:lnSpc>
            </a:pPr>
            <a:r>
              <a:rPr lang="en-US" altLang="zh-CN" sz="3600" spc="-10" dirty="0">
                <a:solidFill>
                  <a:srgbClr val="BF0000"/>
                </a:solidFill>
                <a:latin typeface="Arial"/>
                <a:ea typeface="Arial"/>
              </a:rPr>
              <a:t>Yararlanılan</a:t>
            </a:r>
            <a:r>
              <a:rPr lang="en-US" altLang="zh-CN" sz="3600" spc="-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spc="-15" dirty="0">
                <a:solidFill>
                  <a:srgbClr val="BF0000"/>
                </a:solidFill>
                <a:latin typeface="Arial"/>
                <a:ea typeface="Arial"/>
              </a:rPr>
              <a:t>Kaynaklar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85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Girgin,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İ.,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Beyribey,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M.,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1990.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Mukavemet.</a:t>
            </a:r>
            <a:r>
              <a:rPr lang="en-US" altLang="zh-CN" sz="2400" i="1" spc="1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A.Ü.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Ziraat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Fakültesi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Yayınları: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1191,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Ders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Kitabı: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341,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Ankara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Omurtag,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M.,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2012.,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Mukavemet</a:t>
            </a:r>
            <a:r>
              <a:rPr lang="en-US" altLang="zh-CN" sz="2400" i="1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I.</a:t>
            </a:r>
            <a:r>
              <a:rPr lang="en-US" altLang="zh-CN" sz="2400" i="1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Birsen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yayınevi,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İstanbul,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472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8"/>
          <p:cNvSpPr txBox="1"/>
          <p:nvPr/>
        </p:nvSpPr>
        <p:spPr>
          <a:xfrm>
            <a:off x="2951098" y="163733"/>
            <a:ext cx="4595596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Şekil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değiştirme</a:t>
            </a:r>
            <a:r>
              <a:rPr lang="en-US" altLang="zh-CN" sz="3200" b="1" spc="-4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61566" y="813501"/>
            <a:ext cx="760864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doğrudan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ölçülemez.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Ancak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ölçülen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45030" y="1179753"/>
            <a:ext cx="7323607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791078" algn="l"/>
                <a:tab pos="5350128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deformasyon	değerinden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yararlanılarak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61566" y="1545513"/>
            <a:ext cx="7493731" cy="8077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hesaplanabilir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30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büyük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gerilmeler,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büyük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45030" y="2353233"/>
            <a:ext cx="732450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doğrultusunda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meydana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gelir.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büyük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birim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645030" y="2719247"/>
            <a:ext cx="7295509" cy="10972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deformasyonların</a:t>
            </a:r>
            <a:r>
              <a:rPr lang="en-US" altLang="zh-CN" sz="2400" spc="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bilinmesi</a:t>
            </a:r>
            <a:r>
              <a:rPr lang="en-US" altLang="zh-CN" sz="2400" spc="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400" spc="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</a:t>
            </a:r>
            <a:r>
              <a:rPr lang="en-US" altLang="zh-CN" sz="2400" spc="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ayırma</a:t>
            </a:r>
            <a:r>
              <a:rPr lang="en-US" altLang="zh-CN" sz="2400" spc="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ilkesine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küçük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parçalara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ayrılır.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seçilen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koordinat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sisteminin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düzlemlerine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paralel</a:t>
            </a:r>
            <a:r>
              <a:rPr lang="en-US" altLang="zh-CN" sz="2400" spc="-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alınır.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61566" y="3893108"/>
            <a:ext cx="760730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4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Böylece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seçilen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koordinat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sistemine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birim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45030" y="4258868"/>
            <a:ext cx="732415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deformasyonlar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(uzamalar)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bilinirse,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herhangi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645030" y="4624628"/>
            <a:ext cx="732536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801622" algn="l"/>
                <a:tab pos="3633851" algn="l"/>
                <a:tab pos="4790821" algn="l"/>
                <a:tab pos="6539103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koordinat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sistemine	göre	oluşacak	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birim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645030" y="4990388"/>
            <a:ext cx="7323304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472563" algn="l"/>
                <a:tab pos="3182747" algn="l"/>
                <a:tab pos="5505576" algn="l"/>
                <a:tab pos="6584822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deformasyonlar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da	hesaplanabilir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ea typeface="Arial"/>
              </a:rPr>
              <a:t>.	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Buna	</a:t>
            </a:r>
            <a:r>
              <a:rPr lang="en-US" altLang="zh-CN" sz="2400" spc="-10" dirty="0">
                <a:solidFill>
                  <a:srgbClr val="BF0000"/>
                </a:solidFill>
                <a:latin typeface="Arial"/>
                <a:ea typeface="Arial"/>
              </a:rPr>
              <a:t>şekil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645030" y="5356402"/>
            <a:ext cx="472061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değiştirme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transformasyonu</a:t>
            </a:r>
            <a:r>
              <a:rPr lang="en-US" altLang="zh-CN" sz="2400" spc="-129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20"/>
          <p:cNvSpPr txBox="1"/>
          <p:nvPr/>
        </p:nvSpPr>
        <p:spPr>
          <a:xfrm>
            <a:off x="1433449" y="196520"/>
            <a:ext cx="7508326" cy="55359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517649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Şekil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değiştirme</a:t>
            </a:r>
            <a:r>
              <a:rPr lang="en-US" altLang="zh-CN" sz="3200" b="1" spc="-4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>
              <a:lnSpc>
                <a:spcPts val="158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75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7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45" dirty="0">
                <a:solidFill>
                  <a:srgbClr val="000000"/>
                </a:solidFill>
                <a:latin typeface="Arial"/>
                <a:ea typeface="Arial"/>
              </a:rPr>
              <a:t>değiştirmenin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iki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ea typeface="Arial"/>
              </a:rPr>
              <a:t>hali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ea typeface="Arial"/>
              </a:rPr>
              <a:t>vardır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: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0" indent="338708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Düzlem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0" indent="338708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2.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Hacimsel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75"/>
              </a:lnSpc>
            </a:pPr>
            <a:endParaRPr lang="en-US" dirty="0" smtClean="0"/>
          </a:p>
          <a:p>
            <a:pPr marL="0" indent="169544">
              <a:lnSpc>
                <a:spcPct val="100000"/>
              </a:lnSpc>
            </a:pP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1.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Düzlem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-1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değiştirme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80"/>
              </a:lnSpc>
            </a:pPr>
            <a:endParaRPr lang="en-US" dirty="0" smtClean="0"/>
          </a:p>
          <a:p>
            <a:pPr marL="283844" indent="-283844" hangingPunct="0">
              <a:lnSpc>
                <a:spcPct val="100000"/>
              </a:lnSpc>
            </a:pPr>
            <a:r>
              <a:rPr lang="en-US" altLang="zh-CN" sz="1900" spc="6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6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y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koordinat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sisteminde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belirtilen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prizmatik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düzlem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elemanının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  <a:r>
              <a:rPr lang="en-US" altLang="zh-CN" sz="1600" spc="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,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y</a:t>
            </a:r>
            <a:r>
              <a:rPr lang="en-US" altLang="zh-CN" sz="16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ɣ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xy</a:t>
            </a:r>
            <a:r>
              <a:rPr lang="en-US" altLang="zh-CN" sz="1600" spc="11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deformasyonlarını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yaptığını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kabul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edelim.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Deformasyon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vektörleri,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değişim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öncesi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sonrasında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aynı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düzleme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paralel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düzlemler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kalıyorsa,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  <a:r>
              <a:rPr lang="en-US" altLang="zh-CN" sz="2400" spc="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haline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düzlem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şekil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değiştirme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hali</a:t>
            </a:r>
            <a:r>
              <a:rPr lang="en-US" altLang="zh-CN" sz="2400" spc="-11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22"/>
          <p:cNvSpPr txBox="1"/>
          <p:nvPr/>
        </p:nvSpPr>
        <p:spPr>
          <a:xfrm>
            <a:off x="1433449" y="127792"/>
            <a:ext cx="6331959" cy="13917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517649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Şekil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değiştirme</a:t>
            </a:r>
            <a:r>
              <a:rPr lang="en-US" altLang="zh-CN" sz="3200" b="1" spc="-4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>
              <a:lnSpc>
                <a:spcPts val="419"/>
              </a:lnSpc>
            </a:pPr>
            <a:endParaRPr lang="en-US" dirty="0" smtClean="0"/>
          </a:p>
          <a:p>
            <a:pPr marL="0" indent="169544">
              <a:lnSpc>
                <a:spcPct val="100000"/>
              </a:lnSpc>
            </a:pP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2.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Hacimsel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-1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değiştirme</a:t>
            </a:r>
          </a:p>
          <a:p>
            <a:pPr>
              <a:lnSpc>
                <a:spcPts val="93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49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Basit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çekme</a:t>
            </a:r>
            <a:r>
              <a:rPr lang="en-US" altLang="zh-CN" sz="2400" spc="-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halindeki</a:t>
            </a:r>
            <a:r>
              <a:rPr lang="en-US" altLang="zh-CN" sz="2400" spc="-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çubukta</a:t>
            </a:r>
            <a:r>
              <a:rPr lang="en-US" altLang="zh-CN" sz="2400" spc="-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birim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uzama</a:t>
            </a:r>
            <a:r>
              <a:rPr lang="en-US" altLang="zh-CN" sz="2400" spc="-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106791" y="1136160"/>
            <a:ext cx="278206" cy="426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spc="530" dirty="0">
                <a:solidFill>
                  <a:srgbClr val="000000"/>
                </a:solidFill>
                <a:latin typeface="Cambria"/>
                <a:ea typeface="Cambria"/>
              </a:rPr>
              <a:t>=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727058" y="1104821"/>
            <a:ext cx="131039" cy="426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spc="-15" dirty="0">
                <a:solidFill>
                  <a:srgbClr val="000000"/>
                </a:solidFill>
                <a:latin typeface="Arial"/>
                <a:ea typeface="Arial"/>
              </a:rPr>
              <a:t>)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33449" y="1579295"/>
            <a:ext cx="7507777" cy="15396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844" hangingPunct="0">
              <a:lnSpc>
                <a:spcPct val="100000"/>
              </a:lnSpc>
            </a:pP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miktarı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gerilmenin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malzemenin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elastiklik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modülüne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elde</a:t>
            </a:r>
            <a:r>
              <a:rPr lang="en-US" altLang="zh-CN" sz="2400" spc="-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edilir.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4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Eksenel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yüke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maruz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elemanında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yanal</a:t>
            </a:r>
          </a:p>
          <a:p>
            <a:pPr marL="0" indent="283844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doğrultuda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boyut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değişmesi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olur.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Yanal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717294" y="3118916"/>
            <a:ext cx="725172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sayısının,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eksenel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717294" y="3522776"/>
            <a:ext cx="615926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5186679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sayısına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poisson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oranını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(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μ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=	)</a:t>
            </a:r>
            <a:r>
              <a:rPr lang="en-US" altLang="zh-CN" sz="2400" spc="-18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verir.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433449" y="4050334"/>
            <a:ext cx="7508288" cy="19520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844" indent="-283844" hangingPunct="0">
              <a:lnSpc>
                <a:spcPct val="102916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1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Hacimsel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değiştirmede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ekseni</a:t>
            </a:r>
            <a:r>
              <a:rPr lang="en-US" altLang="zh-CN" sz="2400" spc="-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doğrultusunda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uzama,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y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z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eksenleri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doğrultusunda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kısalma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daralma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meydana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gelir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(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spc="34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  <a:r>
              <a:rPr lang="en-US" altLang="zh-CN" sz="2400" spc="80" dirty="0">
                <a:solidFill>
                  <a:srgbClr val="000000"/>
                </a:solidFill>
                <a:latin typeface="Cambria"/>
                <a:ea typeface="Cambria"/>
              </a:rPr>
              <a:t>→</a:t>
            </a:r>
            <a:r>
              <a:rPr lang="en-US" altLang="zh-CN" sz="2400" spc="20" dirty="0">
                <a:solidFill>
                  <a:srgbClr val="000000"/>
                </a:solidFill>
                <a:latin typeface="Cambria"/>
                <a:cs typeface="Cambria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uzama,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spc="34" dirty="0">
                <a:solidFill>
                  <a:srgbClr val="000000"/>
                </a:solidFill>
                <a:latin typeface="Arial"/>
                <a:ea typeface="Arial"/>
              </a:rPr>
              <a:t>y</a:t>
            </a:r>
            <a:r>
              <a:rPr lang="en-US" altLang="zh-CN" sz="2400" spc="80" dirty="0">
                <a:solidFill>
                  <a:srgbClr val="000000"/>
                </a:solidFill>
                <a:latin typeface="Cambria"/>
                <a:ea typeface="Cambria"/>
              </a:rPr>
              <a:t>→</a:t>
            </a:r>
            <a:r>
              <a:rPr lang="en-US" altLang="zh-CN" sz="2400" spc="20" dirty="0">
                <a:solidFill>
                  <a:srgbClr val="000000"/>
                </a:solidFill>
                <a:latin typeface="Cambria"/>
                <a:cs typeface="Cambria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kısalma,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z</a:t>
            </a:r>
            <a:r>
              <a:rPr lang="en-US" altLang="zh-CN" sz="2400" dirty="0">
                <a:solidFill>
                  <a:srgbClr val="000000"/>
                </a:solidFill>
                <a:latin typeface="Cambria"/>
                <a:ea typeface="Cambria"/>
              </a:rPr>
              <a:t>→</a:t>
            </a:r>
            <a:r>
              <a:rPr lang="en-US" altLang="zh-CN" sz="2400" spc="12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daralma)</a:t>
            </a:r>
          </a:p>
          <a:p>
            <a:pPr marL="0" indent="673988">
              <a:lnSpc>
                <a:spcPct val="111666"/>
              </a:lnSpc>
              <a:spcBef>
                <a:spcPts val="295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y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z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μ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061717" y="6071006"/>
            <a:ext cx="2800707" cy="4084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11666"/>
              </a:lnSpc>
              <a:tabLst>
                <a:tab pos="908304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spc="-5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=	</a:t>
            </a:r>
            <a:r>
              <a:rPr lang="en-US" altLang="zh-CN" sz="2400" dirty="0">
                <a:solidFill>
                  <a:srgbClr val="000000"/>
                </a:solidFill>
                <a:latin typeface="Cambria"/>
                <a:ea typeface="Cambria"/>
              </a:rPr>
              <a:t>⇒</a:t>
            </a:r>
            <a:r>
              <a:rPr lang="en-US" altLang="zh-CN" sz="240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y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z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μ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31"/>
          <p:cNvSpPr txBox="1"/>
          <p:nvPr/>
        </p:nvSpPr>
        <p:spPr>
          <a:xfrm>
            <a:off x="1433449" y="275874"/>
            <a:ext cx="5998946" cy="16121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517649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Şekil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değiştirme</a:t>
            </a:r>
            <a:r>
              <a:rPr lang="en-US" altLang="zh-CN" sz="3200" b="1" spc="-4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>
              <a:lnSpc>
                <a:spcPts val="151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10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0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ea typeface="Arial"/>
              </a:rPr>
              <a:t>Birim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ea typeface="Arial"/>
              </a:rPr>
              <a:t>hacim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64" dirty="0">
                <a:solidFill>
                  <a:srgbClr val="000000"/>
                </a:solidFill>
                <a:latin typeface="Arial"/>
                <a:ea typeface="Arial"/>
              </a:rPr>
              <a:t>değişmesi</a:t>
            </a:r>
          </a:p>
          <a:p>
            <a:pPr>
              <a:lnSpc>
                <a:spcPts val="750"/>
              </a:lnSpc>
            </a:pPr>
            <a:endParaRPr lang="en-US" dirty="0" smtClean="0"/>
          </a:p>
          <a:p>
            <a:pPr marL="0" indent="338708">
              <a:lnSpc>
                <a:spcPct val="128333"/>
              </a:lnSpc>
              <a:tabLst>
                <a:tab pos="1289684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v</a:t>
            </a:r>
            <a:r>
              <a:rPr lang="en-US" altLang="zh-CN" sz="16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50" dirty="0">
                <a:solidFill>
                  <a:srgbClr val="000000"/>
                </a:solidFill>
                <a:latin typeface="Cambria"/>
                <a:ea typeface="Cambria"/>
              </a:rPr>
              <a:t>∆	</a:t>
            </a:r>
            <a:r>
              <a:rPr lang="en-US" altLang="zh-CN" sz="2400" spc="100" dirty="0">
                <a:solidFill>
                  <a:srgbClr val="000000"/>
                </a:solidFill>
                <a:latin typeface="Cambria"/>
                <a:ea typeface="Cambria"/>
              </a:rPr>
              <a:t>=</a:t>
            </a:r>
            <a:r>
              <a:rPr lang="en-US" altLang="zh-CN" sz="2400" spc="4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spc="60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  <a:r>
              <a:rPr lang="en-US" altLang="zh-CN" sz="16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ea typeface="Arial"/>
              </a:rPr>
              <a:t>+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spc="60" dirty="0">
                <a:solidFill>
                  <a:srgbClr val="000000"/>
                </a:solidFill>
                <a:latin typeface="Arial"/>
                <a:ea typeface="Arial"/>
              </a:rPr>
              <a:t>y</a:t>
            </a:r>
            <a:r>
              <a:rPr lang="en-US" altLang="zh-CN" sz="16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ea typeface="Arial"/>
              </a:rPr>
              <a:t>+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spc="64" dirty="0">
                <a:solidFill>
                  <a:srgbClr val="000000"/>
                </a:solidFill>
                <a:latin typeface="Arial"/>
                <a:ea typeface="Arial"/>
              </a:rPr>
              <a:t>z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772157" y="2043658"/>
            <a:ext cx="4679303" cy="4084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11666"/>
              </a:lnSpc>
              <a:tabLst>
                <a:tab pos="877824" algn="l"/>
                <a:tab pos="1645920" algn="l"/>
                <a:tab pos="2414270" algn="l"/>
                <a:tab pos="2997962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v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	-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μ	-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μ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=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(1-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2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μ)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mbria"/>
                <a:ea typeface="Cambria"/>
              </a:rPr>
              <a:t>≥</a:t>
            </a:r>
            <a:r>
              <a:rPr lang="en-US" altLang="zh-CN" sz="2400" spc="12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Cambria"/>
                <a:ea typeface="Cambria"/>
              </a:rPr>
              <a:t>0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433449" y="2565704"/>
            <a:ext cx="7422129" cy="8077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53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Genel</a:t>
            </a:r>
            <a:r>
              <a:rPr lang="en-US" altLang="zh-CN" sz="2400" spc="-1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Hooke</a:t>
            </a:r>
            <a:r>
              <a:rPr lang="en-US" altLang="zh-CN" sz="2400" spc="-1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Kanunu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0" indent="338708">
              <a:lnSpc>
                <a:spcPct val="100000"/>
              </a:lnSpc>
            </a:pP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Hacimsel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değiştirmede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üç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eksenli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hali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433449" y="3373424"/>
            <a:ext cx="753770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getirilerek,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denklem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şeklinde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433449" y="3745120"/>
            <a:ext cx="134370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yazılır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sa,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854454" y="4191448"/>
            <a:ext cx="3327039" cy="4709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875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  <a:r>
              <a:rPr lang="en-US" altLang="zh-CN" sz="16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50" dirty="0">
                <a:solidFill>
                  <a:srgbClr val="000000"/>
                </a:solidFill>
                <a:latin typeface="Cambria"/>
                <a:ea typeface="Cambria"/>
              </a:rPr>
              <a:t>1</a:t>
            </a:r>
            <a:r>
              <a:rPr lang="en-US" altLang="zh-CN" sz="1750" spc="6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[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  <a:r>
              <a:rPr lang="en-US" altLang="zh-CN" sz="16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–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μ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dirty="0">
                <a:solidFill>
                  <a:srgbClr val="000000"/>
                </a:solidFill>
                <a:latin typeface="Cambria"/>
                <a:ea typeface="Cambria"/>
              </a:rPr>
              <a:t>y</a:t>
            </a:r>
            <a:r>
              <a:rPr lang="en-US" altLang="zh-CN" sz="1600" spc="5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+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600" dirty="0">
                <a:solidFill>
                  <a:srgbClr val="000000"/>
                </a:solidFill>
                <a:latin typeface="Cambria"/>
                <a:ea typeface="Cambria"/>
              </a:rPr>
              <a:t>z</a:t>
            </a:r>
            <a:r>
              <a:rPr lang="en-US" altLang="zh-CN" sz="1600" spc="6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)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]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854454" y="4784283"/>
            <a:ext cx="3299607" cy="4709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875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y</a:t>
            </a:r>
            <a:r>
              <a:rPr lang="en-US" altLang="zh-CN" sz="16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50" dirty="0">
                <a:solidFill>
                  <a:srgbClr val="000000"/>
                </a:solidFill>
                <a:latin typeface="Cambria"/>
                <a:ea typeface="Cambria"/>
              </a:rPr>
              <a:t>1</a:t>
            </a:r>
            <a:r>
              <a:rPr lang="en-US" altLang="zh-CN" sz="1750" spc="5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[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600" dirty="0">
                <a:solidFill>
                  <a:srgbClr val="000000"/>
                </a:solidFill>
                <a:latin typeface="Cambria"/>
                <a:ea typeface="Cambria"/>
              </a:rPr>
              <a:t>y</a:t>
            </a:r>
            <a:r>
              <a:rPr lang="en-US" altLang="zh-CN" sz="1600" spc="5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–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μ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  <a:r>
              <a:rPr lang="en-US" altLang="zh-CN" sz="16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+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600" dirty="0">
                <a:solidFill>
                  <a:srgbClr val="000000"/>
                </a:solidFill>
                <a:latin typeface="Cambria"/>
                <a:ea typeface="Cambria"/>
              </a:rPr>
              <a:t>z</a:t>
            </a:r>
            <a:r>
              <a:rPr lang="en-US" altLang="zh-CN" sz="1600" spc="5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)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]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854454" y="5375850"/>
            <a:ext cx="3314847" cy="4709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2875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ε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z</a:t>
            </a:r>
            <a:r>
              <a:rPr lang="en-US" altLang="zh-CN" sz="16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750" dirty="0">
                <a:solidFill>
                  <a:srgbClr val="000000"/>
                </a:solidFill>
                <a:latin typeface="Cambria"/>
                <a:ea typeface="Cambria"/>
              </a:rPr>
              <a:t>1</a:t>
            </a:r>
            <a:r>
              <a:rPr lang="en-US" altLang="zh-CN" sz="1750" spc="6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[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600" dirty="0">
                <a:solidFill>
                  <a:srgbClr val="000000"/>
                </a:solidFill>
                <a:latin typeface="Cambria"/>
                <a:ea typeface="Cambria"/>
              </a:rPr>
              <a:t>z</a:t>
            </a:r>
            <a:r>
              <a:rPr lang="en-US" altLang="zh-CN" sz="1600" spc="64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–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μ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1600" dirty="0">
                <a:solidFill>
                  <a:srgbClr val="000000"/>
                </a:solidFill>
                <a:latin typeface="Cambria"/>
                <a:ea typeface="Cambria"/>
              </a:rPr>
              <a:t>x</a:t>
            </a:r>
            <a:r>
              <a:rPr lang="en-US" altLang="zh-CN" sz="1600" spc="6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+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600" dirty="0">
                <a:solidFill>
                  <a:srgbClr val="000000"/>
                </a:solidFill>
                <a:latin typeface="Cambria"/>
                <a:ea typeface="Cambria"/>
              </a:rPr>
              <a:t>y</a:t>
            </a:r>
            <a:r>
              <a:rPr lang="en-US" altLang="zh-CN" sz="1600" spc="69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)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412</Words>
  <Application>Microsoft Office PowerPoint</Application>
  <PresentationFormat>Ekran Gösterisi (4:3)</PresentationFormat>
  <Paragraphs>129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宋体</vt:lpstr>
      <vt:lpstr>Arial</vt:lpstr>
      <vt:lpstr>Calibri</vt:lpstr>
      <vt:lpstr>Cambria</vt:lpstr>
      <vt:lpstr>Wingdings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Eylem</dc:creator>
  <cp:lastModifiedBy>Eylem</cp:lastModifiedBy>
  <cp:revision>3</cp:revision>
  <dcterms:created xsi:type="dcterms:W3CDTF">2011-01-21T15:00:27Z</dcterms:created>
  <dcterms:modified xsi:type="dcterms:W3CDTF">2020-01-07T11:58:21Z</dcterms:modified>
</cp:coreProperties>
</file>