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78905B-A5E5-4DDC-A770-E11292FF49B0}"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6B21DB-9148-4BA4-8A64-66046B121B77}" type="slidenum">
              <a:rPr lang="en-US" smtClean="0"/>
              <a:t>‹#›</a:t>
            </a:fld>
            <a:endParaRPr lang="en-US"/>
          </a:p>
        </p:txBody>
      </p:sp>
    </p:spTree>
    <p:extLst>
      <p:ext uri="{BB962C8B-B14F-4D97-AF65-F5344CB8AC3E}">
        <p14:creationId xmlns:p14="http://schemas.microsoft.com/office/powerpoint/2010/main" val="3958439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857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8580"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E2234B-74AA-4C17-AF8B-B304449C10E8}" type="slidenum">
              <a:rPr lang="tr-TR" altLang="en-US" smtClean="0">
                <a:latin typeface="Arial" panose="020B0604020202020204" pitchFamily="34" charset="0"/>
              </a:rPr>
              <a:pPr>
                <a:spcBef>
                  <a:spcPct val="0"/>
                </a:spcBef>
              </a:pPr>
              <a:t>1</a:t>
            </a:fld>
            <a:endParaRPr lang="tr-TR" altLang="en-US" smtClean="0">
              <a:latin typeface="Arial" panose="020B0604020202020204" pitchFamily="34" charset="0"/>
            </a:endParaRPr>
          </a:p>
        </p:txBody>
      </p:sp>
    </p:spTree>
    <p:extLst>
      <p:ext uri="{BB962C8B-B14F-4D97-AF65-F5344CB8AC3E}">
        <p14:creationId xmlns:p14="http://schemas.microsoft.com/office/powerpoint/2010/main" val="2671836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08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084"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52A2AF-3835-4216-B62C-20DE95385446}" type="slidenum">
              <a:rPr lang="tr-TR" altLang="en-US" smtClean="0">
                <a:latin typeface="Arial" panose="020B0604020202020204" pitchFamily="34" charset="0"/>
              </a:rPr>
              <a:pPr>
                <a:spcBef>
                  <a:spcPct val="0"/>
                </a:spcBef>
              </a:pPr>
              <a:t>13</a:t>
            </a:fld>
            <a:endParaRPr lang="tr-TR" altLang="en-US" smtClean="0">
              <a:latin typeface="Arial" panose="020B0604020202020204" pitchFamily="34" charset="0"/>
            </a:endParaRPr>
          </a:p>
        </p:txBody>
      </p:sp>
    </p:spTree>
    <p:extLst>
      <p:ext uri="{BB962C8B-B14F-4D97-AF65-F5344CB8AC3E}">
        <p14:creationId xmlns:p14="http://schemas.microsoft.com/office/powerpoint/2010/main" val="221182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213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2132"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D8752C-9BD4-426A-9FDE-D45743CADCBB}" type="slidenum">
              <a:rPr lang="tr-TR" altLang="en-US" smtClean="0">
                <a:latin typeface="Arial" panose="020B0604020202020204" pitchFamily="34" charset="0"/>
              </a:rPr>
              <a:pPr>
                <a:spcBef>
                  <a:spcPct val="0"/>
                </a:spcBef>
              </a:pPr>
              <a:t>14</a:t>
            </a:fld>
            <a:endParaRPr lang="tr-TR" altLang="en-US" smtClean="0">
              <a:latin typeface="Arial" panose="020B0604020202020204" pitchFamily="34" charset="0"/>
            </a:endParaRPr>
          </a:p>
        </p:txBody>
      </p:sp>
    </p:spTree>
    <p:extLst>
      <p:ext uri="{BB962C8B-B14F-4D97-AF65-F5344CB8AC3E}">
        <p14:creationId xmlns:p14="http://schemas.microsoft.com/office/powerpoint/2010/main" val="507512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520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5204"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B3D761-0BDD-40B7-8514-468FDCC96B90}" type="slidenum">
              <a:rPr lang="tr-TR" altLang="en-US" smtClean="0">
                <a:latin typeface="Arial" panose="020B0604020202020204" pitchFamily="34" charset="0"/>
              </a:rPr>
              <a:pPr>
                <a:spcBef>
                  <a:spcPct val="0"/>
                </a:spcBef>
              </a:pPr>
              <a:t>16</a:t>
            </a:fld>
            <a:endParaRPr lang="tr-TR" altLang="en-US" smtClean="0">
              <a:latin typeface="Arial" panose="020B0604020202020204" pitchFamily="34" charset="0"/>
            </a:endParaRPr>
          </a:p>
        </p:txBody>
      </p:sp>
    </p:spTree>
    <p:extLst>
      <p:ext uri="{BB962C8B-B14F-4D97-AF65-F5344CB8AC3E}">
        <p14:creationId xmlns:p14="http://schemas.microsoft.com/office/powerpoint/2010/main" val="3730149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62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062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F72C8D-FC10-442A-AA56-E657625C0C16}" type="slidenum">
              <a:rPr lang="tr-TR" altLang="en-US" smtClean="0">
                <a:latin typeface="Arial" panose="020B0604020202020204" pitchFamily="34" charset="0"/>
              </a:rPr>
              <a:pPr>
                <a:spcBef>
                  <a:spcPct val="0"/>
                </a:spcBef>
              </a:pPr>
              <a:t>2</a:t>
            </a:fld>
            <a:endParaRPr lang="tr-TR" altLang="en-US" smtClean="0">
              <a:latin typeface="Arial" panose="020B0604020202020204" pitchFamily="34" charset="0"/>
            </a:endParaRPr>
          </a:p>
        </p:txBody>
      </p:sp>
    </p:spTree>
    <p:extLst>
      <p:ext uri="{BB962C8B-B14F-4D97-AF65-F5344CB8AC3E}">
        <p14:creationId xmlns:p14="http://schemas.microsoft.com/office/powerpoint/2010/main" val="4170115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267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2676"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14FBE6-1BBD-4B46-8914-F3F2348847A2}" type="slidenum">
              <a:rPr lang="tr-TR" altLang="en-US" smtClean="0">
                <a:latin typeface="Arial" panose="020B0604020202020204" pitchFamily="34" charset="0"/>
              </a:rPr>
              <a:pPr>
                <a:spcBef>
                  <a:spcPct val="0"/>
                </a:spcBef>
              </a:pPr>
              <a:t>3</a:t>
            </a:fld>
            <a:endParaRPr lang="tr-TR" altLang="en-US" smtClean="0">
              <a:latin typeface="Arial" panose="020B0604020202020204" pitchFamily="34" charset="0"/>
            </a:endParaRPr>
          </a:p>
        </p:txBody>
      </p:sp>
    </p:spTree>
    <p:extLst>
      <p:ext uri="{BB962C8B-B14F-4D97-AF65-F5344CB8AC3E}">
        <p14:creationId xmlns:p14="http://schemas.microsoft.com/office/powerpoint/2010/main" val="2399013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472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4724"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D3A1E3-5338-4D54-8A85-36F4A1F0C656}" type="slidenum">
              <a:rPr lang="tr-TR" altLang="en-US" smtClean="0">
                <a:latin typeface="Arial" panose="020B0604020202020204" pitchFamily="34" charset="0"/>
              </a:rPr>
              <a:pPr>
                <a:spcBef>
                  <a:spcPct val="0"/>
                </a:spcBef>
              </a:pPr>
              <a:t>4</a:t>
            </a:fld>
            <a:endParaRPr lang="tr-TR" altLang="en-US" smtClean="0">
              <a:latin typeface="Arial" panose="020B0604020202020204" pitchFamily="34" charset="0"/>
            </a:endParaRPr>
          </a:p>
        </p:txBody>
      </p:sp>
    </p:spTree>
    <p:extLst>
      <p:ext uri="{BB962C8B-B14F-4D97-AF65-F5344CB8AC3E}">
        <p14:creationId xmlns:p14="http://schemas.microsoft.com/office/powerpoint/2010/main" val="39607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677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6772"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5832CA-3890-4EB0-B41D-2EF26DC4FF4C}" type="slidenum">
              <a:rPr lang="tr-TR" altLang="en-US" smtClean="0">
                <a:latin typeface="Arial" panose="020B0604020202020204" pitchFamily="34" charset="0"/>
              </a:rPr>
              <a:pPr>
                <a:spcBef>
                  <a:spcPct val="0"/>
                </a:spcBef>
              </a:pPr>
              <a:t>5</a:t>
            </a:fld>
            <a:endParaRPr lang="tr-TR" altLang="en-US" smtClean="0">
              <a:latin typeface="Arial" panose="020B0604020202020204" pitchFamily="34" charset="0"/>
            </a:endParaRPr>
          </a:p>
        </p:txBody>
      </p:sp>
    </p:spTree>
    <p:extLst>
      <p:ext uri="{BB962C8B-B14F-4D97-AF65-F5344CB8AC3E}">
        <p14:creationId xmlns:p14="http://schemas.microsoft.com/office/powerpoint/2010/main" val="135811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881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8820"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76801F-9B0F-4EB1-8C03-A9D31846E196}" type="slidenum">
              <a:rPr lang="tr-TR" altLang="en-US" smtClean="0">
                <a:latin typeface="Arial" panose="020B0604020202020204" pitchFamily="34" charset="0"/>
              </a:rPr>
              <a:pPr>
                <a:spcBef>
                  <a:spcPct val="0"/>
                </a:spcBef>
              </a:pPr>
              <a:t>6</a:t>
            </a:fld>
            <a:endParaRPr lang="tr-TR" altLang="en-US" smtClean="0">
              <a:latin typeface="Arial" panose="020B0604020202020204" pitchFamily="34" charset="0"/>
            </a:endParaRPr>
          </a:p>
        </p:txBody>
      </p:sp>
    </p:spTree>
    <p:extLst>
      <p:ext uri="{BB962C8B-B14F-4D97-AF65-F5344CB8AC3E}">
        <p14:creationId xmlns:p14="http://schemas.microsoft.com/office/powerpoint/2010/main" val="3855241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086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2086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1953CD-3DB1-4336-BE60-F1EB9F8633D3}" type="slidenum">
              <a:rPr lang="tr-TR" altLang="en-US" smtClean="0">
                <a:latin typeface="Arial" panose="020B0604020202020204" pitchFamily="34" charset="0"/>
              </a:rPr>
              <a:pPr>
                <a:spcBef>
                  <a:spcPct val="0"/>
                </a:spcBef>
              </a:pPr>
              <a:t>7</a:t>
            </a:fld>
            <a:endParaRPr lang="tr-TR" altLang="en-US" smtClean="0">
              <a:latin typeface="Arial" panose="020B0604020202020204" pitchFamily="34" charset="0"/>
            </a:endParaRPr>
          </a:p>
        </p:txBody>
      </p:sp>
    </p:spTree>
    <p:extLst>
      <p:ext uri="{BB962C8B-B14F-4D97-AF65-F5344CB8AC3E}">
        <p14:creationId xmlns:p14="http://schemas.microsoft.com/office/powerpoint/2010/main" val="2442007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291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22916"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6BEFB2-8371-45BC-A151-2B9114F49763}" type="slidenum">
              <a:rPr lang="tr-TR" altLang="en-US" smtClean="0">
                <a:latin typeface="Arial" panose="020B0604020202020204" pitchFamily="34" charset="0"/>
              </a:rPr>
              <a:pPr>
                <a:spcBef>
                  <a:spcPct val="0"/>
                </a:spcBef>
              </a:pPr>
              <a:t>8</a:t>
            </a:fld>
            <a:endParaRPr lang="tr-TR" altLang="en-US" smtClean="0">
              <a:latin typeface="Arial" panose="020B0604020202020204" pitchFamily="34" charset="0"/>
            </a:endParaRPr>
          </a:p>
        </p:txBody>
      </p:sp>
    </p:spTree>
    <p:extLst>
      <p:ext uri="{BB962C8B-B14F-4D97-AF65-F5344CB8AC3E}">
        <p14:creationId xmlns:p14="http://schemas.microsoft.com/office/powerpoint/2010/main" val="1148106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598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2598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C3C779-C7B4-42A1-BA2F-888F33DF8C5A}" type="slidenum">
              <a:rPr lang="tr-TR" altLang="en-US" smtClean="0">
                <a:latin typeface="Arial" panose="020B0604020202020204" pitchFamily="34" charset="0"/>
              </a:rPr>
              <a:pPr>
                <a:spcBef>
                  <a:spcPct val="0"/>
                </a:spcBef>
              </a:pPr>
              <a:t>10</a:t>
            </a:fld>
            <a:endParaRPr lang="tr-TR" altLang="en-US" smtClean="0">
              <a:latin typeface="Arial" panose="020B0604020202020204" pitchFamily="34" charset="0"/>
            </a:endParaRPr>
          </a:p>
        </p:txBody>
      </p:sp>
    </p:spTree>
    <p:extLst>
      <p:ext uri="{BB962C8B-B14F-4D97-AF65-F5344CB8AC3E}">
        <p14:creationId xmlns:p14="http://schemas.microsoft.com/office/powerpoint/2010/main" val="971962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DF3CB6E-BC28-41DA-A6B7-D65CB43E179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94371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DF3CB6E-BC28-41DA-A6B7-D65CB43E179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304863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DF3CB6E-BC28-41DA-A6B7-D65CB43E179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589869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DF3CB6E-BC28-41DA-A6B7-D65CB43E179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1047196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DF3CB6E-BC28-41DA-A6B7-D65CB43E179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3746511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DF3CB6E-BC28-41DA-A6B7-D65CB43E179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116179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DF3CB6E-BC28-41DA-A6B7-D65CB43E1796}"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173340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DF3CB6E-BC28-41DA-A6B7-D65CB43E1796}"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288226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DF3CB6E-BC28-41DA-A6B7-D65CB43E1796}"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161322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DF3CB6E-BC28-41DA-A6B7-D65CB43E179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50430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DF3CB6E-BC28-41DA-A6B7-D65CB43E179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A4EA4CA8-2F5C-43B8-BABD-8BFE710BE7E2}" type="slidenum">
              <a:rPr lang="en-US" smtClean="0"/>
              <a:t>‹#›</a:t>
            </a:fld>
            <a:endParaRPr lang="en-US"/>
          </a:p>
        </p:txBody>
      </p:sp>
    </p:spTree>
    <p:extLst>
      <p:ext uri="{BB962C8B-B14F-4D97-AF65-F5344CB8AC3E}">
        <p14:creationId xmlns:p14="http://schemas.microsoft.com/office/powerpoint/2010/main" val="413600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3CB6E-BC28-41DA-A6B7-D65CB43E1796}"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A4CA8-2F5C-43B8-BABD-8BFE710BE7E2}" type="slidenum">
              <a:rPr lang="en-US" smtClean="0"/>
              <a:t>‹#›</a:t>
            </a:fld>
            <a:endParaRPr lang="en-US"/>
          </a:p>
        </p:txBody>
      </p:sp>
    </p:spTree>
    <p:extLst>
      <p:ext uri="{BB962C8B-B14F-4D97-AF65-F5344CB8AC3E}">
        <p14:creationId xmlns:p14="http://schemas.microsoft.com/office/powerpoint/2010/main" val="3117631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3300"/>
              <a:t>Tavuk Irkları ve Sınıflandırılması</a:t>
            </a:r>
            <a:r>
              <a:rPr lang="tr-TR" sz="3300" b="1"/>
              <a:t/>
            </a:r>
            <a:br>
              <a:rPr lang="tr-TR" sz="3300" b="1"/>
            </a:br>
            <a:endParaRPr lang="tr-TR" sz="3300" b="1"/>
          </a:p>
        </p:txBody>
      </p:sp>
      <p:sp>
        <p:nvSpPr>
          <p:cNvPr id="407555" name="Rectangle 3"/>
          <p:cNvSpPr>
            <a:spLocks noGrp="1"/>
          </p:cNvSpPr>
          <p:nvPr>
            <p:ph type="body" idx="4294967295"/>
          </p:nvPr>
        </p:nvSpPr>
        <p:spPr>
          <a:xfrm>
            <a:off x="1524000" y="1600201"/>
            <a:ext cx="8229600" cy="4530725"/>
          </a:xfrm>
        </p:spPr>
        <p:txBody>
          <a:bodyPr/>
          <a:lstStyle/>
          <a:p>
            <a:pPr eaLnBrk="1" hangingPunct="1"/>
            <a:r>
              <a:rPr lang="tr-TR" altLang="en-US" sz="2900"/>
              <a:t>Renk,şekil,büyüklük,verim yönü ve diğer bazı özellikler bakımından farklılaşmış 200’ün üzerinde tavuk ırkı standarda geçmiştir. Tavukları;</a:t>
            </a:r>
          </a:p>
          <a:p>
            <a:pPr eaLnBrk="1" hangingPunct="1"/>
            <a:r>
              <a:rPr lang="tr-TR" altLang="en-US" sz="2900"/>
              <a:t>-</a:t>
            </a:r>
            <a:r>
              <a:rPr lang="tr-TR" altLang="en-US" sz="2900" b="1"/>
              <a:t>Standart saf ırklar  </a:t>
            </a:r>
          </a:p>
          <a:p>
            <a:pPr eaLnBrk="1" hangingPunct="1">
              <a:buFont typeface="Wingdings" panose="05000000000000000000" pitchFamily="2" charset="2"/>
              <a:buNone/>
            </a:pPr>
            <a:r>
              <a:rPr lang="tr-TR" altLang="en-US" sz="2900"/>
              <a:t>	</a:t>
            </a:r>
            <a:endParaRPr lang="tr-TR" altLang="en-US" sz="2900" b="1"/>
          </a:p>
          <a:p>
            <a:pPr eaLnBrk="1" hangingPunct="1"/>
            <a:r>
              <a:rPr lang="tr-TR" altLang="en-US" sz="2900" b="1"/>
              <a:t>-Hibritler </a:t>
            </a:r>
          </a:p>
          <a:p>
            <a:pPr eaLnBrk="1" hangingPunct="1">
              <a:buFont typeface="Wingdings" panose="05000000000000000000" pitchFamily="2" charset="2"/>
              <a:buNone/>
            </a:pPr>
            <a:r>
              <a:rPr lang="tr-TR" altLang="en-US" sz="2900"/>
              <a:t>	Ticari işletmelerde kullanılmaktadır. </a:t>
            </a:r>
          </a:p>
        </p:txBody>
      </p:sp>
    </p:spTree>
    <p:extLst>
      <p:ext uri="{BB962C8B-B14F-4D97-AF65-F5344CB8AC3E}">
        <p14:creationId xmlns:p14="http://schemas.microsoft.com/office/powerpoint/2010/main" val="616277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4100" b="1">
                <a:latin typeface="Arial" charset="0"/>
              </a:rPr>
              <a:t>Yerli</a:t>
            </a:r>
            <a:r>
              <a:rPr lang="tr-TR" sz="4100" b="1"/>
              <a:t> Irklar</a:t>
            </a:r>
          </a:p>
        </p:txBody>
      </p:sp>
      <p:sp>
        <p:nvSpPr>
          <p:cNvPr id="424963" name="Rectangle 3"/>
          <p:cNvSpPr>
            <a:spLocks noGrp="1"/>
          </p:cNvSpPr>
          <p:nvPr>
            <p:ph type="body" idx="4294967295"/>
          </p:nvPr>
        </p:nvSpPr>
        <p:spPr>
          <a:xfrm>
            <a:off x="1524000" y="1600201"/>
            <a:ext cx="8229600" cy="4530725"/>
          </a:xfrm>
        </p:spPr>
        <p:txBody>
          <a:bodyPr/>
          <a:lstStyle/>
          <a:p>
            <a:pPr eaLnBrk="1" hangingPunct="1">
              <a:lnSpc>
                <a:spcPct val="90000"/>
              </a:lnSpc>
              <a:buFont typeface="Wingdings" panose="05000000000000000000" pitchFamily="2" charset="2"/>
              <a:buNone/>
            </a:pPr>
            <a:r>
              <a:rPr lang="tr-TR" altLang="en-US" sz="2400" b="1" u="sng"/>
              <a:t>Denizli</a:t>
            </a:r>
            <a:endParaRPr lang="tr-TR" altLang="en-US" sz="2400" u="sng"/>
          </a:p>
          <a:p>
            <a:pPr eaLnBrk="1" hangingPunct="1">
              <a:lnSpc>
                <a:spcPct val="90000"/>
              </a:lnSpc>
            </a:pPr>
            <a:r>
              <a:rPr lang="tr-TR" altLang="en-US" sz="2400"/>
              <a:t>Denizlide yetişir.</a:t>
            </a:r>
          </a:p>
          <a:p>
            <a:pPr eaLnBrk="1" hangingPunct="1">
              <a:lnSpc>
                <a:spcPct val="90000"/>
              </a:lnSpc>
            </a:pPr>
            <a:r>
              <a:rPr lang="tr-TR" altLang="en-US" sz="2400"/>
              <a:t>Yumurta- et ırkıdır.</a:t>
            </a:r>
          </a:p>
          <a:p>
            <a:r>
              <a:rPr lang="en-US" altLang="en-US" sz="2400"/>
              <a:t>Denizli tavuklarında cins</a:t>
            </a:r>
            <a:r>
              <a:rPr lang="tr-TR" altLang="en-US" sz="2400"/>
              <a:t>el</a:t>
            </a:r>
            <a:r>
              <a:rPr lang="en-US" altLang="en-US" sz="2400"/>
              <a:t> olgunluk yaşının yaklaşık 8 ay, </a:t>
            </a:r>
            <a:endParaRPr lang="tr-TR" altLang="en-US" sz="2400"/>
          </a:p>
          <a:p>
            <a:r>
              <a:rPr lang="en-US" altLang="en-US" sz="2400"/>
              <a:t>Denizli horozlarının ilk ötüşe gelmelerinin 6-7 ay, </a:t>
            </a:r>
            <a:endParaRPr lang="tr-TR" altLang="en-US" sz="2400"/>
          </a:p>
          <a:p>
            <a:r>
              <a:rPr lang="en-US" altLang="en-US" sz="2400"/>
              <a:t>ergin horozların ötüş süresinin ise 15-16 </a:t>
            </a:r>
            <a:r>
              <a:rPr lang="tr-TR" altLang="en-US" sz="2400"/>
              <a:t>ile 20-25 </a:t>
            </a:r>
            <a:r>
              <a:rPr lang="en-US" altLang="en-US" sz="2400"/>
              <a:t>saniye sürdüğü hatta 45 saniye öten horoz kayıtları</a:t>
            </a:r>
            <a:r>
              <a:rPr lang="tr-TR" altLang="en-US" sz="2400"/>
              <a:t> da bulunmaktadır.</a:t>
            </a:r>
          </a:p>
          <a:p>
            <a:pPr eaLnBrk="1" hangingPunct="1">
              <a:lnSpc>
                <a:spcPct val="90000"/>
              </a:lnSpc>
            </a:pPr>
            <a:endParaRPr lang="tr-TR" altLang="en-US" sz="2400"/>
          </a:p>
        </p:txBody>
      </p:sp>
    </p:spTree>
    <p:extLst>
      <p:ext uri="{BB962C8B-B14F-4D97-AF65-F5344CB8AC3E}">
        <p14:creationId xmlns:p14="http://schemas.microsoft.com/office/powerpoint/2010/main" val="1609406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4825" y="476250"/>
            <a:ext cx="8642350" cy="5940088"/>
          </a:xfrm>
          <a:prstGeom prst="rect">
            <a:avLst/>
          </a:prstGeom>
        </p:spPr>
        <p:txBody>
          <a:bodyPr>
            <a:spAutoFit/>
          </a:bodyPr>
          <a:lstStyle/>
          <a:p>
            <a:pPr>
              <a:defRPr/>
            </a:pPr>
            <a:endParaRPr lang="tr-TR" sz="2000" dirty="0"/>
          </a:p>
          <a:p>
            <a:pPr marL="342900" indent="-342900">
              <a:buFont typeface="Arial" panose="020B0604020202020204" pitchFamily="34" charset="0"/>
              <a:buChar char="•"/>
              <a:defRPr/>
            </a:pPr>
            <a:r>
              <a:rPr lang="en-US" sz="2000" dirty="0"/>
              <a:t>Denizli </a:t>
            </a:r>
            <a:r>
              <a:rPr lang="en-US" sz="2000" dirty="0" err="1"/>
              <a:t>tavuğu</a:t>
            </a:r>
            <a:r>
              <a:rPr lang="en-US" sz="2000" dirty="0"/>
              <a:t> </a:t>
            </a:r>
            <a:r>
              <a:rPr lang="en-US" sz="2000" dirty="0" err="1"/>
              <a:t>ırkında</a:t>
            </a:r>
            <a:r>
              <a:rPr lang="en-US" sz="2000" dirty="0"/>
              <a:t> </a:t>
            </a:r>
            <a:r>
              <a:rPr lang="en-US" sz="2000" dirty="0" err="1"/>
              <a:t>horozlarda</a:t>
            </a:r>
            <a:r>
              <a:rPr lang="en-US" sz="2000" dirty="0"/>
              <a:t> </a:t>
            </a:r>
            <a:r>
              <a:rPr lang="en-US" sz="2000" dirty="0" err="1"/>
              <a:t>meydana</a:t>
            </a:r>
            <a:r>
              <a:rPr lang="en-US" sz="2000" dirty="0"/>
              <a:t> </a:t>
            </a:r>
            <a:r>
              <a:rPr lang="en-US" sz="2000" dirty="0" err="1"/>
              <a:t>gelen</a:t>
            </a:r>
            <a:r>
              <a:rPr lang="en-US" sz="2000" dirty="0"/>
              <a:t> </a:t>
            </a:r>
            <a:r>
              <a:rPr lang="en-US" sz="2000" dirty="0" err="1"/>
              <a:t>tüy</a:t>
            </a:r>
            <a:r>
              <a:rPr lang="en-US" sz="2000" dirty="0"/>
              <a:t> </a:t>
            </a:r>
            <a:r>
              <a:rPr lang="en-US" sz="2000" dirty="0" err="1"/>
              <a:t>rengi</a:t>
            </a:r>
            <a:r>
              <a:rPr lang="en-US" sz="2000" dirty="0"/>
              <a:t> </a:t>
            </a:r>
            <a:r>
              <a:rPr lang="en-US" sz="2000" dirty="0" err="1"/>
              <a:t>farklılıkları</a:t>
            </a:r>
            <a:r>
              <a:rPr lang="en-US" sz="2000" dirty="0"/>
              <a:t> </a:t>
            </a:r>
            <a:r>
              <a:rPr lang="en-US" sz="2000" dirty="0" err="1"/>
              <a:t>bakımından</a:t>
            </a:r>
            <a:r>
              <a:rPr lang="en-US" sz="2000" dirty="0"/>
              <a:t>, </a:t>
            </a:r>
            <a:r>
              <a:rPr lang="en-US" sz="2000" dirty="0" err="1"/>
              <a:t>demir-kırı</a:t>
            </a:r>
            <a:r>
              <a:rPr lang="en-US" sz="2000" dirty="0"/>
              <a:t>, </a:t>
            </a:r>
            <a:r>
              <a:rPr lang="en-US" sz="2000" dirty="0" err="1"/>
              <a:t>pamuk-kırı</a:t>
            </a:r>
            <a:r>
              <a:rPr lang="en-US" sz="2000" dirty="0"/>
              <a:t>, </a:t>
            </a:r>
            <a:r>
              <a:rPr lang="en-US" sz="2000" dirty="0" err="1"/>
              <a:t>pekmez-kefi</a:t>
            </a:r>
            <a:r>
              <a:rPr lang="en-US" sz="2000" dirty="0"/>
              <a:t>, </a:t>
            </a:r>
            <a:r>
              <a:rPr lang="en-US" sz="2000" dirty="0" err="1"/>
              <a:t>şarabi</a:t>
            </a:r>
            <a:r>
              <a:rPr lang="en-US" sz="2000" dirty="0"/>
              <a:t> (al) </a:t>
            </a:r>
            <a:r>
              <a:rPr lang="en-US" sz="2000" dirty="0" err="1"/>
              <a:t>ve</a:t>
            </a:r>
            <a:r>
              <a:rPr lang="en-US" sz="2000" dirty="0"/>
              <a:t> </a:t>
            </a:r>
            <a:r>
              <a:rPr lang="en-US" sz="2000" dirty="0" err="1"/>
              <a:t>siyah</a:t>
            </a:r>
            <a:r>
              <a:rPr lang="en-US" sz="2000" dirty="0"/>
              <a:t> </a:t>
            </a:r>
            <a:r>
              <a:rPr lang="en-US" sz="2000" dirty="0" err="1"/>
              <a:t>olmak</a:t>
            </a:r>
            <a:r>
              <a:rPr lang="en-US" sz="2000" dirty="0"/>
              <a:t> </a:t>
            </a:r>
            <a:r>
              <a:rPr lang="en-US" sz="2000" dirty="0" err="1"/>
              <a:t>üzere</a:t>
            </a:r>
            <a:r>
              <a:rPr lang="en-US" sz="2000" dirty="0"/>
              <a:t> </a:t>
            </a:r>
            <a:r>
              <a:rPr lang="en-US" sz="2000" dirty="0" err="1"/>
              <a:t>beş</a:t>
            </a:r>
            <a:r>
              <a:rPr lang="en-US" sz="2000" dirty="0"/>
              <a:t> </a:t>
            </a:r>
            <a:r>
              <a:rPr lang="en-US" sz="2000" dirty="0" err="1"/>
              <a:t>farklı</a:t>
            </a:r>
            <a:r>
              <a:rPr lang="en-US" sz="2000" dirty="0"/>
              <a:t> </a:t>
            </a:r>
            <a:r>
              <a:rPr lang="en-US" sz="2000" dirty="0" err="1"/>
              <a:t>varyetesinin</a:t>
            </a:r>
            <a:r>
              <a:rPr lang="en-US" sz="2000" dirty="0"/>
              <a:t> </a:t>
            </a:r>
            <a:r>
              <a:rPr lang="en-US" sz="2000" dirty="0" err="1"/>
              <a:t>bulunduğu</a:t>
            </a:r>
            <a:r>
              <a:rPr lang="en-US" sz="2000" dirty="0"/>
              <a:t> </a:t>
            </a:r>
            <a:r>
              <a:rPr lang="en-US" sz="2000" dirty="0" err="1"/>
              <a:t>bildirilmektedir</a:t>
            </a:r>
            <a:r>
              <a:rPr lang="en-US" sz="2000" dirty="0"/>
              <a:t> </a:t>
            </a: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r>
              <a:rPr lang="en-US" sz="2000" dirty="0" err="1"/>
              <a:t>civcivlerin</a:t>
            </a:r>
            <a:r>
              <a:rPr lang="en-US" sz="2000" dirty="0"/>
              <a:t> </a:t>
            </a:r>
            <a:r>
              <a:rPr lang="en-US" sz="2000" dirty="0" err="1"/>
              <a:t>geç</a:t>
            </a:r>
            <a:r>
              <a:rPr lang="en-US" sz="2000" dirty="0"/>
              <a:t> </a:t>
            </a:r>
            <a:r>
              <a:rPr lang="en-US" sz="2000" dirty="0" err="1"/>
              <a:t>tüylenmelerinden</a:t>
            </a:r>
            <a:r>
              <a:rPr lang="en-US" sz="2000" dirty="0"/>
              <a:t> </a:t>
            </a:r>
            <a:r>
              <a:rPr lang="en-US" sz="2000" dirty="0" err="1"/>
              <a:t>dolayı</a:t>
            </a:r>
            <a:r>
              <a:rPr lang="en-US" sz="2000" dirty="0"/>
              <a:t> </a:t>
            </a:r>
            <a:r>
              <a:rPr lang="en-US" sz="2000" dirty="0" err="1"/>
              <a:t>ölüm</a:t>
            </a:r>
            <a:r>
              <a:rPr lang="en-US" sz="2000" dirty="0"/>
              <a:t> </a:t>
            </a:r>
            <a:r>
              <a:rPr lang="en-US" sz="2000" dirty="0" err="1"/>
              <a:t>oranının</a:t>
            </a:r>
            <a:r>
              <a:rPr lang="en-US" sz="2000" dirty="0"/>
              <a:t> </a:t>
            </a:r>
            <a:r>
              <a:rPr lang="en-US" sz="2000" dirty="0" err="1"/>
              <a:t>yüksek</a:t>
            </a:r>
            <a:r>
              <a:rPr lang="en-US" sz="2000" dirty="0"/>
              <a:t> </a:t>
            </a:r>
            <a:r>
              <a:rPr lang="en-US" sz="2000" dirty="0" err="1"/>
              <a:t>olduğu</a:t>
            </a:r>
            <a:r>
              <a:rPr lang="en-US" sz="2000" dirty="0"/>
              <a:t> </a:t>
            </a:r>
            <a:r>
              <a:rPr lang="en-US" sz="2000" dirty="0" err="1"/>
              <a:t>ve</a:t>
            </a:r>
            <a:r>
              <a:rPr lang="en-US" sz="2000" dirty="0"/>
              <a:t> </a:t>
            </a:r>
            <a:r>
              <a:rPr lang="en-US" sz="2000" dirty="0" err="1"/>
              <a:t>farklı</a:t>
            </a:r>
            <a:r>
              <a:rPr lang="en-US" sz="2000" dirty="0"/>
              <a:t> </a:t>
            </a:r>
            <a:r>
              <a:rPr lang="en-US" sz="2000" dirty="0" err="1"/>
              <a:t>çevre</a:t>
            </a:r>
            <a:r>
              <a:rPr lang="en-US" sz="2000" dirty="0"/>
              <a:t> </a:t>
            </a:r>
            <a:r>
              <a:rPr lang="en-US" sz="2000" dirty="0" err="1"/>
              <a:t>şartlarına</a:t>
            </a:r>
            <a:r>
              <a:rPr lang="en-US" sz="2000" dirty="0"/>
              <a:t> </a:t>
            </a:r>
            <a:r>
              <a:rPr lang="en-US" sz="2000" dirty="0" err="1"/>
              <a:t>uyum</a:t>
            </a:r>
            <a:r>
              <a:rPr lang="en-US" sz="2000" dirty="0"/>
              <a:t> </a:t>
            </a:r>
            <a:r>
              <a:rPr lang="en-US" sz="2000" dirty="0" err="1"/>
              <a:t>sağlama</a:t>
            </a:r>
            <a:r>
              <a:rPr lang="en-US" sz="2000" dirty="0"/>
              <a:t> </a:t>
            </a:r>
            <a:r>
              <a:rPr lang="en-US" sz="2000" dirty="0" err="1"/>
              <a:t>yeteneğinin</a:t>
            </a:r>
            <a:r>
              <a:rPr lang="en-US" sz="2000" dirty="0"/>
              <a:t> </a:t>
            </a:r>
            <a:r>
              <a:rPr lang="en-US" sz="2000" dirty="0" err="1"/>
              <a:t>zayıf</a:t>
            </a:r>
            <a:r>
              <a:rPr lang="en-US" sz="2000" dirty="0"/>
              <a:t> </a:t>
            </a:r>
            <a:r>
              <a:rPr lang="en-US" sz="2000" dirty="0" err="1"/>
              <a:t>olduğu</a:t>
            </a:r>
            <a:r>
              <a:rPr lang="en-US" sz="2000" dirty="0"/>
              <a:t> </a:t>
            </a:r>
            <a:r>
              <a:rPr lang="en-US" sz="2000" dirty="0" err="1"/>
              <a:t>ifade</a:t>
            </a:r>
            <a:r>
              <a:rPr lang="en-US" sz="2000" dirty="0"/>
              <a:t> </a:t>
            </a:r>
            <a:r>
              <a:rPr lang="en-US" sz="2000" dirty="0" err="1"/>
              <a:t>edilmiştir</a:t>
            </a:r>
            <a:r>
              <a:rPr lang="en-US" sz="2000" dirty="0"/>
              <a:t>. </a:t>
            </a: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r>
              <a:rPr lang="en-US" sz="2000" dirty="0" err="1"/>
              <a:t>LHMAE’nde</a:t>
            </a:r>
            <a:r>
              <a:rPr lang="en-US" sz="2000" dirty="0"/>
              <a:t> </a:t>
            </a:r>
            <a:r>
              <a:rPr lang="en-US" sz="2000" dirty="0" err="1"/>
              <a:t>bulunan</a:t>
            </a:r>
            <a:r>
              <a:rPr lang="en-US" sz="2000" dirty="0"/>
              <a:t> </a:t>
            </a:r>
            <a:r>
              <a:rPr lang="en-US" sz="2000" dirty="0" err="1"/>
              <a:t>koruma</a:t>
            </a:r>
            <a:r>
              <a:rPr lang="en-US" sz="2000" dirty="0"/>
              <a:t> </a:t>
            </a:r>
            <a:r>
              <a:rPr lang="en-US" sz="2000" dirty="0" err="1"/>
              <a:t>altına</a:t>
            </a:r>
            <a:r>
              <a:rPr lang="en-US" sz="2000" dirty="0"/>
              <a:t> </a:t>
            </a:r>
            <a:r>
              <a:rPr lang="en-US" sz="2000" dirty="0" err="1"/>
              <a:t>alınmış</a:t>
            </a:r>
            <a:r>
              <a:rPr lang="en-US" sz="2000" dirty="0"/>
              <a:t> </a:t>
            </a:r>
            <a:r>
              <a:rPr lang="en-US" sz="2000" dirty="0" err="1"/>
              <a:t>olan</a:t>
            </a:r>
            <a:r>
              <a:rPr lang="en-US" sz="2000" dirty="0"/>
              <a:t> Denizli </a:t>
            </a:r>
            <a:r>
              <a:rPr lang="en-US" sz="2000" dirty="0" err="1"/>
              <a:t>ırkına</a:t>
            </a:r>
            <a:r>
              <a:rPr lang="en-US" sz="2000" dirty="0"/>
              <a:t> </a:t>
            </a:r>
            <a:r>
              <a:rPr lang="en-US" sz="2000" dirty="0" err="1"/>
              <a:t>ait</a:t>
            </a:r>
            <a:r>
              <a:rPr lang="en-US" sz="2000" dirty="0"/>
              <a:t> </a:t>
            </a:r>
            <a:r>
              <a:rPr lang="en-US" sz="2000" dirty="0" err="1"/>
              <a:t>sürüde</a:t>
            </a:r>
            <a:r>
              <a:rPr lang="en-US" sz="2000" dirty="0"/>
              <a:t> </a:t>
            </a:r>
            <a:r>
              <a:rPr lang="en-US" sz="2000" dirty="0" err="1"/>
              <a:t>yürütülen</a:t>
            </a:r>
            <a:r>
              <a:rPr lang="en-US" sz="2000" dirty="0"/>
              <a:t> </a:t>
            </a:r>
            <a:r>
              <a:rPr lang="en-US" sz="2000" dirty="0" err="1"/>
              <a:t>araştırmada</a:t>
            </a:r>
            <a:r>
              <a:rPr lang="en-US" sz="2000" dirty="0"/>
              <a:t> 24-52. </a:t>
            </a:r>
            <a:r>
              <a:rPr lang="en-US" sz="2000" dirty="0" err="1"/>
              <a:t>haftalar</a:t>
            </a:r>
            <a:r>
              <a:rPr lang="en-US" sz="2000" dirty="0"/>
              <a:t> </a:t>
            </a:r>
            <a:r>
              <a:rPr lang="en-US" sz="2000" dirty="0" err="1"/>
              <a:t>arasında</a:t>
            </a:r>
            <a:r>
              <a:rPr lang="en-US" sz="2000" dirty="0"/>
              <a:t> Denizli </a:t>
            </a:r>
            <a:r>
              <a:rPr lang="en-US" sz="2000" dirty="0" err="1"/>
              <a:t>ırkında</a:t>
            </a:r>
            <a:r>
              <a:rPr lang="en-US" sz="2000" dirty="0"/>
              <a:t> </a:t>
            </a:r>
            <a:r>
              <a:rPr lang="en-US" sz="2000" dirty="0" err="1"/>
              <a:t>toplam</a:t>
            </a:r>
            <a:r>
              <a:rPr lang="en-US" sz="2000" dirty="0"/>
              <a:t> </a:t>
            </a:r>
            <a:r>
              <a:rPr lang="en-US" sz="2000" dirty="0" err="1"/>
              <a:t>yumurta</a:t>
            </a:r>
            <a:r>
              <a:rPr lang="en-US" sz="2000" dirty="0"/>
              <a:t> </a:t>
            </a:r>
            <a:r>
              <a:rPr lang="en-US" sz="2000" dirty="0" err="1"/>
              <a:t>verimi</a:t>
            </a:r>
            <a:r>
              <a:rPr lang="en-US" sz="2000" dirty="0"/>
              <a:t> (% HH) % 5</a:t>
            </a:r>
            <a:r>
              <a:rPr lang="tr-TR" sz="2000" dirty="0"/>
              <a:t>6</a:t>
            </a:r>
            <a:r>
              <a:rPr lang="en-US" sz="2000" dirty="0"/>
              <a:t>, </a:t>
            </a: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r>
              <a:rPr lang="en-US" sz="2000" dirty="0" err="1"/>
              <a:t>ortalama</a:t>
            </a:r>
            <a:r>
              <a:rPr lang="en-US" sz="2000" dirty="0"/>
              <a:t> </a:t>
            </a:r>
            <a:r>
              <a:rPr lang="en-US" sz="2000" dirty="0" err="1"/>
              <a:t>yumurta</a:t>
            </a:r>
            <a:r>
              <a:rPr lang="en-US" sz="2000" dirty="0"/>
              <a:t> </a:t>
            </a:r>
            <a:r>
              <a:rPr lang="en-US" sz="2000" dirty="0" err="1"/>
              <a:t>sayısı</a:t>
            </a:r>
            <a:r>
              <a:rPr lang="en-US" sz="2000" dirty="0"/>
              <a:t> 11</a:t>
            </a:r>
            <a:r>
              <a:rPr lang="tr-TR" sz="2000" dirty="0"/>
              <a:t>3 </a:t>
            </a:r>
            <a:r>
              <a:rPr lang="en-US" sz="2000" dirty="0" err="1"/>
              <a:t>adet</a:t>
            </a:r>
            <a:r>
              <a:rPr lang="en-US" sz="2000" dirty="0"/>
              <a:t> </a:t>
            </a:r>
            <a:r>
              <a:rPr lang="en-US" sz="2000" dirty="0" err="1"/>
              <a:t>ve</a:t>
            </a:r>
            <a:r>
              <a:rPr lang="en-US" sz="2000" dirty="0"/>
              <a:t> </a:t>
            </a: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r>
              <a:rPr lang="en-US" sz="2000" dirty="0" err="1"/>
              <a:t>ortalama</a:t>
            </a:r>
            <a:r>
              <a:rPr lang="en-US" sz="2000" dirty="0"/>
              <a:t> </a:t>
            </a:r>
            <a:r>
              <a:rPr lang="en-US" sz="2000" dirty="0" err="1"/>
              <a:t>yumurta</a:t>
            </a:r>
            <a:r>
              <a:rPr lang="en-US" sz="2000" dirty="0"/>
              <a:t> </a:t>
            </a:r>
            <a:r>
              <a:rPr lang="en-US" sz="2000" dirty="0" err="1"/>
              <a:t>ağırlığı</a:t>
            </a:r>
            <a:r>
              <a:rPr lang="en-US" sz="2000" dirty="0"/>
              <a:t> 5</a:t>
            </a:r>
            <a:r>
              <a:rPr lang="tr-TR" sz="2000" dirty="0"/>
              <a:t>3 </a:t>
            </a:r>
            <a:r>
              <a:rPr lang="en-US" sz="2000" dirty="0"/>
              <a:t>g </a:t>
            </a:r>
            <a:r>
              <a:rPr lang="en-US" sz="2000" dirty="0" err="1"/>
              <a:t>olarak</a:t>
            </a:r>
            <a:r>
              <a:rPr lang="en-US" sz="2000" dirty="0"/>
              <a:t> </a:t>
            </a:r>
            <a:r>
              <a:rPr lang="en-US" sz="2000" dirty="0" err="1"/>
              <a:t>tespit</a:t>
            </a:r>
            <a:r>
              <a:rPr lang="en-US" sz="2000" dirty="0"/>
              <a:t> </a:t>
            </a:r>
            <a:r>
              <a:rPr lang="en-US" sz="2000" dirty="0" err="1"/>
              <a:t>edilmiştir</a:t>
            </a:r>
            <a:r>
              <a:rPr lang="en-US" sz="2000" dirty="0"/>
              <a:t>. </a:t>
            </a:r>
            <a:endParaRPr lang="tr-TR" sz="2000" dirty="0"/>
          </a:p>
          <a:p>
            <a:pPr marL="342900" indent="-342900">
              <a:buFont typeface="Arial" panose="020B0604020202020204" pitchFamily="34" charset="0"/>
              <a:buChar char="•"/>
              <a:defRPr/>
            </a:pPr>
            <a:endParaRPr lang="tr-TR" sz="2000" dirty="0"/>
          </a:p>
          <a:p>
            <a:pPr marL="342900" indent="-342900">
              <a:buFont typeface="Arial" panose="020B0604020202020204" pitchFamily="34" charset="0"/>
              <a:buChar char="•"/>
              <a:defRPr/>
            </a:pPr>
            <a:r>
              <a:rPr lang="en-US" sz="2000" dirty="0" err="1"/>
              <a:t>Ayrıca</a:t>
            </a:r>
            <a:r>
              <a:rPr lang="en-US" sz="2000" dirty="0"/>
              <a:t>, </a:t>
            </a:r>
            <a:r>
              <a:rPr lang="en-US" sz="2000" dirty="0" err="1"/>
              <a:t>araştırmada</a:t>
            </a:r>
            <a:r>
              <a:rPr lang="en-US" sz="2000" dirty="0"/>
              <a:t> Denizli </a:t>
            </a:r>
            <a:r>
              <a:rPr lang="en-US" sz="2000" dirty="0" err="1"/>
              <a:t>sürüsünde</a:t>
            </a:r>
            <a:r>
              <a:rPr lang="en-US" sz="2000" dirty="0"/>
              <a:t> </a:t>
            </a:r>
            <a:r>
              <a:rPr lang="en-US" sz="2000" dirty="0" err="1"/>
              <a:t>yumurta</a:t>
            </a:r>
            <a:r>
              <a:rPr lang="en-US" sz="2000" dirty="0"/>
              <a:t> </a:t>
            </a:r>
            <a:r>
              <a:rPr lang="en-US" sz="2000" dirty="0" err="1"/>
              <a:t>sayısı</a:t>
            </a:r>
            <a:r>
              <a:rPr lang="en-US" sz="2000" dirty="0"/>
              <a:t> </a:t>
            </a:r>
            <a:r>
              <a:rPr lang="en-US" sz="2000" dirty="0" err="1"/>
              <a:t>bakımından</a:t>
            </a:r>
            <a:r>
              <a:rPr lang="en-US" sz="2000" dirty="0"/>
              <a:t> </a:t>
            </a:r>
            <a:r>
              <a:rPr lang="en-US" sz="2000" dirty="0" err="1"/>
              <a:t>varyasyonun</a:t>
            </a:r>
            <a:r>
              <a:rPr lang="en-US" sz="2000" dirty="0"/>
              <a:t> </a:t>
            </a:r>
            <a:r>
              <a:rPr lang="en-US" sz="2000" dirty="0" err="1"/>
              <a:t>yüksek</a:t>
            </a:r>
            <a:r>
              <a:rPr lang="en-US" sz="2000" dirty="0"/>
              <a:t> </a:t>
            </a:r>
            <a:r>
              <a:rPr lang="en-US" sz="2000" dirty="0" err="1"/>
              <a:t>olduğu</a:t>
            </a:r>
            <a:r>
              <a:rPr lang="en-US" sz="2000" dirty="0"/>
              <a:t> </a:t>
            </a:r>
            <a:r>
              <a:rPr lang="en-US" sz="2000" dirty="0" err="1"/>
              <a:t>ifade</a:t>
            </a:r>
            <a:r>
              <a:rPr lang="en-US" sz="2000" dirty="0"/>
              <a:t> </a:t>
            </a:r>
            <a:r>
              <a:rPr lang="en-US" sz="2000" dirty="0" err="1"/>
              <a:t>edilmiştir</a:t>
            </a:r>
            <a:r>
              <a:rPr lang="tr-TR" sz="2000" dirty="0"/>
              <a:t>.</a:t>
            </a:r>
            <a:r>
              <a:rPr lang="en-US" sz="2000" dirty="0"/>
              <a:t> </a:t>
            </a:r>
          </a:p>
        </p:txBody>
      </p:sp>
    </p:spTree>
    <p:extLst>
      <p:ext uri="{BB962C8B-B14F-4D97-AF65-F5344CB8AC3E}">
        <p14:creationId xmlns:p14="http://schemas.microsoft.com/office/powerpoint/2010/main" val="116336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8034"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57251"/>
            <a:ext cx="9144000"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6544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3"/>
          <p:cNvSpPr>
            <a:spLocks noGrp="1"/>
          </p:cNvSpPr>
          <p:nvPr>
            <p:ph type="body" idx="4294967295"/>
          </p:nvPr>
        </p:nvSpPr>
        <p:spPr>
          <a:xfrm>
            <a:off x="1524000" y="1600201"/>
            <a:ext cx="8218488" cy="4924425"/>
          </a:xfrm>
        </p:spPr>
        <p:txBody>
          <a:bodyPr/>
          <a:lstStyle/>
          <a:p>
            <a:pPr eaLnBrk="1" hangingPunct="1"/>
            <a:r>
              <a:rPr lang="tr-TR" altLang="en-US" smtClean="0"/>
              <a:t>Denizli ırkının çeşitli tüy rengine sahip olan 5 varyetesi vardır.</a:t>
            </a:r>
          </a:p>
          <a:p>
            <a:pPr eaLnBrk="1" hangingPunct="1"/>
            <a:r>
              <a:rPr lang="tr-TR" altLang="en-US" smtClean="0"/>
              <a:t>Demir kırı</a:t>
            </a:r>
          </a:p>
          <a:p>
            <a:pPr eaLnBrk="1" hangingPunct="1"/>
            <a:r>
              <a:rPr lang="tr-TR" altLang="en-US" smtClean="0"/>
              <a:t>Pekmez kefi</a:t>
            </a:r>
          </a:p>
          <a:p>
            <a:pPr eaLnBrk="1" hangingPunct="1"/>
            <a:r>
              <a:rPr lang="tr-TR" altLang="en-US" smtClean="0"/>
              <a:t>Şarabi</a:t>
            </a:r>
          </a:p>
          <a:p>
            <a:pPr eaLnBrk="1" hangingPunct="1"/>
            <a:r>
              <a:rPr lang="tr-TR" altLang="en-US" smtClean="0"/>
              <a:t>Ve siyah </a:t>
            </a:r>
          </a:p>
          <a:p>
            <a:pPr eaLnBrk="1" hangingPunct="1"/>
            <a:r>
              <a:rPr lang="tr-TR" altLang="en-US" smtClean="0"/>
              <a:t>Bütün varyetelerde müşterek özellik balta ibikli, siyah gagalı ve koyu gri bacak renginde olmalarıdır</a:t>
            </a:r>
          </a:p>
        </p:txBody>
      </p:sp>
    </p:spTree>
    <p:extLst>
      <p:ext uri="{BB962C8B-B14F-4D97-AF65-F5344CB8AC3E}">
        <p14:creationId xmlns:p14="http://schemas.microsoft.com/office/powerpoint/2010/main" val="2160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p:cNvSpPr>
          <p:nvPr>
            <p:ph type="body" idx="4294967295"/>
          </p:nvPr>
        </p:nvSpPr>
        <p:spPr>
          <a:xfrm>
            <a:off x="1524000" y="1600201"/>
            <a:ext cx="8229600" cy="4530725"/>
          </a:xfrm>
        </p:spPr>
        <p:txBody>
          <a:bodyPr rtlCol="0">
            <a:normAutofit fontScale="92500" lnSpcReduction="10000"/>
          </a:bodyPr>
          <a:lstStyle/>
          <a:p>
            <a:pPr marL="342906" indent="-342906" defTabSz="457207">
              <a:buClr>
                <a:schemeClr val="bg2">
                  <a:lumMod val="40000"/>
                  <a:lumOff val="60000"/>
                </a:schemeClr>
              </a:buClr>
              <a:buNone/>
              <a:defRPr/>
            </a:pPr>
            <a:r>
              <a:rPr lang="tr-TR" altLang="en-US" b="1" u="sng" dirty="0"/>
              <a:t>Gerze (Hacı Kadın):</a:t>
            </a:r>
            <a:r>
              <a:rPr lang="tr-TR" altLang="en-US" dirty="0"/>
              <a:t> </a:t>
            </a:r>
          </a:p>
          <a:p>
            <a:pPr marL="342906" indent="-342906" defTabSz="457207">
              <a:buClr>
                <a:schemeClr val="bg2">
                  <a:lumMod val="40000"/>
                  <a:lumOff val="60000"/>
                </a:schemeClr>
              </a:buClr>
              <a:buFont typeface="Wingdings 3" charset="2"/>
              <a:buChar char=""/>
              <a:defRPr/>
            </a:pPr>
            <a:r>
              <a:rPr lang="tr-TR" altLang="en-US" dirty="0"/>
              <a:t>Sinop ili çevresinde özellikle Gerze bölgesinde yetişir. </a:t>
            </a:r>
          </a:p>
          <a:p>
            <a:pPr marL="342906" indent="-342906" defTabSz="457207">
              <a:buClr>
                <a:schemeClr val="bg2">
                  <a:lumMod val="40000"/>
                  <a:lumOff val="60000"/>
                </a:schemeClr>
              </a:buClr>
              <a:buFont typeface="Wingdings 3" charset="2"/>
              <a:buChar char=""/>
              <a:defRPr/>
            </a:pPr>
            <a:r>
              <a:rPr lang="tr-TR" altLang="en-US" dirty="0"/>
              <a:t>Yerli yumurta et ırkıdır</a:t>
            </a:r>
          </a:p>
          <a:p>
            <a:pPr marL="342906" indent="-342906" defTabSz="457207">
              <a:buClr>
                <a:schemeClr val="bg2">
                  <a:lumMod val="40000"/>
                  <a:lumOff val="60000"/>
                </a:schemeClr>
              </a:buClr>
              <a:buFont typeface="Wingdings 3" charset="2"/>
              <a:buChar char=""/>
              <a:defRPr/>
            </a:pPr>
            <a:r>
              <a:rPr lang="tr-TR" altLang="en-US" dirty="0"/>
              <a:t>Düz parlak siyah renklidir. </a:t>
            </a:r>
          </a:p>
          <a:p>
            <a:pPr marL="342906" indent="-342906" defTabSz="457207">
              <a:buClr>
                <a:schemeClr val="bg2">
                  <a:lumMod val="40000"/>
                  <a:lumOff val="60000"/>
                </a:schemeClr>
              </a:buClr>
              <a:buFont typeface="Wingdings 3" charset="2"/>
              <a:buChar char=""/>
              <a:defRPr/>
            </a:pPr>
            <a:r>
              <a:rPr lang="tr-TR" altLang="en-US" dirty="0"/>
              <a:t>Çatal ibiklidir.</a:t>
            </a:r>
          </a:p>
          <a:p>
            <a:pPr marL="342906" indent="-342906" defTabSz="457207">
              <a:buClr>
                <a:schemeClr val="bg2">
                  <a:lumMod val="40000"/>
                  <a:lumOff val="60000"/>
                </a:schemeClr>
              </a:buClr>
              <a:buFont typeface="Wingdings 3" charset="2"/>
              <a:buChar char=""/>
              <a:defRPr/>
            </a:pPr>
            <a:r>
              <a:rPr lang="en-US" dirty="0" err="1"/>
              <a:t>Burun</a:t>
            </a:r>
            <a:r>
              <a:rPr lang="en-US" dirty="0"/>
              <a:t> </a:t>
            </a:r>
            <a:r>
              <a:rPr lang="en-US" dirty="0" err="1"/>
              <a:t>delikleri</a:t>
            </a:r>
            <a:r>
              <a:rPr lang="en-US" dirty="0"/>
              <a:t> </a:t>
            </a:r>
            <a:r>
              <a:rPr lang="en-US" dirty="0" err="1"/>
              <a:t>büyük</a:t>
            </a:r>
            <a:r>
              <a:rPr lang="en-US" dirty="0"/>
              <a:t> </a:t>
            </a:r>
            <a:r>
              <a:rPr lang="en-US" dirty="0" err="1"/>
              <a:t>ve</a:t>
            </a:r>
            <a:r>
              <a:rPr lang="en-US" dirty="0"/>
              <a:t> gaga </a:t>
            </a:r>
            <a:r>
              <a:rPr lang="en-US" dirty="0" err="1"/>
              <a:t>üzerinde</a:t>
            </a:r>
            <a:r>
              <a:rPr lang="en-US" dirty="0"/>
              <a:t> </a:t>
            </a:r>
            <a:r>
              <a:rPr lang="en-US" dirty="0" err="1"/>
              <a:t>çıkıntı</a:t>
            </a:r>
            <a:r>
              <a:rPr lang="tr-TR" dirty="0"/>
              <a:t> bulunur</a:t>
            </a:r>
          </a:p>
          <a:p>
            <a:pPr marL="342906" indent="-342906" defTabSz="457207">
              <a:buClr>
                <a:schemeClr val="bg2">
                  <a:lumMod val="40000"/>
                  <a:lumOff val="60000"/>
                </a:schemeClr>
              </a:buClr>
              <a:buFont typeface="Wingdings 3" charset="2"/>
              <a:buChar char=""/>
              <a:defRPr/>
            </a:pPr>
            <a:r>
              <a:rPr lang="en-US" dirty="0"/>
              <a:t> gaga </a:t>
            </a:r>
            <a:r>
              <a:rPr lang="en-US" dirty="0" err="1"/>
              <a:t>gri</a:t>
            </a:r>
            <a:r>
              <a:rPr lang="en-US" dirty="0"/>
              <a:t> </a:t>
            </a:r>
            <a:r>
              <a:rPr lang="en-US" dirty="0" err="1"/>
              <a:t>renk</a:t>
            </a:r>
            <a:r>
              <a:rPr lang="en-US" dirty="0"/>
              <a:t> </a:t>
            </a:r>
            <a:r>
              <a:rPr lang="en-US" dirty="0" err="1"/>
              <a:t>tonlarında</a:t>
            </a:r>
            <a:r>
              <a:rPr lang="en-US" dirty="0"/>
              <a:t> </a:t>
            </a:r>
            <a:r>
              <a:rPr lang="en-US" dirty="0" err="1"/>
              <a:t>ve</a:t>
            </a:r>
            <a:r>
              <a:rPr lang="en-US" dirty="0"/>
              <a:t> </a:t>
            </a:r>
            <a:r>
              <a:rPr lang="en-US" dirty="0" err="1"/>
              <a:t>orta</a:t>
            </a:r>
            <a:r>
              <a:rPr lang="en-US" dirty="0"/>
              <a:t> </a:t>
            </a:r>
            <a:r>
              <a:rPr lang="en-US" dirty="0" err="1"/>
              <a:t>uzunluktadır</a:t>
            </a:r>
            <a:r>
              <a:rPr lang="en-US" dirty="0"/>
              <a:t>. </a:t>
            </a:r>
            <a:endParaRPr lang="tr-TR" altLang="en-US" dirty="0"/>
          </a:p>
          <a:p>
            <a:pPr marL="342906" indent="-342906" defTabSz="457207">
              <a:buClr>
                <a:schemeClr val="bg2">
                  <a:lumMod val="40000"/>
                  <a:lumOff val="60000"/>
                </a:schemeClr>
              </a:buClr>
              <a:buFont typeface="Wingdings 3" charset="2"/>
              <a:buChar char=""/>
              <a:defRPr/>
            </a:pPr>
            <a:r>
              <a:rPr lang="tr-TR" altLang="en-US" dirty="0"/>
              <a:t>Ayaklar siyah, </a:t>
            </a:r>
          </a:p>
          <a:p>
            <a:pPr marL="342906" indent="-342906" defTabSz="457207">
              <a:buClr>
                <a:schemeClr val="bg2">
                  <a:lumMod val="40000"/>
                  <a:lumOff val="60000"/>
                </a:schemeClr>
              </a:buClr>
              <a:buFont typeface="Wingdings 3" charset="2"/>
              <a:buChar char=""/>
              <a:defRPr/>
            </a:pPr>
            <a:r>
              <a:rPr lang="tr-TR" altLang="en-US" dirty="0"/>
              <a:t>deri ve kulaklar beyazdır.</a:t>
            </a:r>
          </a:p>
          <a:p>
            <a:pPr marL="342906" indent="-342906" defTabSz="457207">
              <a:buClr>
                <a:schemeClr val="bg2">
                  <a:lumMod val="40000"/>
                  <a:lumOff val="60000"/>
                </a:schemeClr>
              </a:buClr>
              <a:buFont typeface="Wingdings 3" charset="2"/>
              <a:buChar char=""/>
              <a:defRPr/>
            </a:pPr>
            <a:r>
              <a:rPr lang="tr-TR" altLang="en-US" dirty="0"/>
              <a:t>Yumurtalar beyaz kabukludur</a:t>
            </a:r>
          </a:p>
        </p:txBody>
      </p:sp>
    </p:spTree>
    <p:extLst>
      <p:ext uri="{BB962C8B-B14F-4D97-AF65-F5344CB8AC3E}">
        <p14:creationId xmlns:p14="http://schemas.microsoft.com/office/powerpoint/2010/main" val="298435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İçerik Yer Tutucusu 2"/>
          <p:cNvSpPr>
            <a:spLocks noGrp="1"/>
          </p:cNvSpPr>
          <p:nvPr>
            <p:ph idx="1"/>
          </p:nvPr>
        </p:nvSpPr>
        <p:spPr>
          <a:xfrm>
            <a:off x="2135189" y="908051"/>
            <a:ext cx="7705725" cy="4195763"/>
          </a:xfrm>
        </p:spPr>
        <p:txBody>
          <a:bodyPr/>
          <a:lstStyle/>
          <a:p>
            <a:r>
              <a:rPr lang="en-US" altLang="en-US" smtClean="0"/>
              <a:t>LHMAE’nde koruma altına alınmış olan Gerze ırkına ait sürüde yürütülen araştırmada 24-52. haftalar arasında toplam yumurta verimi (% HH) % 46.52±2.75, </a:t>
            </a:r>
            <a:endParaRPr lang="tr-TR" altLang="en-US" smtClean="0"/>
          </a:p>
          <a:p>
            <a:r>
              <a:rPr lang="en-US" altLang="en-US" smtClean="0"/>
              <a:t>ortalama yumurta sayısı 94.06±4.37 adet ve </a:t>
            </a:r>
            <a:endParaRPr lang="tr-TR" altLang="en-US" smtClean="0"/>
          </a:p>
          <a:p>
            <a:r>
              <a:rPr lang="en-US" altLang="en-US" smtClean="0"/>
              <a:t>ortalama yumurta ağırlığı 47.85±0.59 g olarak tespit edilmiştir</a:t>
            </a:r>
            <a:r>
              <a:rPr lang="tr-TR" altLang="en-US" smtClean="0"/>
              <a:t>.</a:t>
            </a:r>
            <a:endParaRPr lang="en-US" altLang="en-US" smtClean="0"/>
          </a:p>
        </p:txBody>
      </p:sp>
    </p:spTree>
    <p:extLst>
      <p:ext uri="{BB962C8B-B14F-4D97-AF65-F5344CB8AC3E}">
        <p14:creationId xmlns:p14="http://schemas.microsoft.com/office/powerpoint/2010/main" val="196217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3600"/>
              <a:t>Sultan:</a:t>
            </a:r>
          </a:p>
        </p:txBody>
      </p:sp>
      <p:sp>
        <p:nvSpPr>
          <p:cNvPr id="104451" name="Rectangle 3"/>
          <p:cNvSpPr>
            <a:spLocks noGrp="1"/>
          </p:cNvSpPr>
          <p:nvPr>
            <p:ph type="body" sz="half" idx="4294967295"/>
          </p:nvPr>
        </p:nvSpPr>
        <p:spPr>
          <a:xfrm>
            <a:off x="1524000" y="1600201"/>
            <a:ext cx="4038600" cy="4530725"/>
          </a:xfrm>
        </p:spPr>
        <p:txBody>
          <a:bodyPr rtlCol="0">
            <a:normAutofit/>
          </a:bodyPr>
          <a:lstStyle/>
          <a:p>
            <a:pPr marL="342906" indent="-342906" defTabSz="457207">
              <a:buClr>
                <a:schemeClr val="bg2">
                  <a:lumMod val="40000"/>
                  <a:lumOff val="60000"/>
                </a:schemeClr>
              </a:buClr>
              <a:buFont typeface="Wingdings 3" charset="2"/>
              <a:buChar char=""/>
              <a:defRPr/>
            </a:pPr>
            <a:r>
              <a:rPr lang="tr-TR" altLang="en-US" sz="2400"/>
              <a:t>Türkiyede kalmamış bir ırktır.</a:t>
            </a:r>
          </a:p>
          <a:p>
            <a:pPr marL="342906" indent="-342906" defTabSz="457207">
              <a:buClr>
                <a:schemeClr val="bg2">
                  <a:lumMod val="40000"/>
                  <a:lumOff val="60000"/>
                </a:schemeClr>
              </a:buClr>
              <a:buFont typeface="Wingdings 3" charset="2"/>
              <a:buChar char=""/>
              <a:defRPr/>
            </a:pPr>
            <a:r>
              <a:rPr lang="tr-TR" altLang="en-US" sz="2400"/>
              <a:t>İngiltereye gönderilmiş ve orada üretilmektedir.</a:t>
            </a:r>
          </a:p>
          <a:p>
            <a:pPr marL="342906" indent="-342906" defTabSz="457207">
              <a:buClr>
                <a:schemeClr val="bg2">
                  <a:lumMod val="40000"/>
                  <a:lumOff val="60000"/>
                </a:schemeClr>
              </a:buClr>
              <a:buFont typeface="Wingdings 3" charset="2"/>
              <a:buChar char=""/>
              <a:defRPr/>
            </a:pPr>
            <a:r>
              <a:rPr lang="tr-TR" altLang="en-US" sz="2400"/>
              <a:t> Başında taç gibi bir tepelik var.</a:t>
            </a:r>
          </a:p>
          <a:p>
            <a:pPr marL="342906" indent="-342906" defTabSz="457207">
              <a:buClr>
                <a:schemeClr val="bg2">
                  <a:lumMod val="40000"/>
                  <a:lumOff val="60000"/>
                </a:schemeClr>
              </a:buClr>
              <a:buFont typeface="Wingdings 3" charset="2"/>
              <a:buChar char=""/>
              <a:defRPr/>
            </a:pPr>
            <a:r>
              <a:rPr lang="tr-TR" altLang="en-US" sz="2400"/>
              <a:t> İbik küçük ve V şeklindedir. </a:t>
            </a:r>
          </a:p>
          <a:p>
            <a:pPr marL="342906" indent="-342906" defTabSz="457207">
              <a:buClr>
                <a:schemeClr val="bg2">
                  <a:lumMod val="40000"/>
                  <a:lumOff val="60000"/>
                </a:schemeClr>
              </a:buClr>
              <a:buFont typeface="Wingdings 3" charset="2"/>
              <a:buChar char=""/>
              <a:defRPr/>
            </a:pPr>
            <a:r>
              <a:rPr lang="tr-TR" altLang="en-US" sz="2400"/>
              <a:t>Ayak ve bacakları tüylerle kaplıdır.</a:t>
            </a:r>
          </a:p>
          <a:p>
            <a:pPr marL="342906" indent="-342906" defTabSz="457207">
              <a:buClr>
                <a:schemeClr val="bg2">
                  <a:lumMod val="40000"/>
                  <a:lumOff val="60000"/>
                </a:schemeClr>
              </a:buClr>
              <a:buFont typeface="Wingdings 3" charset="2"/>
              <a:buChar char=""/>
              <a:defRPr/>
            </a:pPr>
            <a:r>
              <a:rPr lang="tr-TR" altLang="en-US" sz="2400"/>
              <a:t>Yumurtaları beyaz kabukludur. </a:t>
            </a:r>
          </a:p>
        </p:txBody>
      </p:sp>
    </p:spTree>
    <p:extLst>
      <p:ext uri="{BB962C8B-B14F-4D97-AF65-F5344CB8AC3E}">
        <p14:creationId xmlns:p14="http://schemas.microsoft.com/office/powerpoint/2010/main" val="157888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3"/>
          <p:cNvSpPr>
            <a:spLocks noGrp="1"/>
          </p:cNvSpPr>
          <p:nvPr>
            <p:ph type="body" idx="4294967295"/>
          </p:nvPr>
        </p:nvSpPr>
        <p:spPr>
          <a:xfrm>
            <a:off x="1524001" y="1600201"/>
            <a:ext cx="8569325" cy="4525963"/>
          </a:xfrm>
        </p:spPr>
        <p:txBody>
          <a:bodyPr/>
          <a:lstStyle/>
          <a:p>
            <a:pPr eaLnBrk="1" hangingPunct="1"/>
            <a:r>
              <a:rPr lang="tr-TR" altLang="en-US" sz="2400"/>
              <a:t>Standart saf ırklar ticari yetiştiricilikte yerlerini hibritlere bırakmış olmakla birlikte, az da olsa </a:t>
            </a:r>
          </a:p>
          <a:p>
            <a:pPr eaLnBrk="1" hangingPunct="1"/>
            <a:r>
              <a:rPr lang="tr-TR" altLang="en-US" sz="2400"/>
              <a:t>damızlık ve ıslah işletmeleri tarafından hibrit elde etme,</a:t>
            </a:r>
          </a:p>
          <a:p>
            <a:pPr eaLnBrk="1" hangingPunct="1"/>
            <a:r>
              <a:rPr lang="tr-TR" altLang="en-US" sz="2400"/>
              <a:t>Hastalıklara dayanıklı hatlar geliştirme</a:t>
            </a:r>
          </a:p>
          <a:p>
            <a:pPr eaLnBrk="1" hangingPunct="1"/>
            <a:r>
              <a:rPr lang="tr-TR" altLang="en-US" sz="2400"/>
              <a:t>Ve son yıllarda tavukların kapalı ortamlarda ve kafeste yetiştirilmesine tepkiler nedeniyle, ortaya atılan ve tavukçuluğun geçmişinde yer alan serbest yetiştirme veya organik üretim sisteminin yaygınlaşmasına paralel olarak modern tavuk ırklarının tekrar önem kazanması söz konusu olabilmektedir.</a:t>
            </a:r>
          </a:p>
        </p:txBody>
      </p:sp>
    </p:spTree>
    <p:extLst>
      <p:ext uri="{BB962C8B-B14F-4D97-AF65-F5344CB8AC3E}">
        <p14:creationId xmlns:p14="http://schemas.microsoft.com/office/powerpoint/2010/main" val="393851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3300"/>
              <a:t>Tavuk ırklarının sınıflandırılması</a:t>
            </a:r>
          </a:p>
        </p:txBody>
      </p:sp>
      <p:sp>
        <p:nvSpPr>
          <p:cNvPr id="62467" name="Rectangle 3"/>
          <p:cNvSpPr>
            <a:spLocks noGrp="1"/>
          </p:cNvSpPr>
          <p:nvPr>
            <p:ph type="body" idx="4294967295"/>
          </p:nvPr>
        </p:nvSpPr>
        <p:spPr>
          <a:xfrm>
            <a:off x="1524000" y="1341439"/>
            <a:ext cx="8229600" cy="4789487"/>
          </a:xfrm>
        </p:spPr>
        <p:txBody>
          <a:bodyPr rtlCol="0">
            <a:normAutofit/>
          </a:bodyPr>
          <a:lstStyle/>
          <a:p>
            <a:pPr marL="514350" indent="-514350" defTabSz="457207">
              <a:buClr>
                <a:schemeClr val="bg2">
                  <a:lumMod val="40000"/>
                  <a:lumOff val="60000"/>
                </a:schemeClr>
              </a:buClr>
              <a:buNone/>
              <a:defRPr/>
            </a:pPr>
            <a:r>
              <a:rPr lang="tr-TR" altLang="en-US" b="1">
                <a:solidFill>
                  <a:srgbClr val="FF0000"/>
                </a:solidFill>
                <a:effectLst>
                  <a:outerShdw blurRad="38100" dist="38100" dir="2700000" algn="tl">
                    <a:srgbClr val="000000"/>
                  </a:outerShdw>
                </a:effectLst>
              </a:rPr>
              <a:t>Elde edildikleri bölgelere göre</a:t>
            </a:r>
          </a:p>
          <a:p>
            <a:pPr marL="514350" indent="-514350" defTabSz="457207">
              <a:buClr>
                <a:schemeClr val="bg2">
                  <a:lumMod val="40000"/>
                  <a:lumOff val="60000"/>
                </a:schemeClr>
              </a:buClr>
              <a:buNone/>
              <a:defRPr/>
            </a:pPr>
            <a:endParaRPr lang="tr-TR" altLang="en-US" b="1">
              <a:solidFill>
                <a:srgbClr val="FF0000"/>
              </a:solidFill>
              <a:effectLst>
                <a:outerShdw blurRad="38100" dist="38100" dir="2700000" algn="tl">
                  <a:srgbClr val="000000"/>
                </a:outerShdw>
              </a:effectLst>
            </a:endParaRPr>
          </a:p>
          <a:p>
            <a:pPr marL="514350" indent="-514350" defTabSz="457207">
              <a:buClr>
                <a:schemeClr val="bg2">
                  <a:lumMod val="40000"/>
                  <a:lumOff val="60000"/>
                </a:schemeClr>
              </a:buClr>
              <a:buFont typeface="Wingdings 3" charset="2"/>
              <a:buChar char=""/>
              <a:defRPr/>
            </a:pPr>
            <a:r>
              <a:rPr lang="tr-TR" altLang="en-US" b="1"/>
              <a:t>Amerikan ırkları </a:t>
            </a:r>
            <a:r>
              <a:rPr lang="tr-TR" altLang="en-US"/>
              <a:t>(New Hampshire,Rhod Island Red, Plymouth Rock)</a:t>
            </a:r>
            <a:endParaRPr lang="tr-TR" altLang="en-US" b="1"/>
          </a:p>
          <a:p>
            <a:pPr marL="514350" indent="-514350" defTabSz="457207">
              <a:buClr>
                <a:schemeClr val="bg2">
                  <a:lumMod val="40000"/>
                  <a:lumOff val="60000"/>
                </a:schemeClr>
              </a:buClr>
              <a:buFont typeface="Wingdings 3" charset="2"/>
              <a:buChar char=""/>
              <a:defRPr/>
            </a:pPr>
            <a:r>
              <a:rPr lang="tr-TR" altLang="en-US" b="1"/>
              <a:t>Asya Irkları</a:t>
            </a:r>
            <a:r>
              <a:rPr lang="tr-TR" altLang="en-US"/>
              <a:t> (Brahma,Cochin,Langshan)</a:t>
            </a:r>
          </a:p>
          <a:p>
            <a:pPr marL="514350" indent="-514350" defTabSz="457207">
              <a:buClr>
                <a:schemeClr val="bg2">
                  <a:lumMod val="40000"/>
                  <a:lumOff val="60000"/>
                </a:schemeClr>
              </a:buClr>
              <a:buFont typeface="Wingdings 3" charset="2"/>
              <a:buChar char=""/>
              <a:defRPr/>
            </a:pPr>
            <a:r>
              <a:rPr lang="tr-TR" altLang="en-US" b="1"/>
              <a:t>İngiliz Irkları </a:t>
            </a:r>
            <a:r>
              <a:rPr lang="tr-TR" altLang="en-US"/>
              <a:t>(Cornish,Orpington,Susse</a:t>
            </a:r>
            <a:r>
              <a:rPr lang="tr-TR" altLang="en-US" b="1"/>
              <a:t>x</a:t>
            </a:r>
            <a:r>
              <a:rPr lang="tr-TR" altLang="en-US"/>
              <a:t>)</a:t>
            </a:r>
            <a:endParaRPr lang="tr-TR" altLang="en-US" b="1"/>
          </a:p>
          <a:p>
            <a:pPr marL="514350" indent="-514350" defTabSz="457207">
              <a:buClr>
                <a:schemeClr val="bg2">
                  <a:lumMod val="40000"/>
                  <a:lumOff val="60000"/>
                </a:schemeClr>
              </a:buClr>
              <a:buFont typeface="Wingdings 3" charset="2"/>
              <a:buChar char=""/>
              <a:defRPr/>
            </a:pPr>
            <a:r>
              <a:rPr lang="tr-TR" altLang="en-US" b="1"/>
              <a:t>Akdeniz Irkları</a:t>
            </a:r>
            <a:r>
              <a:rPr lang="tr-TR" altLang="en-US"/>
              <a:t>(Leghorn,Minorca,Endülüs)</a:t>
            </a:r>
          </a:p>
        </p:txBody>
      </p:sp>
    </p:spTree>
    <p:extLst>
      <p:ext uri="{BB962C8B-B14F-4D97-AF65-F5344CB8AC3E}">
        <p14:creationId xmlns:p14="http://schemas.microsoft.com/office/powerpoint/2010/main" val="375365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p:cNvSpPr>
          <p:nvPr>
            <p:ph type="body" sz="half" idx="4294967295"/>
          </p:nvPr>
        </p:nvSpPr>
        <p:spPr>
          <a:xfrm>
            <a:off x="2674938" y="1341439"/>
            <a:ext cx="7993062" cy="4789487"/>
          </a:xfrm>
        </p:spPr>
        <p:txBody>
          <a:bodyPr rtlCol="0">
            <a:normAutofit/>
          </a:bodyPr>
          <a:lstStyle/>
          <a:p>
            <a:pPr marL="342906" indent="-342906" defTabSz="457207">
              <a:buClr>
                <a:schemeClr val="bg2">
                  <a:lumMod val="40000"/>
                  <a:lumOff val="60000"/>
                </a:schemeClr>
              </a:buClr>
              <a:buNone/>
              <a:defRPr/>
            </a:pPr>
            <a:r>
              <a:rPr lang="tr-TR" altLang="en-US" b="1">
                <a:solidFill>
                  <a:srgbClr val="FF0000"/>
                </a:solidFill>
                <a:effectLst>
                  <a:outerShdw blurRad="38100" dist="38100" dir="2700000" algn="tl">
                    <a:srgbClr val="000000"/>
                  </a:outerShdw>
                </a:effectLst>
              </a:rPr>
              <a:t>2. Verim yönlerine göre;</a:t>
            </a:r>
          </a:p>
          <a:p>
            <a:pPr marL="342906" indent="-342906" defTabSz="457207">
              <a:buClr>
                <a:schemeClr val="bg2">
                  <a:lumMod val="40000"/>
                  <a:lumOff val="60000"/>
                </a:schemeClr>
              </a:buClr>
              <a:buNone/>
              <a:defRPr/>
            </a:pPr>
            <a:endParaRPr lang="tr-TR" altLang="en-US" b="1">
              <a:solidFill>
                <a:srgbClr val="FF0000"/>
              </a:solidFill>
              <a:effectLst>
                <a:outerShdw blurRad="38100" dist="38100" dir="2700000" algn="tl">
                  <a:srgbClr val="000000"/>
                </a:outerShdw>
              </a:effectLst>
            </a:endParaRPr>
          </a:p>
          <a:p>
            <a:pPr marL="342906" indent="-342906" defTabSz="457207">
              <a:buClr>
                <a:schemeClr val="bg2">
                  <a:lumMod val="40000"/>
                  <a:lumOff val="60000"/>
                </a:schemeClr>
              </a:buClr>
              <a:buFont typeface="Wingdings 3" charset="2"/>
              <a:buChar char=""/>
              <a:defRPr/>
            </a:pPr>
            <a:r>
              <a:rPr lang="tr-TR" altLang="en-US" b="1"/>
              <a:t>Yumurta Irkları </a:t>
            </a:r>
            <a:r>
              <a:rPr lang="tr-TR" altLang="en-US"/>
              <a:t>(Leghorn,Ankona,Minorca)</a:t>
            </a:r>
          </a:p>
          <a:p>
            <a:pPr marL="342906" indent="-342906" defTabSz="457207">
              <a:buClr>
                <a:schemeClr val="bg2">
                  <a:lumMod val="40000"/>
                  <a:lumOff val="60000"/>
                </a:schemeClr>
              </a:buClr>
              <a:buFont typeface="Wingdings 3" charset="2"/>
              <a:buChar char=""/>
              <a:defRPr/>
            </a:pPr>
            <a:r>
              <a:rPr lang="tr-TR" altLang="en-US" b="1"/>
              <a:t>Et Irkları </a:t>
            </a:r>
            <a:r>
              <a:rPr lang="tr-TR" altLang="en-US"/>
              <a:t>(Brahma,Cochin,Cornish,Dorking,Langshan)</a:t>
            </a:r>
            <a:endParaRPr lang="tr-TR" altLang="en-US" b="1"/>
          </a:p>
          <a:p>
            <a:pPr marL="342906" indent="-342906" defTabSz="457207">
              <a:buClr>
                <a:schemeClr val="bg2">
                  <a:lumMod val="40000"/>
                  <a:lumOff val="60000"/>
                </a:schemeClr>
              </a:buClr>
              <a:buFont typeface="Wingdings 3" charset="2"/>
              <a:buChar char=""/>
              <a:defRPr/>
            </a:pPr>
            <a:r>
              <a:rPr lang="tr-TR" altLang="en-US" b="1"/>
              <a:t>Et-Yumurta veya Yumurta-Et kombine Irkları</a:t>
            </a:r>
            <a:r>
              <a:rPr lang="tr-TR" altLang="en-US"/>
              <a:t> (Australop,New Hampshire,Plymouth-Rock)</a:t>
            </a:r>
            <a:endParaRPr lang="tr-TR" altLang="en-US" b="1"/>
          </a:p>
          <a:p>
            <a:pPr marL="342906" indent="-342906" defTabSz="457207">
              <a:buClr>
                <a:schemeClr val="bg2">
                  <a:lumMod val="40000"/>
                  <a:lumOff val="60000"/>
                </a:schemeClr>
              </a:buClr>
              <a:buFont typeface="Wingdings 3" charset="2"/>
              <a:buChar char=""/>
              <a:defRPr/>
            </a:pPr>
            <a:r>
              <a:rPr lang="tr-TR" altLang="en-US" b="1"/>
              <a:t>Bantamlar </a:t>
            </a:r>
            <a:r>
              <a:rPr lang="tr-TR" altLang="en-US"/>
              <a:t>(ispenç, Çin Tavuğu, Japon tavuğu)</a:t>
            </a:r>
          </a:p>
        </p:txBody>
      </p:sp>
    </p:spTree>
    <p:extLst>
      <p:ext uri="{BB962C8B-B14F-4D97-AF65-F5344CB8AC3E}">
        <p14:creationId xmlns:p14="http://schemas.microsoft.com/office/powerpoint/2010/main" val="187186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type="body" idx="4294967295"/>
          </p:nvPr>
        </p:nvSpPr>
        <p:spPr>
          <a:xfrm>
            <a:off x="1524000" y="1600201"/>
            <a:ext cx="8229600" cy="4530725"/>
          </a:xfrm>
        </p:spPr>
        <p:txBody>
          <a:bodyPr rtlCol="0">
            <a:normAutofit/>
          </a:bodyPr>
          <a:lstStyle/>
          <a:p>
            <a:pPr marL="342906" indent="-342906" defTabSz="457207">
              <a:buClr>
                <a:schemeClr val="bg2">
                  <a:lumMod val="40000"/>
                  <a:lumOff val="60000"/>
                </a:schemeClr>
              </a:buClr>
              <a:buNone/>
              <a:defRPr/>
            </a:pPr>
            <a:r>
              <a:rPr lang="tr-TR" altLang="en-US" b="1">
                <a:solidFill>
                  <a:srgbClr val="FF0000"/>
                </a:solidFill>
                <a:effectLst>
                  <a:outerShdw blurRad="38100" dist="38100" dir="2700000" algn="tl">
                    <a:srgbClr val="000000"/>
                  </a:outerShdw>
                </a:effectLst>
              </a:rPr>
              <a:t>3.Vücut yapısına göre</a:t>
            </a:r>
          </a:p>
          <a:p>
            <a:pPr marL="342906" indent="-342906" defTabSz="457207">
              <a:buClr>
                <a:schemeClr val="bg2">
                  <a:lumMod val="40000"/>
                  <a:lumOff val="60000"/>
                </a:schemeClr>
              </a:buClr>
              <a:buNone/>
              <a:defRPr/>
            </a:pPr>
            <a:endParaRPr lang="tr-TR" altLang="en-US">
              <a:solidFill>
                <a:srgbClr val="FF0000"/>
              </a:solidFill>
              <a:effectLst>
                <a:outerShdw blurRad="38100" dist="38100" dir="2700000" algn="tl">
                  <a:srgbClr val="000000"/>
                </a:outerShdw>
              </a:effectLst>
            </a:endParaRPr>
          </a:p>
          <a:p>
            <a:pPr marL="342906" indent="-342906" defTabSz="457207">
              <a:buClr>
                <a:schemeClr val="bg2">
                  <a:lumMod val="40000"/>
                  <a:lumOff val="60000"/>
                </a:schemeClr>
              </a:buClr>
              <a:buFont typeface="Wingdings 3" charset="2"/>
              <a:buChar char=""/>
              <a:defRPr/>
            </a:pPr>
            <a:r>
              <a:rPr lang="tr-TR" altLang="en-US"/>
              <a:t>-</a:t>
            </a:r>
            <a:r>
              <a:rPr lang="tr-TR" altLang="en-US" b="1"/>
              <a:t>Ağır Irklar </a:t>
            </a:r>
            <a:r>
              <a:rPr lang="tr-TR" altLang="en-US"/>
              <a:t>(Brahma,Cornish,opington)</a:t>
            </a:r>
          </a:p>
          <a:p>
            <a:pPr marL="342906" indent="-342906" defTabSz="457207">
              <a:buClr>
                <a:schemeClr val="bg2">
                  <a:lumMod val="40000"/>
                  <a:lumOff val="60000"/>
                </a:schemeClr>
              </a:buClr>
              <a:buFont typeface="Wingdings 3" charset="2"/>
              <a:buChar char=""/>
              <a:defRPr/>
            </a:pPr>
            <a:r>
              <a:rPr lang="tr-TR" altLang="en-US"/>
              <a:t>-</a:t>
            </a:r>
            <a:r>
              <a:rPr lang="tr-TR" altLang="en-US" b="1"/>
              <a:t>Orta Ağırlıkta Irklar </a:t>
            </a:r>
            <a:r>
              <a:rPr lang="tr-TR" altLang="en-US"/>
              <a:t>(New Hampshire)</a:t>
            </a:r>
            <a:endParaRPr lang="tr-TR" altLang="en-US" b="1"/>
          </a:p>
          <a:p>
            <a:pPr marL="342906" indent="-342906" defTabSz="457207">
              <a:buClr>
                <a:schemeClr val="bg2">
                  <a:lumMod val="40000"/>
                  <a:lumOff val="60000"/>
                </a:schemeClr>
              </a:buClr>
              <a:buFont typeface="Wingdings 3" charset="2"/>
              <a:buChar char=""/>
              <a:defRPr/>
            </a:pPr>
            <a:r>
              <a:rPr lang="tr-TR" altLang="en-US" b="1"/>
              <a:t>-Hafif Irklar </a:t>
            </a:r>
            <a:r>
              <a:rPr lang="tr-TR" altLang="en-US"/>
              <a:t>(Leghorn,Minorca)</a:t>
            </a:r>
          </a:p>
        </p:txBody>
      </p:sp>
    </p:spTree>
    <p:extLst>
      <p:ext uri="{BB962C8B-B14F-4D97-AF65-F5344CB8AC3E}">
        <p14:creationId xmlns:p14="http://schemas.microsoft.com/office/powerpoint/2010/main" val="1290846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p:cNvSpPr>
          <p:nvPr>
            <p:ph type="title" idx="4294967295"/>
          </p:nvPr>
        </p:nvSpPr>
        <p:spPr>
          <a:xfrm>
            <a:off x="1524000" y="273051"/>
            <a:ext cx="8229600" cy="773113"/>
          </a:xfrm>
          <a:extLst/>
        </p:spPr>
        <p:txBody>
          <a:bodyPr rtlCol="0">
            <a:normAutofit/>
            <a:scene3d>
              <a:camera prst="orthographicFront"/>
              <a:lightRig rig="soft" dir="t"/>
            </a:scene3d>
            <a:sp3d prstMaterial="softEdge">
              <a:bevelT w="25400" h="25400"/>
            </a:sp3d>
          </a:bodyPr>
          <a:lstStyle/>
          <a:p>
            <a:pPr defTabSz="457207">
              <a:defRPr/>
            </a:pPr>
            <a:r>
              <a:rPr lang="tr-TR" sz="4100" b="1" dirty="0">
                <a:latin typeface="Arial" charset="0"/>
              </a:rPr>
              <a:t>Kombine verimli, orta ağır ırklar</a:t>
            </a:r>
          </a:p>
        </p:txBody>
      </p:sp>
      <p:sp>
        <p:nvSpPr>
          <p:cNvPr id="65539" name="Rectangle 3"/>
          <p:cNvSpPr>
            <a:spLocks noGrp="1"/>
          </p:cNvSpPr>
          <p:nvPr>
            <p:ph type="body" idx="4294967295"/>
          </p:nvPr>
        </p:nvSpPr>
        <p:spPr>
          <a:xfrm>
            <a:off x="1524001" y="1052513"/>
            <a:ext cx="8207375" cy="5256212"/>
          </a:xfrm>
        </p:spPr>
        <p:txBody>
          <a:bodyPr rtlCol="0">
            <a:normAutofit/>
          </a:bodyPr>
          <a:lstStyle/>
          <a:p>
            <a:pPr marL="342906" indent="-342906" defTabSz="457207">
              <a:buClr>
                <a:schemeClr val="bg2">
                  <a:lumMod val="40000"/>
                  <a:lumOff val="60000"/>
                </a:schemeClr>
              </a:buClr>
              <a:buFont typeface="Wingdings 3" charset="2"/>
              <a:buChar char=""/>
              <a:defRPr/>
            </a:pPr>
            <a:r>
              <a:rPr lang="tr-TR" altLang="en-US" dirty="0"/>
              <a:t>Sakin yapılı, çevre koşullarına dayanıklı genelde kahverengi kabuklu yumurta veren hayvanlardır.</a:t>
            </a:r>
          </a:p>
          <a:p>
            <a:pPr marL="342906" indent="-342906" defTabSz="457207">
              <a:buClr>
                <a:schemeClr val="bg2">
                  <a:lumMod val="40000"/>
                  <a:lumOff val="60000"/>
                </a:schemeClr>
              </a:buClr>
              <a:buFont typeface="Wingdings 3" charset="2"/>
              <a:buChar char=""/>
              <a:defRPr/>
            </a:pPr>
            <a:r>
              <a:rPr lang="tr-TR" altLang="en-US" dirty="0"/>
              <a:t>Gerek kahverengi yumurtacı, gerekse etçi piliç üretiminde ebeveyn hatlarının geliştirilmesinde yaygın kullanılmışlardır.</a:t>
            </a:r>
          </a:p>
          <a:p>
            <a:pPr marL="342906" indent="-342906" defTabSz="457207">
              <a:buClr>
                <a:schemeClr val="bg2">
                  <a:lumMod val="40000"/>
                  <a:lumOff val="60000"/>
                </a:schemeClr>
              </a:buClr>
              <a:buFont typeface="Wingdings 3" charset="2"/>
              <a:buChar char=""/>
              <a:defRPr/>
            </a:pPr>
            <a:r>
              <a:rPr lang="tr-TR" altLang="en-US" dirty="0"/>
              <a:t>Gurk olma oranı %10-25 </a:t>
            </a:r>
            <a:r>
              <a:rPr lang="tr-TR" altLang="en-US" dirty="0" err="1"/>
              <a:t>dir</a:t>
            </a:r>
            <a:r>
              <a:rPr lang="tr-TR" altLang="en-US" dirty="0"/>
              <a:t>.</a:t>
            </a:r>
          </a:p>
          <a:p>
            <a:pPr marL="342906" indent="-342906" defTabSz="457207">
              <a:buClr>
                <a:schemeClr val="bg2">
                  <a:lumMod val="40000"/>
                  <a:lumOff val="60000"/>
                </a:schemeClr>
              </a:buClr>
              <a:buFont typeface="Wingdings 3" charset="2"/>
              <a:buChar char=""/>
              <a:defRPr/>
            </a:pPr>
            <a:r>
              <a:rPr lang="tr-TR" altLang="en-US" dirty="0"/>
              <a:t>Bu grubun en önemli temsilcileri;</a:t>
            </a:r>
          </a:p>
          <a:p>
            <a:pPr marL="342906" indent="-342906" defTabSz="457207">
              <a:buClr>
                <a:schemeClr val="bg2">
                  <a:lumMod val="40000"/>
                  <a:lumOff val="60000"/>
                </a:schemeClr>
              </a:buClr>
              <a:buFont typeface="Wingdings 3" charset="2"/>
              <a:buChar char=""/>
              <a:defRPr/>
            </a:pPr>
            <a:r>
              <a:rPr lang="tr-TR" altLang="en-US" dirty="0" err="1"/>
              <a:t>Plymouth</a:t>
            </a:r>
            <a:r>
              <a:rPr lang="tr-TR" altLang="en-US" dirty="0"/>
              <a:t> </a:t>
            </a:r>
            <a:r>
              <a:rPr lang="tr-TR" altLang="en-US" dirty="0" err="1"/>
              <a:t>Rock</a:t>
            </a:r>
            <a:r>
              <a:rPr lang="tr-TR" altLang="en-US" dirty="0"/>
              <a:t> (Beyaz, Çubuklu)</a:t>
            </a:r>
          </a:p>
          <a:p>
            <a:pPr marL="342906" indent="-342906" defTabSz="457207">
              <a:buClr>
                <a:schemeClr val="bg2">
                  <a:lumMod val="40000"/>
                  <a:lumOff val="60000"/>
                </a:schemeClr>
              </a:buClr>
              <a:buFont typeface="Wingdings 3" charset="2"/>
              <a:buChar char=""/>
              <a:defRPr/>
            </a:pPr>
            <a:r>
              <a:rPr lang="tr-TR" altLang="en-US" dirty="0" err="1"/>
              <a:t>Wyandotte</a:t>
            </a:r>
            <a:endParaRPr lang="tr-TR" altLang="en-US" dirty="0"/>
          </a:p>
          <a:p>
            <a:pPr marL="342906" indent="-342906" defTabSz="457207">
              <a:buClr>
                <a:schemeClr val="bg2">
                  <a:lumMod val="40000"/>
                  <a:lumOff val="60000"/>
                </a:schemeClr>
              </a:buClr>
              <a:buFont typeface="Wingdings 3" charset="2"/>
              <a:buChar char=""/>
              <a:defRPr/>
            </a:pPr>
            <a:r>
              <a:rPr lang="tr-TR" altLang="en-US" dirty="0"/>
              <a:t>Rhode Island </a:t>
            </a:r>
            <a:r>
              <a:rPr lang="tr-TR" altLang="en-US" dirty="0" err="1"/>
              <a:t>Red</a:t>
            </a:r>
            <a:endParaRPr lang="tr-TR" altLang="en-US" dirty="0"/>
          </a:p>
          <a:p>
            <a:pPr marL="342906" indent="-342906" defTabSz="457207">
              <a:buClr>
                <a:schemeClr val="bg2">
                  <a:lumMod val="40000"/>
                  <a:lumOff val="60000"/>
                </a:schemeClr>
              </a:buClr>
              <a:buFont typeface="Wingdings 3" charset="2"/>
              <a:buChar char=""/>
              <a:defRPr/>
            </a:pPr>
            <a:r>
              <a:rPr lang="tr-TR" altLang="en-US" dirty="0"/>
              <a:t>New Hampshire</a:t>
            </a:r>
          </a:p>
        </p:txBody>
      </p:sp>
    </p:spTree>
    <p:extLst>
      <p:ext uri="{BB962C8B-B14F-4D97-AF65-F5344CB8AC3E}">
        <p14:creationId xmlns:p14="http://schemas.microsoft.com/office/powerpoint/2010/main" val="297730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4100" b="1">
                <a:latin typeface="Arial" charset="0"/>
              </a:rPr>
              <a:t>Et verim yönlü, ağır ırklar</a:t>
            </a:r>
          </a:p>
        </p:txBody>
      </p:sp>
      <p:sp>
        <p:nvSpPr>
          <p:cNvPr id="75779" name="Rectangle 3"/>
          <p:cNvSpPr>
            <a:spLocks noGrp="1"/>
          </p:cNvSpPr>
          <p:nvPr>
            <p:ph type="body" idx="4294967295"/>
          </p:nvPr>
        </p:nvSpPr>
        <p:spPr>
          <a:xfrm>
            <a:off x="1524000" y="1600201"/>
            <a:ext cx="8229600" cy="4530725"/>
          </a:xfrm>
        </p:spPr>
        <p:txBody>
          <a:bodyPr rtlCol="0">
            <a:normAutofit lnSpcReduction="10000"/>
          </a:bodyPr>
          <a:lstStyle/>
          <a:p>
            <a:pPr marL="342906" indent="-342906" defTabSz="457207">
              <a:buClr>
                <a:schemeClr val="bg2">
                  <a:lumMod val="40000"/>
                  <a:lumOff val="60000"/>
                </a:schemeClr>
              </a:buClr>
              <a:buFont typeface="Wingdings 3" charset="2"/>
              <a:buChar char=""/>
              <a:defRPr/>
            </a:pPr>
            <a:r>
              <a:rPr lang="tr-TR" altLang="en-US" sz="2400" dirty="0"/>
              <a:t>Bu gruba giren ırklar orijin olarak Asya ve İngiliz ırkları, ağırlık olarak ise ağır ırklardandır.</a:t>
            </a:r>
          </a:p>
          <a:p>
            <a:pPr marL="342906" indent="-342906" defTabSz="457207">
              <a:buClr>
                <a:schemeClr val="bg2">
                  <a:lumMod val="40000"/>
                  <a:lumOff val="60000"/>
                </a:schemeClr>
              </a:buClr>
              <a:buFont typeface="Wingdings 3" charset="2"/>
              <a:buChar char=""/>
              <a:defRPr/>
            </a:pPr>
            <a:r>
              <a:rPr lang="tr-TR" altLang="en-US" sz="2400" dirty="0"/>
              <a:t>Ağır yapılı, sakin, yem tüketimleri ve gurk olma özellikleri yüksek (%40-80), yumurta verimleri düşüktür. </a:t>
            </a:r>
          </a:p>
          <a:p>
            <a:pPr marL="342906" indent="-342906" defTabSz="457207">
              <a:buClr>
                <a:schemeClr val="bg2">
                  <a:lumMod val="40000"/>
                  <a:lumOff val="60000"/>
                </a:schemeClr>
              </a:buClr>
              <a:buFont typeface="Wingdings 3" charset="2"/>
              <a:buChar char=""/>
              <a:defRPr/>
            </a:pPr>
            <a:r>
              <a:rPr lang="tr-TR" altLang="en-US" sz="2400" dirty="0"/>
              <a:t>Besi performansları çok yüksektir.</a:t>
            </a:r>
          </a:p>
          <a:p>
            <a:pPr marL="342906" indent="-342906" defTabSz="457207">
              <a:buClr>
                <a:schemeClr val="bg2">
                  <a:lumMod val="40000"/>
                  <a:lumOff val="60000"/>
                </a:schemeClr>
              </a:buClr>
              <a:buFont typeface="Wingdings 3" charset="2"/>
              <a:buChar char=""/>
              <a:defRPr/>
            </a:pPr>
            <a:r>
              <a:rPr lang="tr-TR" altLang="en-US" sz="2400" dirty="0"/>
              <a:t>Birçoğu etçi piliçlerde baba hatlarının elde edilmesinde kullanılmaktadır.</a:t>
            </a:r>
          </a:p>
          <a:p>
            <a:pPr marL="342906" indent="-342906" defTabSz="457207">
              <a:buClr>
                <a:schemeClr val="bg2">
                  <a:lumMod val="40000"/>
                  <a:lumOff val="60000"/>
                </a:schemeClr>
              </a:buClr>
              <a:buFont typeface="Wingdings 3" charset="2"/>
              <a:buChar char=""/>
              <a:defRPr/>
            </a:pPr>
            <a:r>
              <a:rPr lang="tr-TR" altLang="en-US" sz="2400" dirty="0"/>
              <a:t>Ayakları paçalıdır.</a:t>
            </a:r>
          </a:p>
          <a:p>
            <a:pPr marL="342906" indent="-342906" defTabSz="457207">
              <a:buClr>
                <a:schemeClr val="bg2">
                  <a:lumMod val="40000"/>
                  <a:lumOff val="60000"/>
                </a:schemeClr>
              </a:buClr>
              <a:buFont typeface="Wingdings 3" charset="2"/>
              <a:buChar char=""/>
              <a:defRPr/>
            </a:pPr>
            <a:r>
              <a:rPr lang="tr-TR" altLang="en-US" sz="2400" dirty="0"/>
              <a:t>Genelde yumurtaları kahverengi kabukludur</a:t>
            </a:r>
          </a:p>
          <a:p>
            <a:pPr marL="342906" indent="-342906" defTabSz="457207">
              <a:buClr>
                <a:schemeClr val="bg2">
                  <a:lumMod val="40000"/>
                  <a:lumOff val="60000"/>
                </a:schemeClr>
              </a:buClr>
              <a:buFont typeface="Wingdings 3" charset="2"/>
              <a:buChar char=""/>
              <a:defRPr/>
            </a:pPr>
            <a:r>
              <a:rPr lang="tr-TR" altLang="en-US" sz="2400" dirty="0"/>
              <a:t>Brahma, </a:t>
            </a:r>
            <a:r>
              <a:rPr lang="tr-TR" altLang="en-US" sz="2400" dirty="0" err="1"/>
              <a:t>Cochin</a:t>
            </a:r>
            <a:r>
              <a:rPr lang="tr-TR" altLang="en-US" sz="2400" dirty="0"/>
              <a:t>, </a:t>
            </a:r>
            <a:r>
              <a:rPr lang="tr-TR" altLang="en-US" sz="2400" dirty="0" err="1"/>
              <a:t>Susex,Cornish</a:t>
            </a:r>
            <a:endParaRPr lang="tr-TR" altLang="en-US" sz="2400" dirty="0"/>
          </a:p>
          <a:p>
            <a:pPr marL="342906" indent="-342906" defTabSz="457207">
              <a:buClr>
                <a:schemeClr val="bg2">
                  <a:lumMod val="40000"/>
                  <a:lumOff val="60000"/>
                </a:schemeClr>
              </a:buClr>
              <a:buNone/>
              <a:defRPr/>
            </a:pPr>
            <a:r>
              <a:rPr lang="tr-TR" altLang="en-US" sz="2400" dirty="0"/>
              <a:t> </a:t>
            </a:r>
          </a:p>
        </p:txBody>
      </p:sp>
    </p:spTree>
    <p:extLst>
      <p:ext uri="{BB962C8B-B14F-4D97-AF65-F5344CB8AC3E}">
        <p14:creationId xmlns:p14="http://schemas.microsoft.com/office/powerpoint/2010/main" val="241672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p:cNvSpPr>
          <p:nvPr>
            <p:ph type="title" idx="4294967295"/>
          </p:nvPr>
        </p:nvSpPr>
        <p:spPr>
          <a:xfrm>
            <a:off x="1524000" y="274638"/>
            <a:ext cx="8229600" cy="1143000"/>
          </a:xfrm>
          <a:extLst/>
        </p:spPr>
        <p:txBody>
          <a:bodyPr rtlCol="0">
            <a:normAutofit/>
            <a:scene3d>
              <a:camera prst="orthographicFront"/>
              <a:lightRig rig="soft" dir="t"/>
            </a:scene3d>
            <a:sp3d prstMaterial="softEdge">
              <a:bevelT w="25400" h="25400"/>
            </a:sp3d>
          </a:bodyPr>
          <a:lstStyle/>
          <a:p>
            <a:pPr defTabSz="457207">
              <a:defRPr/>
            </a:pPr>
            <a:r>
              <a:rPr lang="tr-TR" sz="3700" b="1">
                <a:latin typeface="Arial" charset="0"/>
              </a:rPr>
              <a:t>Yumurta Verim Yönlü, Hafif ırklar</a:t>
            </a:r>
          </a:p>
        </p:txBody>
      </p:sp>
      <p:sp>
        <p:nvSpPr>
          <p:cNvPr id="89091" name="Rectangle 3"/>
          <p:cNvSpPr>
            <a:spLocks noGrp="1"/>
          </p:cNvSpPr>
          <p:nvPr>
            <p:ph type="body" idx="4294967295"/>
          </p:nvPr>
        </p:nvSpPr>
        <p:spPr>
          <a:xfrm>
            <a:off x="1524000" y="1600201"/>
            <a:ext cx="8229600" cy="4530725"/>
          </a:xfrm>
        </p:spPr>
        <p:txBody>
          <a:bodyPr rtlCol="0">
            <a:normAutofit/>
          </a:bodyPr>
          <a:lstStyle/>
          <a:p>
            <a:pPr marL="342906" indent="-342906" defTabSz="457207">
              <a:buClr>
                <a:schemeClr val="bg2">
                  <a:lumMod val="40000"/>
                  <a:lumOff val="60000"/>
                </a:schemeClr>
              </a:buClr>
              <a:buFont typeface="Wingdings 3" charset="2"/>
              <a:buChar char=""/>
              <a:defRPr/>
            </a:pPr>
            <a:r>
              <a:rPr lang="tr-TR" altLang="en-US"/>
              <a:t>Bu gruptakiler orjin olarak Akdeniz ırkları, ağırlık olarak ise hafif yapılı ırklar grubundadır.</a:t>
            </a:r>
          </a:p>
          <a:p>
            <a:pPr marL="342906" indent="-342906" defTabSz="457207">
              <a:buClr>
                <a:schemeClr val="bg2">
                  <a:lumMod val="40000"/>
                  <a:lumOff val="60000"/>
                </a:schemeClr>
              </a:buClr>
              <a:buFont typeface="Wingdings 3" charset="2"/>
              <a:buChar char=""/>
              <a:defRPr/>
            </a:pPr>
            <a:r>
              <a:rPr lang="tr-TR" altLang="en-US"/>
              <a:t>Hareketli, yüksek yumurta verimli, yüksek adaptasyon kabiliyetleri, gurk olma özellikleri hemen hemen ortadan kalkmış olması(%1-5), düşük canlı ağırlıkları, düşük yem tüketimleri ve genelde beyaz kabuklu yumurta vermeleri ile tanınmışlardır.</a:t>
            </a:r>
          </a:p>
          <a:p>
            <a:pPr marL="342906" indent="-342906" defTabSz="457207">
              <a:buClr>
                <a:schemeClr val="bg2">
                  <a:lumMod val="40000"/>
                  <a:lumOff val="60000"/>
                </a:schemeClr>
              </a:buClr>
              <a:buFont typeface="Wingdings 3" charset="2"/>
              <a:buChar char=""/>
              <a:defRPr/>
            </a:pPr>
            <a:r>
              <a:rPr lang="tr-TR" altLang="en-US"/>
              <a:t>Bu ırkın en önemli temsilcisi Beyaz Leghornlardır.</a:t>
            </a:r>
          </a:p>
        </p:txBody>
      </p:sp>
    </p:spTree>
    <p:extLst>
      <p:ext uri="{BB962C8B-B14F-4D97-AF65-F5344CB8AC3E}">
        <p14:creationId xmlns:p14="http://schemas.microsoft.com/office/powerpoint/2010/main" val="404103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Dikdörtgen 1"/>
          <p:cNvSpPr>
            <a:spLocks noChangeArrowheads="1"/>
          </p:cNvSpPr>
          <p:nvPr/>
        </p:nvSpPr>
        <p:spPr bwMode="auto">
          <a:xfrm>
            <a:off x="1992313" y="692151"/>
            <a:ext cx="8064500" cy="55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D19BD0"/>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D19BD0"/>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D19BD0"/>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D19BD0"/>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buClrTx/>
              <a:buSzTx/>
              <a:buFontTx/>
              <a:buNone/>
            </a:pPr>
            <a:r>
              <a:rPr lang="tr-TR" altLang="en-US" sz="2800">
                <a:solidFill>
                  <a:srgbClr val="C00000"/>
                </a:solidFill>
                <a:latin typeface="Arial" panose="020B0604020202020204" pitchFamily="34" charset="0"/>
              </a:rPr>
              <a:t>YERLİ IRKLAR </a:t>
            </a: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r>
              <a:rPr lang="en-US" altLang="en-US" sz="1800">
                <a:latin typeface="Arial" panose="020B0604020202020204" pitchFamily="34" charset="0"/>
              </a:rPr>
              <a:t>Yerli ırklar, çevre koşullarına uyum, hastalıklara dayanıklılık ve yaşama gücü gibi özellikler bakımından önemli üstünlüklere sahiptirler. </a:t>
            </a:r>
            <a:endParaRPr lang="tr-TR" altLang="en-US" sz="1800">
              <a:latin typeface="Arial" panose="020B0604020202020204" pitchFamily="34" charset="0"/>
            </a:endParaRP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r>
              <a:rPr lang="en-US" altLang="en-US" sz="1800">
                <a:latin typeface="Arial" panose="020B0604020202020204" pitchFamily="34" charset="0"/>
              </a:rPr>
              <a:t>Ancak elde edilen ürün miktarı ve kaliteye bağlı olarak bu tip populasyonların ticari olarak sürdürülebilirlikleri giderek zorlaşmaktadır. </a:t>
            </a:r>
            <a:endParaRPr lang="tr-TR" altLang="en-US" sz="1800">
              <a:latin typeface="Arial" panose="020B0604020202020204" pitchFamily="34" charset="0"/>
            </a:endParaRP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r>
              <a:rPr lang="en-US" altLang="en-US" sz="1800">
                <a:latin typeface="Arial" panose="020B0604020202020204" pitchFamily="34" charset="0"/>
              </a:rPr>
              <a:t>Seleksiyon çalışmaları ile üzerinde durulan özellikler bakımından daha yüksek verimli ırk ve hat elde etme çalışmaları yoğun bir şekilde yürütülmektedir. </a:t>
            </a:r>
            <a:endParaRPr lang="tr-TR" altLang="en-US" sz="1800">
              <a:latin typeface="Arial" panose="020B0604020202020204" pitchFamily="34" charset="0"/>
            </a:endParaRP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r>
              <a:rPr lang="en-US" altLang="en-US" sz="1800">
                <a:latin typeface="Arial" panose="020B0604020202020204" pitchFamily="34" charset="0"/>
              </a:rPr>
              <a:t>Böyle bir durumda endüstriyel hayvancılık koşullarına daha uygun olan kültür ırklarının daha düşük verimli olan yerli ırklar ile yer değiştirmesi kaçınılmaz bir hal almaktadır. </a:t>
            </a:r>
            <a:endParaRPr lang="tr-TR" altLang="en-US" sz="1800">
              <a:latin typeface="Arial" panose="020B0604020202020204" pitchFamily="34" charset="0"/>
            </a:endParaRPr>
          </a:p>
          <a:p>
            <a:pPr>
              <a:spcBef>
                <a:spcPct val="0"/>
              </a:spcBef>
              <a:buClrTx/>
              <a:buSzTx/>
              <a:buFontTx/>
              <a:buNone/>
            </a:pPr>
            <a:endParaRPr lang="tr-TR" altLang="en-US" sz="1800">
              <a:latin typeface="Arial" panose="020B0604020202020204" pitchFamily="34" charset="0"/>
            </a:endParaRPr>
          </a:p>
          <a:p>
            <a:pPr>
              <a:spcBef>
                <a:spcPct val="0"/>
              </a:spcBef>
              <a:buClrTx/>
              <a:buSzTx/>
              <a:buFontTx/>
              <a:buNone/>
            </a:pPr>
            <a:r>
              <a:rPr lang="en-US" altLang="en-US" sz="1800">
                <a:latin typeface="Arial" panose="020B0604020202020204" pitchFamily="34" charset="0"/>
              </a:rPr>
              <a:t>Yerli tavuk ırkları her geçen gün yok olma tehdidi altındadır ve böylece değerli genotipler ile çeşitli özellikler kaybedilme tehdidi altında bulunmaktadır</a:t>
            </a:r>
            <a:r>
              <a:rPr lang="tr-TR" altLang="en-US" sz="1800">
                <a:latin typeface="Arial" panose="020B0604020202020204" pitchFamily="34" charset="0"/>
              </a:rPr>
              <a:t>.</a:t>
            </a:r>
            <a:endParaRPr lang="en-US" altLang="en-US" sz="1800">
              <a:latin typeface="Arial" panose="020B0604020202020204" pitchFamily="34" charset="0"/>
            </a:endParaRPr>
          </a:p>
        </p:txBody>
      </p:sp>
    </p:spTree>
    <p:extLst>
      <p:ext uri="{BB962C8B-B14F-4D97-AF65-F5344CB8AC3E}">
        <p14:creationId xmlns:p14="http://schemas.microsoft.com/office/powerpoint/2010/main" val="32523414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811</Words>
  <Application>Microsoft Office PowerPoint</Application>
  <PresentationFormat>Geniş ekran</PresentationFormat>
  <Paragraphs>120</Paragraphs>
  <Slides>16</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Calibri Light</vt:lpstr>
      <vt:lpstr>Wingdings</vt:lpstr>
      <vt:lpstr>Wingdings 3</vt:lpstr>
      <vt:lpstr>Office Teması</vt:lpstr>
      <vt:lpstr>Tavuk Irkları ve Sınıflandırılması </vt:lpstr>
      <vt:lpstr>PowerPoint Sunusu</vt:lpstr>
      <vt:lpstr>Tavuk ırklarının sınıflandırılması</vt:lpstr>
      <vt:lpstr>PowerPoint Sunusu</vt:lpstr>
      <vt:lpstr>PowerPoint Sunusu</vt:lpstr>
      <vt:lpstr>Kombine verimli, orta ağır ırklar</vt:lpstr>
      <vt:lpstr>Et verim yönlü, ağır ırklar</vt:lpstr>
      <vt:lpstr>Yumurta Verim Yönlü, Hafif ırklar</vt:lpstr>
      <vt:lpstr>PowerPoint Sunusu</vt:lpstr>
      <vt:lpstr>Yerli Irklar</vt:lpstr>
      <vt:lpstr>PowerPoint Sunusu</vt:lpstr>
      <vt:lpstr>PowerPoint Sunusu</vt:lpstr>
      <vt:lpstr>PowerPoint Sunusu</vt:lpstr>
      <vt:lpstr>PowerPoint Sunusu</vt:lpstr>
      <vt:lpstr>PowerPoint Sunusu</vt:lpstr>
      <vt:lpstr>Sultan: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Tavuk Irkları ve Sınıflandırılması </dc:title>
  <dc:creator>user</dc:creator>
  <cp:lastModifiedBy>user</cp:lastModifiedBy>
  <cp:revision>1</cp:revision>
  <dcterms:created xsi:type="dcterms:W3CDTF">2017-11-15T08:09:32Z</dcterms:created>
  <dcterms:modified xsi:type="dcterms:W3CDTF">2017-11-15T08:09:45Z</dcterms:modified>
</cp:coreProperties>
</file>