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31" r:id="rId14"/>
    <p:sldId id="268" r:id="rId15"/>
    <p:sldId id="269" r:id="rId16"/>
    <p:sldId id="270" r:id="rId17"/>
    <p:sldId id="271" r:id="rId18"/>
    <p:sldId id="272" r:id="rId19"/>
    <p:sldId id="273" r:id="rId20"/>
    <p:sldId id="364" r:id="rId21"/>
    <p:sldId id="274" r:id="rId22"/>
    <p:sldId id="276" r:id="rId23"/>
    <p:sldId id="275" r:id="rId24"/>
    <p:sldId id="277" r:id="rId25"/>
    <p:sldId id="332" r:id="rId26"/>
    <p:sldId id="278" r:id="rId27"/>
    <p:sldId id="279" r:id="rId28"/>
    <p:sldId id="280"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 id="362" r:id="rId58"/>
    <p:sldId id="363" r:id="rId5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40" autoAdjust="0"/>
    <p:restoredTop sz="95982"/>
  </p:normalViewPr>
  <p:slideViewPr>
    <p:cSldViewPr snapToGrid="0">
      <p:cViewPr>
        <p:scale>
          <a:sx n="100" d="100"/>
          <a:sy n="100" d="100"/>
        </p:scale>
        <p:origin x="712"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492162E7-E990-42AB-9317-163F969007B7}" type="datetimeFigureOut">
              <a:rPr lang="tr-TR" smtClean="0"/>
              <a:t>2.10.2019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200638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2162E7-E990-42AB-9317-163F969007B7}" type="datetimeFigureOut">
              <a:rPr lang="tr-TR" smtClean="0"/>
              <a:t>2.10.2019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2733401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2162E7-E990-42AB-9317-163F969007B7}" type="datetimeFigureOut">
              <a:rPr lang="tr-TR" smtClean="0"/>
              <a:t>2.10.2019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387353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2162E7-E990-42AB-9317-163F969007B7}" type="datetimeFigureOut">
              <a:rPr lang="tr-TR" smtClean="0"/>
              <a:t>2.10.2019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399344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492162E7-E990-42AB-9317-163F969007B7}" type="datetimeFigureOut">
              <a:rPr lang="tr-TR" smtClean="0"/>
              <a:t>2.10.2019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41923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92162E7-E990-42AB-9317-163F969007B7}" type="datetimeFigureOut">
              <a:rPr lang="tr-TR" smtClean="0"/>
              <a:t>2.10.2019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30671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29151" y="2505075"/>
            <a:ext cx="3887391"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92162E7-E990-42AB-9317-163F969007B7}" type="datetimeFigureOut">
              <a:rPr lang="tr-TR" smtClean="0"/>
              <a:t>2.10.2019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41219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92162E7-E990-42AB-9317-163F969007B7}" type="datetimeFigureOut">
              <a:rPr lang="tr-TR" smtClean="0"/>
              <a:t>2.10.2019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274657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162E7-E990-42AB-9317-163F969007B7}" type="datetimeFigureOut">
              <a:rPr lang="tr-TR" smtClean="0"/>
              <a:t>2.10.2019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416957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92162E7-E990-42AB-9317-163F969007B7}" type="datetimeFigureOut">
              <a:rPr lang="tr-TR" smtClean="0"/>
              <a:t>2.10.2019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35003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92162E7-E990-42AB-9317-163F969007B7}" type="datetimeFigureOut">
              <a:rPr lang="tr-TR" smtClean="0"/>
              <a:t>2.10.2019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7FF52E-B116-4C6C-9E02-8C85414453CF}" type="slidenum">
              <a:rPr lang="tr-TR" smtClean="0"/>
              <a:t>‹#›</a:t>
            </a:fld>
            <a:endParaRPr lang="tr-TR"/>
          </a:p>
        </p:txBody>
      </p:sp>
    </p:spTree>
    <p:extLst>
      <p:ext uri="{BB962C8B-B14F-4D97-AF65-F5344CB8AC3E}">
        <p14:creationId xmlns:p14="http://schemas.microsoft.com/office/powerpoint/2010/main" val="52676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62E7-E990-42AB-9317-163F969007B7}" type="datetimeFigureOut">
              <a:rPr lang="tr-TR" smtClean="0"/>
              <a:t>2.10.2019</a:t>
            </a:fld>
            <a:endParaRPr lang="tr-T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FF52E-B116-4C6C-9E02-8C85414453CF}" type="slidenum">
              <a:rPr lang="tr-TR" smtClean="0"/>
              <a:t>‹#›</a:t>
            </a:fld>
            <a:endParaRPr lang="tr-TR"/>
          </a:p>
        </p:txBody>
      </p:sp>
    </p:spTree>
    <p:extLst>
      <p:ext uri="{BB962C8B-B14F-4D97-AF65-F5344CB8AC3E}">
        <p14:creationId xmlns:p14="http://schemas.microsoft.com/office/powerpoint/2010/main" val="2582652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4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solidFill>
                  <a:srgbClr val="0070C0"/>
                </a:solidFill>
              </a:rPr>
              <a:t>BOVINE CORONAVIRUS</a:t>
            </a:r>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111122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lstStyle/>
          <a:p>
            <a:r>
              <a:rPr lang="tr-TR" altLang="tr-TR" dirty="0" err="1"/>
              <a:t>Coronaviridae</a:t>
            </a:r>
            <a:r>
              <a:rPr lang="tr-TR" altLang="tr-TR" dirty="0"/>
              <a:t>- </a:t>
            </a:r>
            <a:r>
              <a:rPr lang="tr-TR" altLang="tr-TR" dirty="0" err="1"/>
              <a:t>Coronavirus</a:t>
            </a:r>
            <a:endParaRPr lang="tr-TR" altLang="tr-TR" dirty="0"/>
          </a:p>
          <a:p>
            <a:r>
              <a:rPr lang="tr-TR" altLang="tr-TR" dirty="0"/>
              <a:t>RNA</a:t>
            </a:r>
          </a:p>
          <a:p>
            <a:r>
              <a:rPr lang="tr-TR" altLang="tr-TR" dirty="0" err="1"/>
              <a:t>Enveloped</a:t>
            </a:r>
            <a:endParaRPr lang="tr-TR" altLang="tr-TR" dirty="0"/>
          </a:p>
          <a:p>
            <a:r>
              <a:rPr lang="tr-TR" altLang="tr-TR" dirty="0" err="1"/>
              <a:t>Sensitive</a:t>
            </a:r>
            <a:r>
              <a:rPr lang="tr-TR" altLang="tr-TR" dirty="0"/>
              <a:t> </a:t>
            </a:r>
            <a:r>
              <a:rPr lang="tr-TR" altLang="tr-TR" dirty="0" err="1"/>
              <a:t>to</a:t>
            </a:r>
            <a:r>
              <a:rPr lang="tr-TR" altLang="tr-TR" dirty="0"/>
              <a:t> </a:t>
            </a:r>
            <a:r>
              <a:rPr lang="tr-TR" altLang="tr-TR" dirty="0" err="1"/>
              <a:t>Ether</a:t>
            </a:r>
            <a:r>
              <a:rPr lang="tr-TR" altLang="tr-TR" dirty="0"/>
              <a:t> </a:t>
            </a:r>
            <a:r>
              <a:rPr lang="tr-TR" altLang="tr-TR" dirty="0" err="1"/>
              <a:t>and</a:t>
            </a:r>
            <a:r>
              <a:rPr lang="tr-TR" altLang="tr-TR" dirty="0"/>
              <a:t> </a:t>
            </a:r>
            <a:r>
              <a:rPr lang="tr-TR" altLang="tr-TR" dirty="0" err="1"/>
              <a:t>Chloroform</a:t>
            </a:r>
            <a:endParaRPr lang="tr-TR" altLang="tr-TR" dirty="0"/>
          </a:p>
          <a:p>
            <a:r>
              <a:rPr lang="tr-TR" altLang="tr-TR" dirty="0"/>
              <a:t>HA</a:t>
            </a:r>
          </a:p>
          <a:p>
            <a:r>
              <a:rPr lang="tr-TR" altLang="tr-TR" dirty="0"/>
              <a:t>V</a:t>
            </a:r>
            <a:r>
              <a:rPr lang="en-US" altLang="tr-TR" dirty="0" err="1"/>
              <a:t>irus</a:t>
            </a:r>
            <a:r>
              <a:rPr lang="en-US" altLang="tr-TR" dirty="0"/>
              <a:t> </a:t>
            </a:r>
            <a:r>
              <a:rPr lang="tr-TR" altLang="tr-TR" dirty="0" err="1"/>
              <a:t>inoculated</a:t>
            </a:r>
            <a:r>
              <a:rPr lang="tr-TR" altLang="tr-TR" dirty="0"/>
              <a:t> </a:t>
            </a:r>
            <a:r>
              <a:rPr lang="en-US" altLang="tr-TR" dirty="0"/>
              <a:t>in the </a:t>
            </a:r>
            <a:r>
              <a:rPr lang="en-US" altLang="tr-TR" dirty="0" err="1"/>
              <a:t>Pri</a:t>
            </a:r>
            <a:r>
              <a:rPr lang="tr-TR" altLang="tr-TR" dirty="0" err="1"/>
              <a:t>mer</a:t>
            </a:r>
            <a:r>
              <a:rPr lang="en-US" altLang="tr-TR" dirty="0"/>
              <a:t> Cells of Dogs.</a:t>
            </a:r>
            <a:endParaRPr lang="tr-TR" altLang="tr-TR" dirty="0"/>
          </a:p>
          <a:p>
            <a:r>
              <a:rPr lang="en-US" altLang="tr-TR" dirty="0"/>
              <a:t>Virus is close</a:t>
            </a:r>
            <a:r>
              <a:rPr lang="tr-TR" altLang="tr-TR" dirty="0" err="1"/>
              <a:t>ly</a:t>
            </a:r>
            <a:r>
              <a:rPr lang="en-US" altLang="tr-TR" dirty="0"/>
              <a:t> </a:t>
            </a:r>
            <a:r>
              <a:rPr lang="en-US" altLang="tr-TR" dirty="0" err="1"/>
              <a:t>relat</a:t>
            </a:r>
            <a:r>
              <a:rPr lang="tr-TR" altLang="tr-TR" dirty="0" err="1"/>
              <a:t>ed</a:t>
            </a:r>
            <a:r>
              <a:rPr lang="en-US" altLang="tr-TR" dirty="0"/>
              <a:t> with Transmissible Gastroenteritis Virus of pigs.</a:t>
            </a:r>
            <a:endParaRPr lang="tr-TR" altLang="tr-TR" dirty="0"/>
          </a:p>
          <a:p>
            <a:endParaRPr lang="tr-TR" altLang="tr-TR" dirty="0"/>
          </a:p>
          <a:p>
            <a:endParaRPr lang="tr-TR" dirty="0"/>
          </a:p>
        </p:txBody>
      </p:sp>
    </p:spTree>
    <p:extLst>
      <p:ext uri="{BB962C8B-B14F-4D97-AF65-F5344CB8AC3E}">
        <p14:creationId xmlns:p14="http://schemas.microsoft.com/office/powerpoint/2010/main" val="2887985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lstStyle/>
          <a:p>
            <a:r>
              <a:rPr lang="en-US" dirty="0"/>
              <a:t>Most cases of </a:t>
            </a:r>
            <a:r>
              <a:rPr lang="tr-TR" dirty="0" err="1"/>
              <a:t>CCoV</a:t>
            </a:r>
            <a:r>
              <a:rPr lang="tr-TR" dirty="0"/>
              <a:t> </a:t>
            </a:r>
            <a:r>
              <a:rPr lang="en-US" dirty="0"/>
              <a:t>are transmitted by oral route via infected fecal material.</a:t>
            </a:r>
            <a:endParaRPr lang="tr-TR" dirty="0"/>
          </a:p>
          <a:p>
            <a:r>
              <a:rPr lang="en-US" dirty="0"/>
              <a:t> A dog may also become infected by eating from contaminated food bowls </a:t>
            </a:r>
            <a:r>
              <a:rPr lang="tr-TR" dirty="0"/>
              <a:t>(</a:t>
            </a:r>
            <a:r>
              <a:rPr lang="tr-TR" dirty="0" err="1"/>
              <a:t>indirect</a:t>
            </a:r>
            <a:r>
              <a:rPr lang="tr-TR" dirty="0"/>
              <a:t>) </a:t>
            </a:r>
            <a:r>
              <a:rPr lang="en-US" dirty="0"/>
              <a:t>or by direct contact with an infected dog.</a:t>
            </a:r>
            <a:endParaRPr lang="tr-TR" dirty="0"/>
          </a:p>
          <a:p>
            <a:endParaRPr lang="tr-TR" dirty="0"/>
          </a:p>
        </p:txBody>
      </p:sp>
      <p:sp>
        <p:nvSpPr>
          <p:cNvPr id="4" name="Dikdörtgen 3"/>
          <p:cNvSpPr/>
          <p:nvPr/>
        </p:nvSpPr>
        <p:spPr>
          <a:xfrm>
            <a:off x="6019802" y="6638711"/>
            <a:ext cx="3228975" cy="219291"/>
          </a:xfrm>
          <a:prstGeom prst="rect">
            <a:avLst/>
          </a:prstGeom>
        </p:spPr>
        <p:txBody>
          <a:bodyPr wrap="square">
            <a:spAutoFit/>
          </a:bodyPr>
          <a:lstStyle/>
          <a:p>
            <a:r>
              <a:rPr lang="tr-TR" sz="825" dirty="0"/>
              <a:t>https://vcahospitals.com/know-your-pet/coronavirus-disease-in-dogs</a:t>
            </a:r>
          </a:p>
        </p:txBody>
      </p:sp>
    </p:spTree>
    <p:extLst>
      <p:ext uri="{BB962C8B-B14F-4D97-AF65-F5344CB8AC3E}">
        <p14:creationId xmlns:p14="http://schemas.microsoft.com/office/powerpoint/2010/main" val="299453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Pathology</a:t>
            </a:r>
            <a:endParaRPr lang="tr-TR" dirty="0">
              <a:solidFill>
                <a:srgbClr val="0070C0"/>
              </a:solidFill>
            </a:endParaRPr>
          </a:p>
        </p:txBody>
      </p:sp>
      <p:sp>
        <p:nvSpPr>
          <p:cNvPr id="3" name="İçerik Yer Tutucusu 2"/>
          <p:cNvSpPr>
            <a:spLocks noGrp="1"/>
          </p:cNvSpPr>
          <p:nvPr>
            <p:ph idx="1"/>
          </p:nvPr>
        </p:nvSpPr>
        <p:spPr/>
        <p:txBody>
          <a:bodyPr/>
          <a:lstStyle/>
          <a:p>
            <a:r>
              <a:rPr lang="en-US" dirty="0"/>
              <a:t>Pathological</a:t>
            </a:r>
            <a:r>
              <a:rPr lang="tr-TR" dirty="0" err="1"/>
              <a:t>ly</a:t>
            </a:r>
            <a:r>
              <a:rPr lang="tr-TR" dirty="0"/>
              <a:t>, </a:t>
            </a:r>
            <a:r>
              <a:rPr lang="tr-TR" dirty="0" err="1"/>
              <a:t>there</a:t>
            </a:r>
            <a:r>
              <a:rPr lang="tr-TR" dirty="0"/>
              <a:t> </a:t>
            </a:r>
            <a:r>
              <a:rPr lang="tr-TR" dirty="0" err="1">
                <a:solidFill>
                  <a:srgbClr val="FF00FF"/>
                </a:solidFill>
              </a:rPr>
              <a:t>are</a:t>
            </a:r>
            <a:r>
              <a:rPr lang="tr-TR" dirty="0">
                <a:solidFill>
                  <a:srgbClr val="FF00FF"/>
                </a:solidFill>
              </a:rPr>
              <a:t> </a:t>
            </a:r>
            <a:r>
              <a:rPr lang="en-US" dirty="0">
                <a:solidFill>
                  <a:srgbClr val="FF00FF"/>
                </a:solidFill>
              </a:rPr>
              <a:t>atrophy and hemorrhage </a:t>
            </a:r>
            <a:r>
              <a:rPr lang="en-US" dirty="0"/>
              <a:t>in the </a:t>
            </a:r>
            <a:r>
              <a:rPr lang="tr-TR" dirty="0" err="1"/>
              <a:t>intestinal</a:t>
            </a:r>
            <a:r>
              <a:rPr lang="en-US" dirty="0"/>
              <a:t> villous.</a:t>
            </a:r>
            <a:endParaRPr lang="tr-TR" dirty="0"/>
          </a:p>
          <a:p>
            <a:r>
              <a:rPr lang="en-US" dirty="0"/>
              <a:t>Unlike </a:t>
            </a:r>
            <a:r>
              <a:rPr lang="en-US" dirty="0" err="1"/>
              <a:t>parvoviral</a:t>
            </a:r>
            <a:r>
              <a:rPr lang="en-US" dirty="0"/>
              <a:t> enteritis, there is no leucopenia and no decrease in leukocyte count in this disease.</a:t>
            </a:r>
            <a:endParaRPr lang="tr-TR" dirty="0"/>
          </a:p>
          <a:p>
            <a:r>
              <a:rPr lang="en-US" dirty="0"/>
              <a:t>The intestines are filled with a green yellow liquid feces.</a:t>
            </a:r>
            <a:endParaRPr lang="tr-TR" dirty="0"/>
          </a:p>
          <a:p>
            <a:r>
              <a:rPr lang="en-US" dirty="0"/>
              <a:t>The </a:t>
            </a:r>
            <a:r>
              <a:rPr lang="tr-TR" dirty="0" err="1"/>
              <a:t>intestinal</a:t>
            </a:r>
            <a:r>
              <a:rPr lang="en-US" dirty="0"/>
              <a:t> mucosa is hemorrhagic.</a:t>
            </a:r>
            <a:endParaRPr lang="tr-TR" dirty="0"/>
          </a:p>
        </p:txBody>
      </p:sp>
    </p:spTree>
    <p:extLst>
      <p:ext uri="{BB962C8B-B14F-4D97-AF65-F5344CB8AC3E}">
        <p14:creationId xmlns:p14="http://schemas.microsoft.com/office/powerpoint/2010/main" val="5140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9984" y="999680"/>
            <a:ext cx="9090435" cy="4908835"/>
          </a:xfrm>
          <a:prstGeom prst="rect">
            <a:avLst/>
          </a:prstGeom>
        </p:spPr>
      </p:pic>
    </p:spTree>
    <p:extLst>
      <p:ext uri="{BB962C8B-B14F-4D97-AF65-F5344CB8AC3E}">
        <p14:creationId xmlns:p14="http://schemas.microsoft.com/office/powerpoint/2010/main" val="118657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10000"/>
          </a:bodyPr>
          <a:lstStyle/>
          <a:p>
            <a:r>
              <a:rPr lang="en-US" dirty="0"/>
              <a:t>Adult dogs often have few or very mild symptoms. </a:t>
            </a:r>
            <a:endParaRPr lang="tr-TR" dirty="0"/>
          </a:p>
          <a:p>
            <a:r>
              <a:rPr lang="en-US" dirty="0"/>
              <a:t>Occasionally an infection may cause more severe symptoms, particularly in young pups.</a:t>
            </a:r>
            <a:endParaRPr lang="tr-TR" dirty="0"/>
          </a:p>
          <a:p>
            <a:r>
              <a:rPr lang="en-US" dirty="0"/>
              <a:t>Watery diarrhea </a:t>
            </a:r>
            <a:endParaRPr lang="tr-TR" dirty="0"/>
          </a:p>
          <a:p>
            <a:r>
              <a:rPr lang="en-US" dirty="0"/>
              <a:t>Nausea Lack of appetite </a:t>
            </a:r>
            <a:endParaRPr lang="tr-TR" dirty="0"/>
          </a:p>
          <a:p>
            <a:r>
              <a:rPr lang="en-US" dirty="0"/>
              <a:t>Vomiting </a:t>
            </a:r>
            <a:endParaRPr lang="tr-TR" dirty="0"/>
          </a:p>
          <a:p>
            <a:r>
              <a:rPr lang="en-US" dirty="0"/>
              <a:t>Hard or bloated belly </a:t>
            </a:r>
            <a:endParaRPr lang="tr-TR" dirty="0"/>
          </a:p>
          <a:p>
            <a:r>
              <a:rPr lang="en-US" dirty="0"/>
              <a:t>Fever </a:t>
            </a:r>
            <a:endParaRPr lang="tr-TR" dirty="0"/>
          </a:p>
          <a:p>
            <a:r>
              <a:rPr lang="en-US" dirty="0"/>
              <a:t>Cough, sneezing and other respiratory symptoms</a:t>
            </a:r>
            <a:br>
              <a:rPr lang="en-US" dirty="0"/>
            </a:br>
            <a:endParaRPr lang="tr-TR" dirty="0"/>
          </a:p>
        </p:txBody>
      </p:sp>
      <p:sp>
        <p:nvSpPr>
          <p:cNvPr id="4" name="Dikdörtgen 3"/>
          <p:cNvSpPr/>
          <p:nvPr/>
        </p:nvSpPr>
        <p:spPr>
          <a:xfrm>
            <a:off x="5934077" y="6543800"/>
            <a:ext cx="3209925" cy="219291"/>
          </a:xfrm>
          <a:prstGeom prst="rect">
            <a:avLst/>
          </a:prstGeom>
        </p:spPr>
        <p:txBody>
          <a:bodyPr wrap="square">
            <a:spAutoFit/>
          </a:bodyPr>
          <a:lstStyle/>
          <a:p>
            <a:r>
              <a:rPr lang="tr-TR" sz="825" dirty="0"/>
              <a:t>https://</a:t>
            </a:r>
            <a:r>
              <a:rPr lang="tr-TR" sz="825" dirty="0" err="1"/>
              <a:t>vcahospitals.com</a:t>
            </a:r>
            <a:r>
              <a:rPr lang="tr-TR" sz="825" dirty="0"/>
              <a:t>/</a:t>
            </a:r>
            <a:r>
              <a:rPr lang="tr-TR" sz="825" dirty="0" err="1"/>
              <a:t>know</a:t>
            </a:r>
            <a:r>
              <a:rPr lang="tr-TR" sz="825" dirty="0"/>
              <a:t>-</a:t>
            </a:r>
            <a:r>
              <a:rPr lang="tr-TR" sz="825" dirty="0" err="1"/>
              <a:t>yovur</a:t>
            </a:r>
            <a:r>
              <a:rPr lang="tr-TR" sz="825" dirty="0"/>
              <a:t>-pet/</a:t>
            </a:r>
            <a:r>
              <a:rPr lang="tr-TR" sz="825" dirty="0" err="1"/>
              <a:t>coronavirus</a:t>
            </a:r>
            <a:r>
              <a:rPr lang="tr-TR" sz="825" dirty="0"/>
              <a:t>-</a:t>
            </a:r>
            <a:r>
              <a:rPr lang="tr-TR" sz="825" dirty="0" err="1"/>
              <a:t>disease</a:t>
            </a:r>
            <a:r>
              <a:rPr lang="tr-TR" sz="825" dirty="0"/>
              <a:t>-in-</a:t>
            </a:r>
            <a:r>
              <a:rPr lang="tr-TR" sz="825" dirty="0" err="1"/>
              <a:t>dogs</a:t>
            </a:r>
            <a:endParaRPr lang="tr-TR" sz="825" dirty="0"/>
          </a:p>
        </p:txBody>
      </p:sp>
      <p:sp>
        <p:nvSpPr>
          <p:cNvPr id="5" name="Dikdörtgen 4"/>
          <p:cNvSpPr/>
          <p:nvPr/>
        </p:nvSpPr>
        <p:spPr>
          <a:xfrm>
            <a:off x="5934075" y="6324509"/>
            <a:ext cx="2952750" cy="219291"/>
          </a:xfrm>
          <a:prstGeom prst="rect">
            <a:avLst/>
          </a:prstGeom>
        </p:spPr>
        <p:txBody>
          <a:bodyPr wrap="square">
            <a:spAutoFit/>
          </a:bodyPr>
          <a:lstStyle/>
          <a:p>
            <a:r>
              <a:rPr lang="tr-TR" sz="825" dirty="0"/>
              <a:t>https://wagwalking.com/condition/canine-coronavirus-infection</a:t>
            </a:r>
          </a:p>
        </p:txBody>
      </p:sp>
      <p:pic>
        <p:nvPicPr>
          <p:cNvPr id="6" name="Resim 5"/>
          <p:cNvPicPr>
            <a:picLocks noChangeAspect="1"/>
          </p:cNvPicPr>
          <p:nvPr/>
        </p:nvPicPr>
        <p:blipFill>
          <a:blip r:embed="rId2"/>
          <a:stretch>
            <a:fillRect/>
          </a:stretch>
        </p:blipFill>
        <p:spPr>
          <a:xfrm>
            <a:off x="5168900" y="2993909"/>
            <a:ext cx="3346450" cy="2230095"/>
          </a:xfrm>
          <a:prstGeom prst="rect">
            <a:avLst/>
          </a:prstGeom>
        </p:spPr>
      </p:pic>
    </p:spTree>
    <p:extLst>
      <p:ext uri="{BB962C8B-B14F-4D97-AF65-F5344CB8AC3E}">
        <p14:creationId xmlns:p14="http://schemas.microsoft.com/office/powerpoint/2010/main" val="293613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tr-TR" dirty="0"/>
              <a:t>E.M. </a:t>
            </a:r>
            <a:r>
              <a:rPr lang="tr-TR" dirty="0" err="1"/>
              <a:t>could</a:t>
            </a:r>
            <a:r>
              <a:rPr lang="tr-TR" dirty="0"/>
              <a:t> be </a:t>
            </a:r>
            <a:r>
              <a:rPr lang="tr-TR" dirty="0" err="1"/>
              <a:t>used</a:t>
            </a:r>
            <a:r>
              <a:rPr lang="tr-TR" dirty="0"/>
              <a:t>.</a:t>
            </a:r>
          </a:p>
          <a:p>
            <a:r>
              <a:rPr lang="en-US" dirty="0"/>
              <a:t>The virus is isolated from</a:t>
            </a:r>
            <a:r>
              <a:rPr lang="tr-TR" dirty="0"/>
              <a:t> </a:t>
            </a:r>
            <a:r>
              <a:rPr lang="tr-TR" dirty="0" err="1"/>
              <a:t>intestines</a:t>
            </a:r>
            <a:r>
              <a:rPr lang="en-US" dirty="0"/>
              <a:t>.</a:t>
            </a:r>
            <a:endParaRPr lang="tr-TR" dirty="0"/>
          </a:p>
          <a:p>
            <a:r>
              <a:rPr lang="tr-TR" dirty="0"/>
              <a:t>A</a:t>
            </a:r>
            <a:r>
              <a:rPr lang="en-US" dirty="0" err="1"/>
              <a:t>ntibodies</a:t>
            </a:r>
            <a:r>
              <a:rPr lang="en-US" dirty="0"/>
              <a:t> are serologically detected by indirect diagnostic methods.</a:t>
            </a:r>
            <a:endParaRPr lang="tr-TR" dirty="0"/>
          </a:p>
          <a:p>
            <a:r>
              <a:rPr lang="tr-TR" dirty="0"/>
              <a:t>PCR</a:t>
            </a:r>
          </a:p>
          <a:p>
            <a:endParaRPr lang="tr-TR" dirty="0"/>
          </a:p>
        </p:txBody>
      </p:sp>
      <p:pic>
        <p:nvPicPr>
          <p:cNvPr id="4" name="Resim 3"/>
          <p:cNvPicPr>
            <a:picLocks noChangeAspect="1"/>
          </p:cNvPicPr>
          <p:nvPr/>
        </p:nvPicPr>
        <p:blipFill>
          <a:blip r:embed="rId2"/>
          <a:stretch>
            <a:fillRect/>
          </a:stretch>
        </p:blipFill>
        <p:spPr>
          <a:xfrm>
            <a:off x="5372100" y="3632200"/>
            <a:ext cx="2959100" cy="2959100"/>
          </a:xfrm>
          <a:prstGeom prst="rect">
            <a:avLst/>
          </a:prstGeom>
        </p:spPr>
      </p:pic>
    </p:spTree>
    <p:extLst>
      <p:ext uri="{BB962C8B-B14F-4D97-AF65-F5344CB8AC3E}">
        <p14:creationId xmlns:p14="http://schemas.microsoft.com/office/powerpoint/2010/main" val="328539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Treatment</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There is no specific treatment for coronavirus.</a:t>
            </a:r>
            <a:endParaRPr lang="tr-TR" dirty="0"/>
          </a:p>
          <a:p>
            <a:r>
              <a:rPr lang="en-US" dirty="0"/>
              <a:t>Antibiotics are ineffective against viruses, but may be useful in controlling secondary bacterial infections.</a:t>
            </a:r>
            <a:endParaRPr lang="tr-TR" dirty="0"/>
          </a:p>
          <a:p>
            <a:r>
              <a:rPr lang="en-US" dirty="0"/>
              <a:t>Early medical intervention is the key to successful treatment of severe cases.</a:t>
            </a:r>
            <a:endParaRPr lang="tr-TR" dirty="0"/>
          </a:p>
          <a:p>
            <a:r>
              <a:rPr lang="en-US" dirty="0"/>
              <a:t>Canine coronavirus vaccines are available. This vaccine is not recommended for all dogs and will be administered based on your dog's lifestyle and risk assessment.</a:t>
            </a:r>
            <a:endParaRPr lang="tr-TR" dirty="0"/>
          </a:p>
        </p:txBody>
      </p:sp>
    </p:spTree>
    <p:extLst>
      <p:ext uri="{BB962C8B-B14F-4D97-AF65-F5344CB8AC3E}">
        <p14:creationId xmlns:p14="http://schemas.microsoft.com/office/powerpoint/2010/main" val="324175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1350" y="2676528"/>
            <a:ext cx="7886700" cy="1325563"/>
          </a:xfrm>
        </p:spPr>
        <p:txBody>
          <a:bodyPr/>
          <a:lstStyle/>
          <a:p>
            <a:pPr algn="ctr"/>
            <a:r>
              <a:rPr lang="tr-TR" b="1" dirty="0">
                <a:solidFill>
                  <a:srgbClr val="0070C0"/>
                </a:solidFill>
              </a:rPr>
              <a:t>FELINE INFECTIOUS PERITONITIS (FIP) </a:t>
            </a:r>
          </a:p>
        </p:txBody>
      </p:sp>
    </p:spTree>
    <p:extLst>
      <p:ext uri="{BB962C8B-B14F-4D97-AF65-F5344CB8AC3E}">
        <p14:creationId xmlns:p14="http://schemas.microsoft.com/office/powerpoint/2010/main" val="2609512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r>
              <a:rPr lang="en-US" dirty="0"/>
              <a:t>Feline infectious peritonitis (FIP) is a viral disease of cats caused by certain strains of a virus called the feline coronavirus</a:t>
            </a:r>
            <a:r>
              <a:rPr lang="tr-TR" dirty="0"/>
              <a:t> </a:t>
            </a:r>
            <a:r>
              <a:rPr lang="en-US" dirty="0"/>
              <a:t>(</a:t>
            </a:r>
            <a:r>
              <a:rPr lang="en-US" dirty="0" err="1"/>
              <a:t>FCoV</a:t>
            </a:r>
            <a:r>
              <a:rPr lang="en-US" dirty="0"/>
              <a:t>). </a:t>
            </a:r>
            <a:endParaRPr lang="tr-TR" dirty="0"/>
          </a:p>
          <a:p>
            <a:r>
              <a:rPr lang="en-US" dirty="0"/>
              <a:t>FIP is a fatal disease which occurs in around </a:t>
            </a:r>
            <a:r>
              <a:rPr lang="tr-TR" dirty="0"/>
              <a:t>5-10% </a:t>
            </a:r>
            <a:r>
              <a:rPr lang="en-US" dirty="0"/>
              <a:t>of cats infected with the feline coronavirus</a:t>
            </a:r>
            <a:r>
              <a:rPr lang="tr-TR" dirty="0"/>
              <a:t>.</a:t>
            </a:r>
          </a:p>
          <a:p>
            <a:r>
              <a:rPr lang="en-US" u="sng" dirty="0">
                <a:solidFill>
                  <a:srgbClr val="FF0000"/>
                </a:solidFill>
              </a:rPr>
              <a:t>Therefore most cats infected with </a:t>
            </a:r>
            <a:r>
              <a:rPr lang="en-US" u="sng" dirty="0" err="1">
                <a:solidFill>
                  <a:srgbClr val="FF0000"/>
                </a:solidFill>
              </a:rPr>
              <a:t>FCoV</a:t>
            </a:r>
            <a:r>
              <a:rPr lang="en-US" u="sng" dirty="0">
                <a:solidFill>
                  <a:srgbClr val="FF0000"/>
                </a:solidFill>
              </a:rPr>
              <a:t> </a:t>
            </a:r>
            <a:r>
              <a:rPr lang="en-US" i="1" u="sng" dirty="0">
                <a:solidFill>
                  <a:srgbClr val="FF0000"/>
                </a:solidFill>
              </a:rPr>
              <a:t>do not </a:t>
            </a:r>
            <a:r>
              <a:rPr lang="en-US" u="sng" dirty="0">
                <a:solidFill>
                  <a:srgbClr val="FF0000"/>
                </a:solidFill>
              </a:rPr>
              <a:t>develop FIP.</a:t>
            </a:r>
            <a:endParaRPr lang="tr-TR" u="sng" dirty="0"/>
          </a:p>
          <a:p>
            <a:r>
              <a:rPr lang="tr-TR" dirty="0"/>
              <a:t>FIP </a:t>
            </a:r>
            <a:r>
              <a:rPr lang="en-US" dirty="0"/>
              <a:t>is a</a:t>
            </a:r>
            <a:r>
              <a:rPr lang="tr-TR" dirty="0"/>
              <a:t> </a:t>
            </a:r>
            <a:r>
              <a:rPr lang="en-US" dirty="0"/>
              <a:t>subacute or chronic viral disease characterized by fatigue, ascites, lymphopenia or granulomatous changes in the internal organs, which can be seen in all ages.</a:t>
            </a:r>
            <a:br>
              <a:rPr lang="en-US" dirty="0">
                <a:solidFill>
                  <a:srgbClr val="FF0000"/>
                </a:solidFill>
              </a:rPr>
            </a:br>
            <a:endParaRPr lang="tr-TR" dirty="0">
              <a:solidFill>
                <a:srgbClr val="FF0000"/>
              </a:solidFill>
            </a:endParaRPr>
          </a:p>
        </p:txBody>
      </p:sp>
      <p:sp>
        <p:nvSpPr>
          <p:cNvPr id="4" name="Dikdörtgen 3"/>
          <p:cNvSpPr/>
          <p:nvPr/>
        </p:nvSpPr>
        <p:spPr>
          <a:xfrm>
            <a:off x="5489074"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107516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4" name="İçerik Yer Tutucusu 2"/>
          <p:cNvSpPr txBox="1">
            <a:spLocks/>
          </p:cNvSpPr>
          <p:nvPr/>
        </p:nvSpPr>
        <p:spPr>
          <a:xfrm>
            <a:off x="628650" y="1690689"/>
            <a:ext cx="788670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ltLang="tr-TR" dirty="0" err="1"/>
              <a:t>Coronaviridae</a:t>
            </a:r>
            <a:r>
              <a:rPr lang="tr-TR" altLang="tr-TR" dirty="0"/>
              <a:t>- </a:t>
            </a:r>
            <a:r>
              <a:rPr lang="tr-TR" altLang="tr-TR" dirty="0" err="1"/>
              <a:t>Coronavirus</a:t>
            </a:r>
            <a:endParaRPr lang="tr-TR" altLang="tr-TR" dirty="0"/>
          </a:p>
          <a:p>
            <a:r>
              <a:rPr lang="tr-TR" altLang="tr-TR" dirty="0"/>
              <a:t>RNA</a:t>
            </a:r>
          </a:p>
          <a:p>
            <a:r>
              <a:rPr lang="tr-TR" altLang="tr-TR" dirty="0" err="1"/>
              <a:t>Enveloped</a:t>
            </a:r>
            <a:endParaRPr lang="tr-TR" altLang="tr-TR" dirty="0"/>
          </a:p>
          <a:p>
            <a:r>
              <a:rPr lang="tr-TR" altLang="tr-TR" dirty="0" err="1"/>
              <a:t>Sensitive</a:t>
            </a:r>
            <a:r>
              <a:rPr lang="tr-TR" altLang="tr-TR" dirty="0"/>
              <a:t> </a:t>
            </a:r>
            <a:r>
              <a:rPr lang="tr-TR" altLang="tr-TR" dirty="0" err="1"/>
              <a:t>to</a:t>
            </a:r>
            <a:r>
              <a:rPr lang="tr-TR" altLang="tr-TR" dirty="0"/>
              <a:t> </a:t>
            </a:r>
            <a:r>
              <a:rPr lang="tr-TR" altLang="tr-TR" dirty="0" err="1"/>
              <a:t>Ether</a:t>
            </a:r>
            <a:r>
              <a:rPr lang="tr-TR" altLang="tr-TR" dirty="0"/>
              <a:t> </a:t>
            </a:r>
            <a:r>
              <a:rPr lang="tr-TR" altLang="tr-TR" dirty="0" err="1"/>
              <a:t>and</a:t>
            </a:r>
            <a:r>
              <a:rPr lang="tr-TR" altLang="tr-TR" dirty="0"/>
              <a:t> </a:t>
            </a:r>
            <a:r>
              <a:rPr lang="tr-TR" altLang="tr-TR" dirty="0" err="1"/>
              <a:t>Chloroform</a:t>
            </a:r>
            <a:endParaRPr lang="tr-TR" altLang="tr-TR" dirty="0"/>
          </a:p>
          <a:p>
            <a:r>
              <a:rPr lang="tr-TR" altLang="tr-TR" dirty="0"/>
              <a:t>HA</a:t>
            </a:r>
          </a:p>
          <a:p>
            <a:r>
              <a:rPr lang="en-US" altLang="tr-TR" dirty="0"/>
              <a:t>The </a:t>
            </a:r>
            <a:r>
              <a:rPr lang="tr-TR" altLang="tr-TR" dirty="0" err="1"/>
              <a:t>virus</a:t>
            </a:r>
            <a:r>
              <a:rPr lang="tr-TR" altLang="tr-TR" dirty="0"/>
              <a:t> </a:t>
            </a:r>
            <a:r>
              <a:rPr lang="tr-TR" altLang="tr-TR" dirty="0" err="1"/>
              <a:t>inoculated</a:t>
            </a:r>
            <a:r>
              <a:rPr lang="en-US" altLang="tr-TR" dirty="0"/>
              <a:t> in primer and </a:t>
            </a:r>
            <a:r>
              <a:rPr lang="en-US" altLang="tr-TR" u="sng" dirty="0"/>
              <a:t>macrophage</a:t>
            </a:r>
            <a:r>
              <a:rPr lang="en-US" altLang="tr-TR" dirty="0"/>
              <a:t> cell cultures</a:t>
            </a:r>
            <a:r>
              <a:rPr lang="tr-TR" altLang="tr-TR" dirty="0"/>
              <a:t> of </a:t>
            </a:r>
            <a:r>
              <a:rPr lang="tr-TR" altLang="tr-TR" dirty="0" err="1"/>
              <a:t>feline</a:t>
            </a:r>
            <a:r>
              <a:rPr lang="en-US" altLang="tr-TR" dirty="0"/>
              <a:t>. </a:t>
            </a:r>
            <a:endParaRPr lang="tr-TR" altLang="tr-TR" dirty="0"/>
          </a:p>
          <a:p>
            <a:r>
              <a:rPr lang="en-US" altLang="tr-TR" dirty="0">
                <a:solidFill>
                  <a:srgbClr val="7030A0"/>
                </a:solidFill>
              </a:rPr>
              <a:t>ANTIGENICITY:</a:t>
            </a:r>
            <a:r>
              <a:rPr lang="en-US" altLang="tr-TR" dirty="0"/>
              <a:t>  The virus associated with FIP is </a:t>
            </a:r>
            <a:r>
              <a:rPr lang="en-US" altLang="tr-TR" dirty="0">
                <a:solidFill>
                  <a:srgbClr val="00B050"/>
                </a:solidFill>
              </a:rPr>
              <a:t>indistinguishable </a:t>
            </a:r>
            <a:r>
              <a:rPr lang="en-US" altLang="tr-TR" dirty="0"/>
              <a:t>antigenically from  the common enteric </a:t>
            </a:r>
            <a:r>
              <a:rPr lang="en-US" altLang="tr-TR" dirty="0" err="1"/>
              <a:t>FCoV</a:t>
            </a:r>
            <a:r>
              <a:rPr lang="en-US" altLang="tr-TR" dirty="0"/>
              <a:t>. </a:t>
            </a:r>
            <a:endParaRPr lang="tr-TR" altLang="tr-TR" dirty="0"/>
          </a:p>
          <a:p>
            <a:pPr marL="0" indent="0">
              <a:buNone/>
            </a:pPr>
            <a:endParaRPr lang="tr-TR" dirty="0"/>
          </a:p>
        </p:txBody>
      </p:sp>
      <p:sp>
        <p:nvSpPr>
          <p:cNvPr id="5" name="Dikdörtgen 4"/>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3179871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It </a:t>
            </a:r>
            <a:r>
              <a:rPr lang="tr-TR" dirty="0"/>
              <a:t>is</a:t>
            </a:r>
            <a:r>
              <a:rPr lang="en-US" dirty="0"/>
              <a:t> </a:t>
            </a:r>
            <a:r>
              <a:rPr lang="tr-TR" dirty="0"/>
              <a:t>a </a:t>
            </a:r>
            <a:r>
              <a:rPr lang="en-US" dirty="0"/>
              <a:t>local infectious that occurs in colon and small intestines in acute-onset, usually affects 5-21 day</a:t>
            </a:r>
            <a:r>
              <a:rPr lang="tr-TR" dirty="0"/>
              <a:t>s </a:t>
            </a:r>
            <a:r>
              <a:rPr lang="tr-TR" dirty="0" err="1"/>
              <a:t>old</a:t>
            </a:r>
            <a:r>
              <a:rPr lang="tr-TR" dirty="0"/>
              <a:t> </a:t>
            </a:r>
            <a:r>
              <a:rPr lang="tr-TR" dirty="0" err="1"/>
              <a:t>calves</a:t>
            </a:r>
            <a:r>
              <a:rPr lang="tr-TR" dirty="0"/>
              <a:t>.</a:t>
            </a:r>
          </a:p>
        </p:txBody>
      </p:sp>
    </p:spTree>
    <p:extLst>
      <p:ext uri="{BB962C8B-B14F-4D97-AF65-F5344CB8AC3E}">
        <p14:creationId xmlns:p14="http://schemas.microsoft.com/office/powerpoint/2010/main" val="217571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28650" y="558141"/>
            <a:ext cx="7886700" cy="5595072"/>
          </a:xfrm>
        </p:spPr>
        <p:txBody>
          <a:bodyPr>
            <a:normAutofit/>
          </a:bodyPr>
          <a:lstStyle/>
          <a:p>
            <a:r>
              <a:rPr lang="en-US" sz="2400" dirty="0"/>
              <a:t>Most strains of </a:t>
            </a:r>
            <a:r>
              <a:rPr lang="en-US" sz="2400" dirty="0" err="1"/>
              <a:t>FCoV</a:t>
            </a:r>
            <a:r>
              <a:rPr lang="tr-TR" sz="2400" dirty="0"/>
              <a:t> </a:t>
            </a:r>
            <a:r>
              <a:rPr lang="en-US" sz="2400" dirty="0"/>
              <a:t>are </a:t>
            </a:r>
            <a:r>
              <a:rPr lang="en-US" sz="2400" dirty="0" err="1"/>
              <a:t>avirulent</a:t>
            </a:r>
            <a:r>
              <a:rPr lang="en-US" sz="2400" dirty="0"/>
              <a:t>, which means that they do not cause disease, and are referred to as</a:t>
            </a:r>
            <a:r>
              <a:rPr lang="en-US" sz="2400" dirty="0">
                <a:solidFill>
                  <a:srgbClr val="FF0000"/>
                </a:solidFill>
              </a:rPr>
              <a:t> feline enteric </a:t>
            </a:r>
            <a:r>
              <a:rPr lang="en-US" sz="2400" dirty="0" err="1">
                <a:solidFill>
                  <a:srgbClr val="FF0000"/>
                </a:solidFill>
              </a:rPr>
              <a:t>coronavirus</a:t>
            </a:r>
            <a:r>
              <a:rPr lang="en-US" sz="2400" dirty="0">
                <a:solidFill>
                  <a:srgbClr val="FF0000"/>
                </a:solidFill>
              </a:rPr>
              <a:t>. </a:t>
            </a:r>
            <a:endParaRPr lang="tr-TR" sz="2400" dirty="0">
              <a:solidFill>
                <a:srgbClr val="FF0000"/>
              </a:solidFill>
            </a:endParaRPr>
          </a:p>
          <a:p>
            <a:r>
              <a:rPr lang="en-US" sz="2400" dirty="0"/>
              <a:t>Cats infected with a </a:t>
            </a:r>
            <a:r>
              <a:rPr lang="en-US" sz="2400" dirty="0" err="1"/>
              <a:t>FCoV</a:t>
            </a:r>
            <a:r>
              <a:rPr lang="tr-TR" sz="2400" dirty="0"/>
              <a:t> </a:t>
            </a:r>
            <a:r>
              <a:rPr lang="en-US" sz="2400" dirty="0"/>
              <a:t>generally do not show any symptoms during the initial viral infection, and an immune response occurs with the development of antiviral antibodies. </a:t>
            </a:r>
            <a:endParaRPr lang="tr-TR" sz="2400" dirty="0"/>
          </a:p>
          <a:p>
            <a:r>
              <a:rPr lang="en-US" sz="2400" dirty="0"/>
              <a:t>In a small percent of infected cats (5 to 10 percent), </a:t>
            </a:r>
            <a:r>
              <a:rPr lang="en-US" sz="2400" dirty="0">
                <a:solidFill>
                  <a:srgbClr val="FF00FF"/>
                </a:solidFill>
              </a:rPr>
              <a:t>either by a mutation of the virus or by an aberration of the immune response,</a:t>
            </a:r>
            <a:r>
              <a:rPr lang="en-US" sz="2400" dirty="0"/>
              <a:t> the infection progresses into clinical FIP. </a:t>
            </a:r>
            <a:endParaRPr lang="tr-TR" sz="2400" dirty="0"/>
          </a:p>
          <a:p>
            <a:r>
              <a:rPr lang="en-US" sz="2400" u="sng" dirty="0">
                <a:solidFill>
                  <a:srgbClr val="FF6600"/>
                </a:solidFill>
              </a:rPr>
              <a:t>The virus is then referred to as feline infectious peritonitis virus (FIPV). </a:t>
            </a:r>
            <a:endParaRPr lang="tr-TR" sz="2400" u="sng" dirty="0">
              <a:solidFill>
                <a:srgbClr val="FF6600"/>
              </a:solidFill>
            </a:endParaRPr>
          </a:p>
        </p:txBody>
      </p:sp>
    </p:spTree>
    <p:extLst>
      <p:ext uri="{BB962C8B-B14F-4D97-AF65-F5344CB8AC3E}">
        <p14:creationId xmlns:p14="http://schemas.microsoft.com/office/powerpoint/2010/main" val="41638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438278"/>
            <a:ext cx="7886700" cy="4051697"/>
          </a:xfrm>
        </p:spPr>
        <p:txBody>
          <a:bodyPr>
            <a:normAutofit lnSpcReduction="10000"/>
          </a:bodyPr>
          <a:lstStyle/>
          <a:p>
            <a:r>
              <a:rPr lang="en-US" dirty="0">
                <a:solidFill>
                  <a:srgbClr val="7030A0"/>
                </a:solidFill>
              </a:rPr>
              <a:t>HOST RANGE</a:t>
            </a:r>
            <a:r>
              <a:rPr lang="en-US" dirty="0"/>
              <a:t>: Domestic &amp; wild cats.</a:t>
            </a:r>
          </a:p>
          <a:p>
            <a:r>
              <a:rPr lang="en-US" dirty="0">
                <a:solidFill>
                  <a:srgbClr val="FF00FF"/>
                </a:solidFill>
              </a:rPr>
              <a:t>EPIZOOTIOLOGY:</a:t>
            </a:r>
            <a:r>
              <a:rPr lang="en-US" dirty="0"/>
              <a:t>  Infection with </a:t>
            </a:r>
            <a:r>
              <a:rPr lang="en-US" dirty="0" err="1"/>
              <a:t>FCoV</a:t>
            </a:r>
            <a:r>
              <a:rPr lang="en-US" dirty="0"/>
              <a:t> is widespread throughout the world  with the majority of animals showing  sub-clinical seroconversion.  </a:t>
            </a:r>
            <a:endParaRPr lang="tr-TR" dirty="0"/>
          </a:p>
          <a:p>
            <a:r>
              <a:rPr lang="en-US" dirty="0"/>
              <a:t>Infection is through ingestion/inhalation of oral/respiratory secretions, feces or urine. Spread is facilitated by close contact </a:t>
            </a:r>
            <a:r>
              <a:rPr lang="en-US" dirty="0" err="1"/>
              <a:t>eg</a:t>
            </a:r>
            <a:r>
              <a:rPr lang="tr-TR" dirty="0"/>
              <a:t>.</a:t>
            </a:r>
            <a:r>
              <a:rPr lang="en-US" dirty="0"/>
              <a:t> in catteries. </a:t>
            </a:r>
            <a:endParaRPr lang="tr-TR" dirty="0"/>
          </a:p>
          <a:p>
            <a:r>
              <a:rPr lang="en-US" dirty="0"/>
              <a:t>Although the disease seems to be sporadic, it can be seen as epidemics in Europe and the Americas.</a:t>
            </a:r>
            <a:endParaRPr lang="tr-TR" dirty="0"/>
          </a:p>
          <a:p>
            <a:r>
              <a:rPr lang="tr-TR" dirty="0" err="1">
                <a:solidFill>
                  <a:srgbClr val="FFC000"/>
                </a:solidFill>
              </a:rPr>
              <a:t>It</a:t>
            </a:r>
            <a:r>
              <a:rPr lang="tr-TR" dirty="0">
                <a:solidFill>
                  <a:srgbClr val="FFC000"/>
                </a:solidFill>
              </a:rPr>
              <a:t> is </a:t>
            </a:r>
            <a:r>
              <a:rPr lang="en-US" dirty="0">
                <a:solidFill>
                  <a:srgbClr val="FFC000"/>
                </a:solidFill>
              </a:rPr>
              <a:t>more common </a:t>
            </a:r>
            <a:r>
              <a:rPr lang="tr-TR" dirty="0">
                <a:solidFill>
                  <a:srgbClr val="FFC000"/>
                </a:solidFill>
              </a:rPr>
              <a:t>m</a:t>
            </a:r>
            <a:r>
              <a:rPr lang="en-US" dirty="0">
                <a:solidFill>
                  <a:srgbClr val="FFC000"/>
                </a:solidFill>
              </a:rPr>
              <a:t>ale cats than females.</a:t>
            </a:r>
          </a:p>
          <a:p>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38367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r>
              <a:rPr lang="en-GB" altLang="tr-TR" dirty="0"/>
              <a:t>A slow death.</a:t>
            </a:r>
            <a:endParaRPr lang="tr-TR" altLang="tr-TR" dirty="0"/>
          </a:p>
          <a:p>
            <a:r>
              <a:rPr lang="en-GB" altLang="tr-TR" dirty="0"/>
              <a:t> </a:t>
            </a:r>
            <a:r>
              <a:rPr lang="en-GB" altLang="tr-TR" dirty="0">
                <a:solidFill>
                  <a:srgbClr val="FF0000"/>
                </a:solidFill>
              </a:rPr>
              <a:t>Some weeks, months or years after a localized primary infection with </a:t>
            </a:r>
            <a:r>
              <a:rPr lang="en-GB" altLang="tr-TR" dirty="0" err="1">
                <a:solidFill>
                  <a:srgbClr val="FF0000"/>
                </a:solidFill>
              </a:rPr>
              <a:t>FCoV</a:t>
            </a:r>
            <a:r>
              <a:rPr lang="en-GB" altLang="tr-TR" dirty="0">
                <a:solidFill>
                  <a:srgbClr val="FF0000"/>
                </a:solidFill>
              </a:rPr>
              <a:t>, cats who have failed to eliminate the virus can develop FIP. </a:t>
            </a:r>
          </a:p>
          <a:p>
            <a:endParaRPr lang="en-GB" altLang="tr-TR" dirty="0">
              <a:solidFill>
                <a:srgbClr val="FF0000"/>
              </a:solidFill>
            </a:endParaRPr>
          </a:p>
          <a:p>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pic>
        <p:nvPicPr>
          <p:cNvPr id="5" name="Resim 4"/>
          <p:cNvPicPr>
            <a:picLocks noChangeAspect="1"/>
          </p:cNvPicPr>
          <p:nvPr/>
        </p:nvPicPr>
        <p:blipFill>
          <a:blip r:embed="rId2"/>
          <a:stretch>
            <a:fillRect/>
          </a:stretch>
        </p:blipFill>
        <p:spPr>
          <a:xfrm>
            <a:off x="2002625" y="3655203"/>
            <a:ext cx="5330510" cy="2766863"/>
          </a:xfrm>
          <a:prstGeom prst="rect">
            <a:avLst/>
          </a:prstGeom>
        </p:spPr>
      </p:pic>
      <p:sp>
        <p:nvSpPr>
          <p:cNvPr id="6" name="Unvan 1"/>
          <p:cNvSpPr>
            <a:spLocks noGrp="1"/>
          </p:cNvSpPr>
          <p:nvPr>
            <p:ph type="title"/>
          </p:nvPr>
        </p:nvSpPr>
        <p:spPr>
          <a:xfrm>
            <a:off x="628650" y="365128"/>
            <a:ext cx="7886700" cy="1325563"/>
          </a:xfrm>
        </p:spPr>
        <p:txBody>
          <a:bodyPr/>
          <a:lstStyle/>
          <a:p>
            <a:pPr algn="ctr"/>
            <a:r>
              <a:rPr lang="tr-TR" dirty="0">
                <a:solidFill>
                  <a:srgbClr val="0070C0"/>
                </a:solidFill>
              </a:rPr>
              <a:t>PATHOGENESIS</a:t>
            </a:r>
          </a:p>
        </p:txBody>
      </p:sp>
    </p:spTree>
    <p:extLst>
      <p:ext uri="{BB962C8B-B14F-4D97-AF65-F5344CB8AC3E}">
        <p14:creationId xmlns:p14="http://schemas.microsoft.com/office/powerpoint/2010/main" val="71685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56359" y="1040534"/>
            <a:ext cx="8232460" cy="4945596"/>
          </a:xfrm>
        </p:spPr>
        <p:txBody>
          <a:bodyPr>
            <a:normAutofit fontScale="92500" lnSpcReduction="10000"/>
          </a:bodyPr>
          <a:lstStyle/>
          <a:p>
            <a:r>
              <a:rPr lang="en-GB" altLang="tr-TR" dirty="0" err="1"/>
              <a:t>FCoV</a:t>
            </a:r>
            <a:r>
              <a:rPr lang="en-GB" altLang="tr-TR" dirty="0"/>
              <a:t> replicates in </a:t>
            </a:r>
            <a:r>
              <a:rPr lang="en-GB" altLang="tr-TR" dirty="0">
                <a:solidFill>
                  <a:srgbClr val="7030A0"/>
                </a:solidFill>
              </a:rPr>
              <a:t>the gut </a:t>
            </a:r>
            <a:r>
              <a:rPr lang="en-GB" altLang="tr-TR" dirty="0"/>
              <a:t>but it is thought that in FIP a mutant spreads to major organs in </a:t>
            </a:r>
            <a:r>
              <a:rPr lang="en-GB" altLang="tr-TR" dirty="0">
                <a:solidFill>
                  <a:srgbClr val="FF0000"/>
                </a:solidFill>
              </a:rPr>
              <a:t>macrophages and monocytes</a:t>
            </a:r>
            <a:r>
              <a:rPr lang="en-GB" altLang="tr-TR" dirty="0"/>
              <a:t>.</a:t>
            </a:r>
            <a:r>
              <a:rPr lang="tr-TR" altLang="tr-TR" dirty="0">
                <a:latin typeface="Courier"/>
              </a:rPr>
              <a:t> </a:t>
            </a:r>
          </a:p>
          <a:p>
            <a:r>
              <a:rPr lang="en-GB" altLang="tr-TR" dirty="0"/>
              <a:t>Immune complexes form within the walls of small blood vessels</a:t>
            </a:r>
            <a:r>
              <a:rPr lang="tr-TR" altLang="tr-TR" dirty="0">
                <a:latin typeface="Courier"/>
              </a:rPr>
              <a:t> </a:t>
            </a:r>
            <a:r>
              <a:rPr lang="en-GB" altLang="tr-TR" dirty="0"/>
              <a:t>leading to an inflammatory response which damages vessels and permits the escape of fibrin-rich serum constituents into the intercellular spaces, giving the </a:t>
            </a:r>
            <a:r>
              <a:rPr lang="en-GB" altLang="tr-TR" dirty="0">
                <a:solidFill>
                  <a:srgbClr val="FF00FF"/>
                </a:solidFill>
              </a:rPr>
              <a:t>characteristic FIP fluid</a:t>
            </a:r>
            <a:r>
              <a:rPr lang="en-GB" altLang="tr-TR" dirty="0"/>
              <a:t>.</a:t>
            </a:r>
          </a:p>
          <a:p>
            <a:r>
              <a:rPr lang="en-GB" altLang="tr-TR" dirty="0"/>
              <a:t>The presence of circulating anti-coronavirus antibodies potentiates the disease probably accelerating the uptake of virus into mononuclear cells as well as contributing to damaging immune complex formation. </a:t>
            </a:r>
            <a:endParaRPr lang="tr-TR" altLang="tr-TR" dirty="0"/>
          </a:p>
          <a:p>
            <a:r>
              <a:rPr lang="en-GB" altLang="tr-TR" dirty="0">
                <a:solidFill>
                  <a:srgbClr val="00B050"/>
                </a:solidFill>
              </a:rPr>
              <a:t>Disease depends on multiple factors which are not fully understood. </a:t>
            </a:r>
            <a:r>
              <a:rPr lang="en-GB" altLang="tr-TR" dirty="0"/>
              <a:t>Probably a genetic element in susceptibility.</a:t>
            </a:r>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112104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517360"/>
            <a:ext cx="7886700" cy="5659605"/>
          </a:xfrm>
        </p:spPr>
        <p:txBody>
          <a:bodyPr>
            <a:normAutofit/>
          </a:bodyPr>
          <a:lstStyle/>
          <a:p>
            <a:r>
              <a:rPr lang="en-US" dirty="0">
                <a:solidFill>
                  <a:srgbClr val="FF0000"/>
                </a:solidFill>
              </a:rPr>
              <a:t>Three forms  are </a:t>
            </a:r>
            <a:r>
              <a:rPr lang="en-US" dirty="0" err="1">
                <a:solidFill>
                  <a:srgbClr val="FF0000"/>
                </a:solidFill>
              </a:rPr>
              <a:t>recognised</a:t>
            </a:r>
            <a:r>
              <a:rPr lang="en-US" dirty="0">
                <a:solidFill>
                  <a:srgbClr val="FF0000"/>
                </a:solidFill>
              </a:rPr>
              <a:t>: </a:t>
            </a:r>
          </a:p>
          <a:p>
            <a:r>
              <a:rPr lang="en-US" dirty="0">
                <a:solidFill>
                  <a:srgbClr val="FF00FF"/>
                </a:solidFill>
              </a:rPr>
              <a:t>Effusive (wet):</a:t>
            </a:r>
            <a:r>
              <a:rPr lang="en-US" dirty="0"/>
              <a:t>Typical symptoms are </a:t>
            </a:r>
            <a:endParaRPr lang="tr-TR" dirty="0"/>
          </a:p>
          <a:p>
            <a:pPr lvl="1"/>
            <a:r>
              <a:rPr lang="en-US" dirty="0"/>
              <a:t>chronic weight loss, </a:t>
            </a:r>
            <a:endParaRPr lang="tr-TR" dirty="0"/>
          </a:p>
          <a:p>
            <a:pPr lvl="1"/>
            <a:r>
              <a:rPr lang="en-US" dirty="0"/>
              <a:t>depression, </a:t>
            </a:r>
            <a:endParaRPr lang="tr-TR" dirty="0"/>
          </a:p>
          <a:p>
            <a:pPr lvl="1"/>
            <a:r>
              <a:rPr lang="en-US" dirty="0"/>
              <a:t>anorexia, </a:t>
            </a:r>
            <a:endParaRPr lang="tr-TR" dirty="0"/>
          </a:p>
          <a:p>
            <a:pPr lvl="1"/>
            <a:r>
              <a:rPr lang="en-US" dirty="0"/>
              <a:t>fever</a:t>
            </a:r>
            <a:endParaRPr lang="tr-TR" dirty="0"/>
          </a:p>
          <a:p>
            <a:pPr lvl="1"/>
            <a:r>
              <a:rPr lang="en-US" dirty="0"/>
              <a:t>progressive abdominal enlargement caused by peritoneal and/or pleural effusions </a:t>
            </a:r>
            <a:endParaRPr lang="tr-TR" dirty="0"/>
          </a:p>
          <a:p>
            <a:r>
              <a:rPr lang="tr-TR" dirty="0"/>
              <a:t>F</a:t>
            </a:r>
            <a:r>
              <a:rPr lang="en-US" dirty="0" err="1"/>
              <a:t>luid</a:t>
            </a:r>
            <a:r>
              <a:rPr lang="en-US" dirty="0"/>
              <a:t> is clear to slightly opaque and very viscous with fibrin strands and often clots when exposed to air. </a:t>
            </a:r>
            <a:endParaRPr lang="tr-TR" dirty="0"/>
          </a:p>
          <a:p>
            <a:r>
              <a:rPr lang="en-US" dirty="0"/>
              <a:t>There may be small necrotic lesions on the peritoneum and pleural surfaces.  </a:t>
            </a:r>
          </a:p>
          <a:p>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pic>
        <p:nvPicPr>
          <p:cNvPr id="5" name="Resim 4"/>
          <p:cNvPicPr>
            <a:picLocks noChangeAspect="1"/>
          </p:cNvPicPr>
          <p:nvPr/>
        </p:nvPicPr>
        <p:blipFill>
          <a:blip r:embed="rId2"/>
          <a:stretch>
            <a:fillRect/>
          </a:stretch>
        </p:blipFill>
        <p:spPr>
          <a:xfrm>
            <a:off x="6235208" y="977902"/>
            <a:ext cx="2908792" cy="2031999"/>
          </a:xfrm>
          <a:prstGeom prst="rect">
            <a:avLst/>
          </a:prstGeom>
        </p:spPr>
      </p:pic>
    </p:spTree>
    <p:extLst>
      <p:ext uri="{BB962C8B-B14F-4D97-AF65-F5344CB8AC3E}">
        <p14:creationId xmlns:p14="http://schemas.microsoft.com/office/powerpoint/2010/main" val="3318462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4394200"/>
            <a:ext cx="3289300" cy="2463800"/>
          </a:xfrm>
          <a:prstGeom prst="rect">
            <a:avLst/>
          </a:prstGeom>
        </p:spPr>
      </p:pic>
      <p:pic>
        <p:nvPicPr>
          <p:cNvPr id="5" name="Resim 4"/>
          <p:cNvPicPr>
            <a:picLocks noChangeAspect="1"/>
          </p:cNvPicPr>
          <p:nvPr/>
        </p:nvPicPr>
        <p:blipFill>
          <a:blip r:embed="rId3"/>
          <a:stretch>
            <a:fillRect/>
          </a:stretch>
        </p:blipFill>
        <p:spPr>
          <a:xfrm>
            <a:off x="2908302" y="2311400"/>
            <a:ext cx="3471333" cy="2082800"/>
          </a:xfrm>
          <a:prstGeom prst="rect">
            <a:avLst/>
          </a:prstGeom>
        </p:spPr>
      </p:pic>
      <p:pic>
        <p:nvPicPr>
          <p:cNvPr id="7" name="Resim 6"/>
          <p:cNvPicPr>
            <a:picLocks noChangeAspect="1"/>
          </p:cNvPicPr>
          <p:nvPr/>
        </p:nvPicPr>
        <p:blipFill>
          <a:blip r:embed="rId4"/>
          <a:stretch>
            <a:fillRect/>
          </a:stretch>
        </p:blipFill>
        <p:spPr>
          <a:xfrm>
            <a:off x="6379635" y="0"/>
            <a:ext cx="2764367" cy="3595484"/>
          </a:xfrm>
          <a:prstGeom prst="rect">
            <a:avLst/>
          </a:prstGeom>
        </p:spPr>
      </p:pic>
    </p:spTree>
    <p:extLst>
      <p:ext uri="{BB962C8B-B14F-4D97-AF65-F5344CB8AC3E}">
        <p14:creationId xmlns:p14="http://schemas.microsoft.com/office/powerpoint/2010/main" val="2111603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782053"/>
            <a:ext cx="7886700" cy="5394910"/>
          </a:xfrm>
        </p:spPr>
        <p:txBody>
          <a:bodyPr/>
          <a:lstStyle/>
          <a:p>
            <a:r>
              <a:rPr lang="en-US" dirty="0">
                <a:solidFill>
                  <a:srgbClr val="FF00FF"/>
                </a:solidFill>
              </a:rPr>
              <a:t>Non-effusive (dry): </a:t>
            </a:r>
            <a:r>
              <a:rPr lang="en-US" dirty="0"/>
              <a:t>Clinical signs are more variable making this difficult to diagnose.  </a:t>
            </a:r>
            <a:endParaRPr lang="tr-TR" dirty="0"/>
          </a:p>
          <a:p>
            <a:r>
              <a:rPr lang="en-US" dirty="0"/>
              <a:t>Most have </a:t>
            </a:r>
            <a:endParaRPr lang="tr-TR" dirty="0"/>
          </a:p>
          <a:p>
            <a:pPr lvl="1"/>
            <a:r>
              <a:rPr lang="en-US" dirty="0"/>
              <a:t>ocular abnormalities (</a:t>
            </a:r>
            <a:r>
              <a:rPr lang="en-US" dirty="0" err="1"/>
              <a:t>eg</a:t>
            </a:r>
            <a:r>
              <a:rPr lang="en-US" dirty="0"/>
              <a:t> corneal precipitates, bleeding into front of eye, iritis, </a:t>
            </a:r>
            <a:r>
              <a:rPr lang="en-US" dirty="0" err="1"/>
              <a:t>colour</a:t>
            </a:r>
            <a:r>
              <a:rPr lang="en-US" dirty="0"/>
              <a:t> change of iris) </a:t>
            </a:r>
            <a:endParaRPr lang="tr-TR" dirty="0"/>
          </a:p>
          <a:p>
            <a:pPr lvl="1"/>
            <a:r>
              <a:rPr lang="en-US" dirty="0"/>
              <a:t>Disseminated pyogranulomatous lesions are found in major organ(s) -  kidneys, liver, CNS, eyes. </a:t>
            </a:r>
            <a:endParaRPr lang="tr-TR" dirty="0"/>
          </a:p>
          <a:p>
            <a:r>
              <a:rPr lang="en-US" dirty="0"/>
              <a:t>If a cat is ill and the reason is difficult to determine, dry FIP should be suspected. </a:t>
            </a:r>
          </a:p>
          <a:p>
            <a:r>
              <a:rPr lang="en-US" dirty="0">
                <a:solidFill>
                  <a:srgbClr val="FF00FF"/>
                </a:solidFill>
              </a:rPr>
              <a:t>Combinations of effusive and non-effusive.</a:t>
            </a:r>
          </a:p>
          <a:p>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31834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DIAGNOSIS</a:t>
            </a:r>
          </a:p>
        </p:txBody>
      </p:sp>
      <p:sp>
        <p:nvSpPr>
          <p:cNvPr id="3" name="İçerik Yer Tutucusu 2"/>
          <p:cNvSpPr>
            <a:spLocks noGrp="1"/>
          </p:cNvSpPr>
          <p:nvPr>
            <p:ph idx="1"/>
          </p:nvPr>
        </p:nvSpPr>
        <p:spPr>
          <a:xfrm>
            <a:off x="628650" y="1894476"/>
            <a:ext cx="7886700" cy="4624889"/>
          </a:xfrm>
        </p:spPr>
        <p:txBody>
          <a:bodyPr>
            <a:normAutofit fontScale="92500" lnSpcReduction="20000"/>
          </a:bodyPr>
          <a:lstStyle/>
          <a:p>
            <a:r>
              <a:rPr lang="en-US" dirty="0"/>
              <a:t>Clinical signs are indicative especially in purebred catteries &amp; /multiple cat households in cats &lt;4</a:t>
            </a:r>
            <a:r>
              <a:rPr lang="tr-TR" dirty="0"/>
              <a:t> </a:t>
            </a:r>
            <a:r>
              <a:rPr lang="en-US" dirty="0"/>
              <a:t>years of age. </a:t>
            </a:r>
          </a:p>
          <a:p>
            <a:r>
              <a:rPr lang="en-US" dirty="0"/>
              <a:t>Laboratory diagnosis: </a:t>
            </a:r>
            <a:endParaRPr lang="tr-TR" dirty="0"/>
          </a:p>
          <a:p>
            <a:pPr lvl="1"/>
            <a:r>
              <a:rPr lang="en-US" dirty="0"/>
              <a:t>high </a:t>
            </a:r>
            <a:r>
              <a:rPr lang="en-US" dirty="0" err="1"/>
              <a:t>FCoV</a:t>
            </a:r>
            <a:r>
              <a:rPr lang="en-US" dirty="0"/>
              <a:t> antibody </a:t>
            </a:r>
            <a:r>
              <a:rPr lang="en-US" dirty="0" err="1"/>
              <a:t>titres</a:t>
            </a:r>
            <a:r>
              <a:rPr lang="en-US" dirty="0"/>
              <a:t> (note that many cats have </a:t>
            </a:r>
            <a:r>
              <a:rPr lang="en-US" dirty="0" err="1"/>
              <a:t>FCoV</a:t>
            </a:r>
            <a:r>
              <a:rPr lang="en-US" dirty="0"/>
              <a:t> antibody but do not develop FIP), </a:t>
            </a:r>
            <a:endParaRPr lang="tr-TR" dirty="0"/>
          </a:p>
          <a:p>
            <a:pPr lvl="1"/>
            <a:r>
              <a:rPr lang="en-US" dirty="0"/>
              <a:t>a low albumin : globulin ratio (because globulin levels are usually greatly raised in FIP), </a:t>
            </a:r>
            <a:endParaRPr lang="tr-TR" dirty="0"/>
          </a:p>
          <a:p>
            <a:pPr lvl="1"/>
            <a:r>
              <a:rPr lang="en-US" dirty="0"/>
              <a:t>low white cell counts. </a:t>
            </a:r>
            <a:endParaRPr lang="tr-TR" dirty="0"/>
          </a:p>
          <a:p>
            <a:r>
              <a:rPr lang="en-US" dirty="0"/>
              <a:t>Characteristic lesions in appropriate tissues at post-mortem. </a:t>
            </a:r>
            <a:endParaRPr lang="tr-TR" dirty="0"/>
          </a:p>
          <a:p>
            <a:r>
              <a:rPr lang="en-US" dirty="0"/>
              <a:t>Virus identification is not usually attempted ante-mortem but there are recent claims that </a:t>
            </a:r>
            <a:r>
              <a:rPr lang="en-US" dirty="0">
                <a:solidFill>
                  <a:srgbClr val="FF00FF"/>
                </a:solidFill>
              </a:rPr>
              <a:t>PCR</a:t>
            </a:r>
            <a:r>
              <a:rPr lang="en-US" dirty="0"/>
              <a:t> can be used to identify </a:t>
            </a:r>
            <a:r>
              <a:rPr lang="en-US" dirty="0">
                <a:solidFill>
                  <a:srgbClr val="FF00FF"/>
                </a:solidFill>
              </a:rPr>
              <a:t>a FIPV-specific nucleotide sequence</a:t>
            </a:r>
            <a:r>
              <a:rPr lang="en-US" dirty="0"/>
              <a:t>.</a:t>
            </a:r>
          </a:p>
          <a:p>
            <a:endParaRPr lang="tr-TR" dirty="0"/>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pic>
        <p:nvPicPr>
          <p:cNvPr id="5" name="Resim 4"/>
          <p:cNvPicPr>
            <a:picLocks noChangeAspect="1"/>
          </p:cNvPicPr>
          <p:nvPr/>
        </p:nvPicPr>
        <p:blipFill>
          <a:blip r:embed="rId2"/>
          <a:stretch>
            <a:fillRect/>
          </a:stretch>
        </p:blipFill>
        <p:spPr>
          <a:xfrm>
            <a:off x="5847061" y="-1"/>
            <a:ext cx="3296939" cy="1817447"/>
          </a:xfrm>
          <a:prstGeom prst="rect">
            <a:avLst/>
          </a:prstGeom>
        </p:spPr>
      </p:pic>
    </p:spTree>
    <p:extLst>
      <p:ext uri="{BB962C8B-B14F-4D97-AF65-F5344CB8AC3E}">
        <p14:creationId xmlns:p14="http://schemas.microsoft.com/office/powerpoint/2010/main" val="100083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CONTROL</a:t>
            </a:r>
          </a:p>
        </p:txBody>
      </p:sp>
      <p:sp>
        <p:nvSpPr>
          <p:cNvPr id="3" name="İçerik Yer Tutucusu 2"/>
          <p:cNvSpPr>
            <a:spLocks noGrp="1"/>
          </p:cNvSpPr>
          <p:nvPr>
            <p:ph idx="1"/>
          </p:nvPr>
        </p:nvSpPr>
        <p:spPr/>
        <p:txBody>
          <a:bodyPr/>
          <a:lstStyle/>
          <a:p>
            <a:r>
              <a:rPr lang="en-US" dirty="0"/>
              <a:t>A vaccine is available.  </a:t>
            </a:r>
            <a:endParaRPr lang="tr-TR" dirty="0"/>
          </a:p>
          <a:p>
            <a:r>
              <a:rPr lang="en-US" dirty="0"/>
              <a:t>It will not protect cats already incubating FIP and kittens have to be isolated to prevent infection with </a:t>
            </a:r>
            <a:r>
              <a:rPr lang="en-US" dirty="0" err="1"/>
              <a:t>FCoV</a:t>
            </a:r>
            <a:r>
              <a:rPr lang="en-US" dirty="0"/>
              <a:t> before they are old enough to be vaccinated at 16 weeks. </a:t>
            </a:r>
          </a:p>
          <a:p>
            <a:endParaRPr lang="en-US" dirty="0"/>
          </a:p>
          <a:p>
            <a:pPr marL="0" indent="0">
              <a:buNone/>
            </a:pPr>
            <a:r>
              <a:rPr lang="en-US" dirty="0"/>
              <a:t>Problems with vaccination: Antibodies do not protect from the disease and probably make it worse.</a:t>
            </a:r>
          </a:p>
        </p:txBody>
      </p:sp>
      <p:sp>
        <p:nvSpPr>
          <p:cNvPr id="4" name="Dikdörtgen 3"/>
          <p:cNvSpPr/>
          <p:nvPr/>
        </p:nvSpPr>
        <p:spPr>
          <a:xfrm>
            <a:off x="5715000" y="6596390"/>
            <a:ext cx="3705726" cy="261610"/>
          </a:xfrm>
          <a:prstGeom prst="rect">
            <a:avLst/>
          </a:prstGeom>
        </p:spPr>
        <p:txBody>
          <a:bodyPr wrap="square">
            <a:spAutoFit/>
          </a:bodyPr>
          <a:lstStyle/>
          <a:p>
            <a:r>
              <a:rPr lang="tr-TR" sz="1100" dirty="0"/>
              <a:t>http://www.pitt.edu/~super1/lecture/lec3831/index.htm</a:t>
            </a:r>
          </a:p>
        </p:txBody>
      </p:sp>
    </p:spTree>
    <p:extLst>
      <p:ext uri="{BB962C8B-B14F-4D97-AF65-F5344CB8AC3E}">
        <p14:creationId xmlns:p14="http://schemas.microsoft.com/office/powerpoint/2010/main" val="1888214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ctrTitle"/>
          </p:nvPr>
        </p:nvSpPr>
        <p:spPr/>
        <p:txBody>
          <a:bodyPr/>
          <a:lstStyle/>
          <a:p>
            <a:r>
              <a:rPr lang="tr-TR" altLang="tr-TR" dirty="0">
                <a:solidFill>
                  <a:srgbClr val="0070C0"/>
                </a:solidFill>
              </a:rPr>
              <a:t>RABIES</a:t>
            </a:r>
            <a:endParaRPr lang="tr-TR" dirty="0">
              <a:solidFill>
                <a:srgbClr val="0070C0"/>
              </a:solidFill>
            </a:endParaRPr>
          </a:p>
        </p:txBody>
      </p:sp>
      <p:sp>
        <p:nvSpPr>
          <p:cNvPr id="5" name="Alt Başlık 4"/>
          <p:cNvSpPr>
            <a:spLocks noGrp="1"/>
          </p:cNvSpPr>
          <p:nvPr>
            <p:ph type="subTitle" idx="1"/>
          </p:nvPr>
        </p:nvSpPr>
        <p:spPr/>
        <p:txBody>
          <a:bodyPr/>
          <a:lstStyle/>
          <a:p>
            <a:endParaRPr lang="tr-TR"/>
          </a:p>
        </p:txBody>
      </p:sp>
    </p:spTree>
    <p:extLst>
      <p:ext uri="{BB962C8B-B14F-4D97-AF65-F5344CB8AC3E}">
        <p14:creationId xmlns:p14="http://schemas.microsoft.com/office/powerpoint/2010/main" val="172426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altLang="tr-TR" dirty="0" err="1"/>
              <a:t>Coronaviridae</a:t>
            </a:r>
            <a:r>
              <a:rPr lang="tr-TR" altLang="tr-TR" dirty="0"/>
              <a:t>- </a:t>
            </a:r>
            <a:r>
              <a:rPr lang="tr-TR" altLang="tr-TR" dirty="0" err="1"/>
              <a:t>Coronavirus</a:t>
            </a:r>
            <a:endParaRPr lang="tr-TR" altLang="tr-TR" dirty="0"/>
          </a:p>
          <a:p>
            <a:r>
              <a:rPr lang="tr-TR" altLang="tr-TR" dirty="0"/>
              <a:t>RNA</a:t>
            </a:r>
          </a:p>
          <a:p>
            <a:r>
              <a:rPr lang="tr-TR" altLang="tr-TR" dirty="0" err="1"/>
              <a:t>Enveloped</a:t>
            </a:r>
            <a:endParaRPr lang="tr-TR" altLang="tr-TR" dirty="0"/>
          </a:p>
          <a:p>
            <a:r>
              <a:rPr lang="tr-TR" altLang="tr-TR" dirty="0" err="1"/>
              <a:t>Sensitive</a:t>
            </a:r>
            <a:r>
              <a:rPr lang="tr-TR" altLang="tr-TR" dirty="0"/>
              <a:t> </a:t>
            </a:r>
            <a:r>
              <a:rPr lang="tr-TR" altLang="tr-TR" dirty="0" err="1"/>
              <a:t>to</a:t>
            </a:r>
            <a:r>
              <a:rPr lang="tr-TR" altLang="tr-TR" dirty="0"/>
              <a:t> </a:t>
            </a:r>
            <a:r>
              <a:rPr lang="tr-TR" altLang="tr-TR" dirty="0" err="1"/>
              <a:t>Ether</a:t>
            </a:r>
            <a:r>
              <a:rPr lang="tr-TR" altLang="tr-TR" dirty="0"/>
              <a:t> </a:t>
            </a:r>
            <a:r>
              <a:rPr lang="tr-TR" altLang="tr-TR" dirty="0" err="1"/>
              <a:t>and</a:t>
            </a:r>
            <a:r>
              <a:rPr lang="tr-TR" altLang="tr-TR" dirty="0"/>
              <a:t> </a:t>
            </a:r>
            <a:r>
              <a:rPr lang="tr-TR" altLang="tr-TR" dirty="0" err="1"/>
              <a:t>Chloroform</a:t>
            </a:r>
            <a:endParaRPr lang="tr-TR" altLang="tr-TR" dirty="0"/>
          </a:p>
          <a:p>
            <a:r>
              <a:rPr lang="tr-TR" altLang="tr-TR" dirty="0"/>
              <a:t>HA</a:t>
            </a:r>
          </a:p>
          <a:p>
            <a:r>
              <a:rPr lang="tr-TR" altLang="tr-TR" dirty="0" err="1"/>
              <a:t>Virus</a:t>
            </a:r>
            <a:r>
              <a:rPr lang="tr-TR" altLang="tr-TR" dirty="0"/>
              <a:t> </a:t>
            </a:r>
            <a:r>
              <a:rPr lang="tr-TR" altLang="tr-TR" dirty="0" err="1"/>
              <a:t>replicates</a:t>
            </a:r>
            <a:r>
              <a:rPr lang="tr-TR" altLang="tr-TR" dirty="0"/>
              <a:t> </a:t>
            </a:r>
            <a:r>
              <a:rPr lang="tr-TR" altLang="tr-TR" dirty="0" err="1"/>
              <a:t>Fetal</a:t>
            </a:r>
            <a:r>
              <a:rPr lang="tr-TR" altLang="tr-TR" dirty="0"/>
              <a:t> </a:t>
            </a:r>
            <a:r>
              <a:rPr lang="tr-TR" altLang="tr-TR" dirty="0" err="1"/>
              <a:t>Cattle</a:t>
            </a:r>
            <a:r>
              <a:rPr lang="tr-TR" altLang="tr-TR" dirty="0"/>
              <a:t> </a:t>
            </a:r>
            <a:r>
              <a:rPr lang="tr-TR" altLang="tr-TR" dirty="0" err="1"/>
              <a:t>Kidney</a:t>
            </a:r>
            <a:r>
              <a:rPr lang="tr-TR" altLang="tr-TR" dirty="0"/>
              <a:t> Cell </a:t>
            </a:r>
            <a:r>
              <a:rPr lang="tr-TR" altLang="tr-TR" dirty="0" err="1"/>
              <a:t>Culture</a:t>
            </a:r>
            <a:r>
              <a:rPr lang="tr-TR" altLang="tr-TR" dirty="0"/>
              <a:t> </a:t>
            </a:r>
            <a:r>
              <a:rPr lang="tr-TR" altLang="tr-TR" dirty="0" err="1"/>
              <a:t>with</a:t>
            </a:r>
            <a:r>
              <a:rPr lang="tr-TR" altLang="tr-TR" dirty="0"/>
              <a:t> CPE </a:t>
            </a:r>
            <a:r>
              <a:rPr lang="tr-TR" altLang="tr-TR" dirty="0" err="1"/>
              <a:t>and</a:t>
            </a:r>
            <a:r>
              <a:rPr lang="tr-TR" altLang="tr-TR" dirty="0"/>
              <a:t> </a:t>
            </a:r>
            <a:r>
              <a:rPr lang="tr-TR" altLang="tr-TR" dirty="0" err="1"/>
              <a:t>create</a:t>
            </a:r>
            <a:r>
              <a:rPr lang="tr-TR" altLang="tr-TR" dirty="0"/>
              <a:t> </a:t>
            </a:r>
            <a:r>
              <a:rPr lang="tr-TR" altLang="tr-TR" dirty="0" err="1"/>
              <a:t>syncytium</a:t>
            </a:r>
            <a:r>
              <a:rPr lang="tr-TR" altLang="tr-TR" dirty="0"/>
              <a:t>.</a:t>
            </a:r>
          </a:p>
          <a:p>
            <a:r>
              <a:rPr lang="tr-TR" altLang="tr-TR" dirty="0" err="1"/>
              <a:t>Cattle</a:t>
            </a:r>
            <a:r>
              <a:rPr lang="tr-TR" altLang="tr-TR" dirty="0"/>
              <a:t> </a:t>
            </a:r>
            <a:r>
              <a:rPr lang="tr-TR" altLang="tr-TR" dirty="0" err="1"/>
              <a:t>and</a:t>
            </a:r>
            <a:r>
              <a:rPr lang="tr-TR" altLang="tr-TR" dirty="0"/>
              <a:t> </a:t>
            </a:r>
            <a:r>
              <a:rPr lang="tr-TR" altLang="tr-TR" dirty="0" err="1"/>
              <a:t>small</a:t>
            </a:r>
            <a:r>
              <a:rPr lang="tr-TR" altLang="tr-TR" dirty="0"/>
              <a:t> </a:t>
            </a:r>
            <a:r>
              <a:rPr lang="tr-TR" altLang="tr-TR" dirty="0" err="1"/>
              <a:t>ruminants</a:t>
            </a:r>
            <a:r>
              <a:rPr lang="tr-TR" altLang="tr-TR" dirty="0"/>
              <a:t> </a:t>
            </a:r>
            <a:r>
              <a:rPr lang="tr-TR" altLang="tr-TR" dirty="0" err="1"/>
              <a:t>are</a:t>
            </a:r>
            <a:r>
              <a:rPr lang="tr-TR" altLang="tr-TR" dirty="0"/>
              <a:t> </a:t>
            </a:r>
            <a:r>
              <a:rPr lang="tr-TR" dirty="0" err="1"/>
              <a:t>susceptible</a:t>
            </a:r>
            <a:endParaRPr lang="tr-TR" dirty="0"/>
          </a:p>
        </p:txBody>
      </p:sp>
    </p:spTree>
    <p:extLst>
      <p:ext uri="{BB962C8B-B14F-4D97-AF65-F5344CB8AC3E}">
        <p14:creationId xmlns:p14="http://schemas.microsoft.com/office/powerpoint/2010/main" val="1266063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7870" y="1298536"/>
            <a:ext cx="8534120" cy="4127396"/>
          </a:xfrm>
        </p:spPr>
        <p:txBody>
          <a:bodyPr>
            <a:normAutofit lnSpcReduction="10000"/>
          </a:bodyPr>
          <a:lstStyle/>
          <a:p>
            <a:r>
              <a:rPr lang="en-US" dirty="0"/>
              <a:t>Rabies is an acute, viral infection that results in death.</a:t>
            </a:r>
            <a:r>
              <a:rPr lang="tr-TR" dirty="0"/>
              <a:t> (</a:t>
            </a:r>
            <a:r>
              <a:rPr lang="tr-TR" dirty="0" err="1"/>
              <a:t>Fatal</a:t>
            </a:r>
            <a:r>
              <a:rPr lang="tr-TR" dirty="0"/>
              <a:t> </a:t>
            </a:r>
            <a:r>
              <a:rPr lang="tr-TR" dirty="0" err="1"/>
              <a:t>Disease</a:t>
            </a:r>
            <a:r>
              <a:rPr lang="tr-TR" dirty="0"/>
              <a:t>)</a:t>
            </a:r>
          </a:p>
          <a:p>
            <a:pPr marL="0" indent="0">
              <a:buNone/>
            </a:pPr>
            <a:endParaRPr lang="tr-TR" dirty="0"/>
          </a:p>
          <a:p>
            <a:pPr marL="0" indent="0">
              <a:buNone/>
            </a:pPr>
            <a:endParaRPr lang="tr-TR" dirty="0"/>
          </a:p>
          <a:p>
            <a:pPr marL="0" indent="0">
              <a:buNone/>
            </a:pPr>
            <a:endParaRPr lang="tr-TR" dirty="0"/>
          </a:p>
          <a:p>
            <a:pPr marL="0" indent="0">
              <a:buNone/>
            </a:pPr>
            <a:endParaRPr lang="tr-TR" dirty="0"/>
          </a:p>
          <a:p>
            <a:r>
              <a:rPr lang="en-US" dirty="0"/>
              <a:t>It is seen in various mammals and humans.</a:t>
            </a:r>
            <a:endParaRPr lang="tr-TR" dirty="0"/>
          </a:p>
          <a:p>
            <a:r>
              <a:rPr lang="en-US" dirty="0"/>
              <a:t>The disease is characterized by loss of </a:t>
            </a:r>
            <a:r>
              <a:rPr lang="en-US" dirty="0">
                <a:solidFill>
                  <a:srgbClr val="00B050"/>
                </a:solidFill>
              </a:rPr>
              <a:t>consciousness, hydrophobia and paralysis.</a:t>
            </a:r>
            <a:endParaRPr lang="tr-TR" dirty="0">
              <a:solidFill>
                <a:srgbClr val="00B050"/>
              </a:solidFill>
            </a:endParaRPr>
          </a:p>
        </p:txBody>
      </p:sp>
      <p:sp>
        <p:nvSpPr>
          <p:cNvPr id="4" name="Oval 3"/>
          <p:cNvSpPr/>
          <p:nvPr/>
        </p:nvSpPr>
        <p:spPr>
          <a:xfrm flipH="1">
            <a:off x="2867552" y="2425959"/>
            <a:ext cx="2915256" cy="127596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3300"/>
                </a:solidFill>
              </a:rPr>
              <a:t>Zoonotic</a:t>
            </a:r>
            <a:endParaRPr lang="tr-TR" sz="2800" dirty="0">
              <a:solidFill>
                <a:srgbClr val="FF3300"/>
              </a:solidFill>
            </a:endParaRPr>
          </a:p>
          <a:p>
            <a:pPr algn="ctr"/>
            <a:r>
              <a:rPr lang="tr-TR" sz="2800" dirty="0" err="1">
                <a:solidFill>
                  <a:srgbClr val="FF3300"/>
                </a:solidFill>
              </a:rPr>
              <a:t>Notifiable</a:t>
            </a:r>
            <a:endParaRPr lang="tr-TR" sz="2800" dirty="0">
              <a:solidFill>
                <a:srgbClr val="FF3300"/>
              </a:solidFill>
            </a:endParaRPr>
          </a:p>
        </p:txBody>
      </p:sp>
    </p:spTree>
    <p:extLst>
      <p:ext uri="{BB962C8B-B14F-4D97-AF65-F5344CB8AC3E}">
        <p14:creationId xmlns:p14="http://schemas.microsoft.com/office/powerpoint/2010/main" val="3609494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8600" y="1289957"/>
            <a:ext cx="8523514" cy="3808018"/>
          </a:xfrm>
        </p:spPr>
        <p:txBody>
          <a:bodyPr>
            <a:noAutofit/>
          </a:bodyPr>
          <a:lstStyle/>
          <a:p>
            <a:r>
              <a:rPr lang="tr-TR" sz="2400" dirty="0" err="1"/>
              <a:t>Rhabdoviridae</a:t>
            </a:r>
            <a:r>
              <a:rPr lang="tr-TR" sz="2400" dirty="0"/>
              <a:t>     </a:t>
            </a:r>
            <a:r>
              <a:rPr lang="tr-TR" sz="2400" dirty="0" err="1">
                <a:solidFill>
                  <a:srgbClr val="00B050"/>
                </a:solidFill>
              </a:rPr>
              <a:t>Lyssavirus</a:t>
            </a:r>
            <a:endParaRPr lang="tr-TR" sz="2400" dirty="0">
              <a:solidFill>
                <a:srgbClr val="00B050"/>
              </a:solidFill>
            </a:endParaRPr>
          </a:p>
          <a:p>
            <a:r>
              <a:rPr lang="tr-TR" sz="2400" dirty="0"/>
              <a:t>RNA</a:t>
            </a:r>
          </a:p>
          <a:p>
            <a:r>
              <a:rPr lang="tr-TR" sz="2400" dirty="0" err="1"/>
              <a:t>Enveloped</a:t>
            </a:r>
            <a:r>
              <a:rPr lang="tr-TR" sz="2400" dirty="0"/>
              <a:t>, </a:t>
            </a:r>
          </a:p>
          <a:p>
            <a:r>
              <a:rPr lang="tr-TR" sz="2400" dirty="0" err="1"/>
              <a:t>Bullet-shaped</a:t>
            </a:r>
            <a:r>
              <a:rPr lang="tr-TR" sz="2400" dirty="0"/>
              <a:t>, </a:t>
            </a:r>
            <a:r>
              <a:rPr lang="tr-TR" sz="2400" dirty="0" err="1"/>
              <a:t>with</a:t>
            </a:r>
            <a:r>
              <a:rPr lang="tr-TR" sz="2400" dirty="0"/>
              <a:t> </a:t>
            </a:r>
            <a:r>
              <a:rPr lang="tr-TR" sz="2400" dirty="0" err="1"/>
              <a:t>short</a:t>
            </a:r>
            <a:r>
              <a:rPr lang="tr-TR" sz="2400" dirty="0"/>
              <a:t> </a:t>
            </a:r>
            <a:r>
              <a:rPr lang="tr-TR" sz="2400" dirty="0" err="1"/>
              <a:t>glycoprotein</a:t>
            </a:r>
            <a:r>
              <a:rPr lang="tr-TR" sz="2400" dirty="0"/>
              <a:t> </a:t>
            </a:r>
            <a:r>
              <a:rPr lang="tr-TR" sz="2400" dirty="0" err="1"/>
              <a:t>spikes</a:t>
            </a:r>
            <a:r>
              <a:rPr lang="tr-TR" sz="2400" dirty="0"/>
              <a:t>.</a:t>
            </a:r>
          </a:p>
          <a:p>
            <a:r>
              <a:rPr lang="tr-TR" altLang="tr-TR" sz="2400" dirty="0" err="1"/>
              <a:t>Sensitive</a:t>
            </a:r>
            <a:r>
              <a:rPr lang="tr-TR" altLang="tr-TR" sz="2400" dirty="0"/>
              <a:t> </a:t>
            </a:r>
            <a:r>
              <a:rPr lang="tr-TR" altLang="tr-TR" sz="2400" dirty="0" err="1"/>
              <a:t>to</a:t>
            </a:r>
            <a:r>
              <a:rPr lang="tr-TR" altLang="tr-TR" sz="2400" dirty="0"/>
              <a:t> </a:t>
            </a:r>
            <a:r>
              <a:rPr lang="tr-TR" altLang="tr-TR" sz="2400" dirty="0" err="1"/>
              <a:t>Ether</a:t>
            </a:r>
            <a:r>
              <a:rPr lang="tr-TR" altLang="tr-TR" sz="2400" dirty="0"/>
              <a:t> </a:t>
            </a:r>
            <a:r>
              <a:rPr lang="tr-TR" altLang="tr-TR" sz="2400" dirty="0" err="1"/>
              <a:t>and</a:t>
            </a:r>
            <a:r>
              <a:rPr lang="tr-TR" altLang="tr-TR" sz="2400" dirty="0"/>
              <a:t> </a:t>
            </a:r>
            <a:r>
              <a:rPr lang="tr-TR" altLang="tr-TR" sz="2400" dirty="0" err="1"/>
              <a:t>Chloroform</a:t>
            </a:r>
            <a:endParaRPr lang="tr-TR" altLang="tr-TR" sz="2400" dirty="0"/>
          </a:p>
          <a:p>
            <a:r>
              <a:rPr lang="en-US" sz="2400" dirty="0">
                <a:solidFill>
                  <a:srgbClr val="FF3300"/>
                </a:solidFill>
              </a:rPr>
              <a:t>ANTIGENICITY:</a:t>
            </a:r>
            <a:r>
              <a:rPr lang="en-US" sz="2400" dirty="0"/>
              <a:t> The</a:t>
            </a:r>
            <a:r>
              <a:rPr lang="tr-TR" sz="2400" dirty="0"/>
              <a:t>re is</a:t>
            </a:r>
            <a:r>
              <a:rPr lang="en-US" sz="2400" dirty="0"/>
              <a:t> on</a:t>
            </a:r>
            <a:r>
              <a:rPr lang="tr-TR" sz="2400" dirty="0"/>
              <a:t>e</a:t>
            </a:r>
            <a:r>
              <a:rPr lang="en-US" sz="2400" dirty="0"/>
              <a:t> type serologically.</a:t>
            </a:r>
            <a:r>
              <a:rPr lang="tr-TR" sz="2400" dirty="0"/>
              <a:t> </a:t>
            </a:r>
            <a:r>
              <a:rPr lang="en-US" sz="2400" dirty="0"/>
              <a:t>only one type required in vaccine</a:t>
            </a:r>
            <a:r>
              <a:rPr lang="tr-TR" sz="2400" dirty="0"/>
              <a:t> </a:t>
            </a:r>
          </a:p>
          <a:p>
            <a:r>
              <a:rPr lang="tr-TR" sz="2400" dirty="0"/>
              <a:t> </a:t>
            </a:r>
            <a:r>
              <a:rPr lang="tr-TR" sz="2400" dirty="0" err="1"/>
              <a:t>Moderately</a:t>
            </a:r>
            <a:r>
              <a:rPr lang="tr-TR" sz="2400" dirty="0"/>
              <a:t> </a:t>
            </a:r>
            <a:r>
              <a:rPr lang="tr-TR" sz="2400" dirty="0" err="1"/>
              <a:t>resistant</a:t>
            </a:r>
            <a:r>
              <a:rPr lang="tr-TR" sz="2400" dirty="0"/>
              <a:t>; </a:t>
            </a:r>
            <a:r>
              <a:rPr lang="tr-TR" sz="2400" dirty="0" err="1"/>
              <a:t>survive</a:t>
            </a:r>
            <a:r>
              <a:rPr lang="tr-TR" sz="2400" dirty="0"/>
              <a:t> </a:t>
            </a:r>
            <a:r>
              <a:rPr lang="tr-TR" sz="2400" dirty="0" err="1"/>
              <a:t>well</a:t>
            </a:r>
            <a:r>
              <a:rPr lang="tr-TR" sz="2400" dirty="0"/>
              <a:t> in </a:t>
            </a:r>
            <a:r>
              <a:rPr lang="tr-TR" sz="2400" dirty="0" err="1"/>
              <a:t>dark</a:t>
            </a:r>
            <a:r>
              <a:rPr lang="tr-TR" sz="2400" dirty="0"/>
              <a:t> </a:t>
            </a:r>
            <a:r>
              <a:rPr lang="tr-TR" sz="2400" dirty="0" err="1"/>
              <a:t>places</a:t>
            </a:r>
            <a:r>
              <a:rPr lang="tr-TR" sz="2400" dirty="0"/>
              <a:t> at </a:t>
            </a:r>
            <a:r>
              <a:rPr lang="tr-TR" sz="2400" dirty="0" err="1"/>
              <a:t>low</a:t>
            </a:r>
            <a:r>
              <a:rPr lang="tr-TR" sz="2400" dirty="0"/>
              <a:t> </a:t>
            </a:r>
            <a:r>
              <a:rPr lang="tr-TR" sz="2400" dirty="0" err="1"/>
              <a:t>temperatures</a:t>
            </a:r>
            <a:r>
              <a:rPr lang="tr-TR" sz="2400" dirty="0"/>
              <a:t> (</a:t>
            </a:r>
            <a:r>
              <a:rPr lang="tr-TR" sz="2400" dirty="0" err="1"/>
              <a:t>burrows</a:t>
            </a:r>
            <a:r>
              <a:rPr lang="tr-TR" sz="2400" dirty="0"/>
              <a:t>, </a:t>
            </a:r>
            <a:r>
              <a:rPr lang="tr-TR" sz="2400" dirty="0" err="1"/>
              <a:t>caves</a:t>
            </a:r>
            <a:r>
              <a:rPr lang="tr-TR" sz="2400" dirty="0"/>
              <a:t>, </a:t>
            </a:r>
            <a:r>
              <a:rPr lang="tr-TR" sz="2400" dirty="0" err="1"/>
              <a:t>soil</a:t>
            </a:r>
            <a:r>
              <a:rPr lang="tr-TR" sz="2400" dirty="0"/>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28" y="5097975"/>
            <a:ext cx="3943896" cy="16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801" y="44715"/>
            <a:ext cx="4239199" cy="26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631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the pathogenic rabies virus </a:t>
            </a:r>
            <a:r>
              <a:rPr lang="tr-TR" dirty="0"/>
              <a:t>is </a:t>
            </a:r>
            <a:r>
              <a:rPr lang="en-US" dirty="0">
                <a:solidFill>
                  <a:srgbClr val="FF00FF"/>
                </a:solidFill>
              </a:rPr>
              <a:t>STREET VIRUS</a:t>
            </a:r>
            <a:endParaRPr lang="tr-TR" dirty="0">
              <a:solidFill>
                <a:srgbClr val="FF00FF"/>
              </a:solidFill>
            </a:endParaRPr>
          </a:p>
          <a:p>
            <a:r>
              <a:rPr lang="en-US" dirty="0">
                <a:solidFill>
                  <a:srgbClr val="FF00FF"/>
                </a:solidFill>
              </a:rPr>
              <a:t>FIX VIRUS</a:t>
            </a:r>
            <a:r>
              <a:rPr lang="tr-TR" dirty="0">
                <a:solidFill>
                  <a:srgbClr val="FF00FF"/>
                </a:solidFill>
              </a:rPr>
              <a:t> </a:t>
            </a:r>
            <a:r>
              <a:rPr lang="en-US" dirty="0"/>
              <a:t>is obtained by passaging </a:t>
            </a:r>
            <a:r>
              <a:rPr lang="tr-TR" dirty="0" err="1"/>
              <a:t>the</a:t>
            </a:r>
            <a:r>
              <a:rPr lang="tr-TR" dirty="0"/>
              <a:t> </a:t>
            </a:r>
            <a:r>
              <a:rPr lang="en-US" dirty="0"/>
              <a:t>STREET VIRUS in rabbit brain</a:t>
            </a:r>
            <a:endParaRPr lang="tr-TR" dirty="0"/>
          </a:p>
          <a:p>
            <a:r>
              <a:rPr lang="en-US" dirty="0">
                <a:solidFill>
                  <a:srgbClr val="FF00FF"/>
                </a:solidFill>
              </a:rPr>
              <a:t>FL</a:t>
            </a:r>
            <a:r>
              <a:rPr lang="tr-TR" dirty="0">
                <a:solidFill>
                  <a:srgbClr val="FF00FF"/>
                </a:solidFill>
              </a:rPr>
              <a:t>URY</a:t>
            </a:r>
            <a:r>
              <a:rPr lang="en-US" dirty="0">
                <a:solidFill>
                  <a:srgbClr val="FF00FF"/>
                </a:solidFill>
              </a:rPr>
              <a:t> </a:t>
            </a:r>
            <a:r>
              <a:rPr lang="en-US" dirty="0"/>
              <a:t>strain is obtained by E</a:t>
            </a:r>
            <a:r>
              <a:rPr lang="tr-TR" dirty="0"/>
              <a:t>CE</a:t>
            </a:r>
            <a:r>
              <a:rPr lang="en-US" dirty="0"/>
              <a:t> passage of pathogenic virus.</a:t>
            </a:r>
            <a:endParaRPr lang="tr-TR" dirty="0"/>
          </a:p>
          <a:p>
            <a:r>
              <a:rPr lang="en-US" dirty="0"/>
              <a:t>Virus </a:t>
            </a:r>
            <a:r>
              <a:rPr lang="tr-TR" dirty="0" err="1"/>
              <a:t>could</a:t>
            </a:r>
            <a:r>
              <a:rPr lang="tr-TR" dirty="0"/>
              <a:t> be </a:t>
            </a:r>
            <a:r>
              <a:rPr lang="tr-TR" dirty="0" err="1"/>
              <a:t>inoculated</a:t>
            </a:r>
            <a:r>
              <a:rPr lang="tr-TR" dirty="0"/>
              <a:t> </a:t>
            </a:r>
            <a:r>
              <a:rPr lang="en-US" dirty="0"/>
              <a:t>E</a:t>
            </a:r>
            <a:r>
              <a:rPr lang="tr-TR" dirty="0"/>
              <a:t>CE</a:t>
            </a:r>
            <a:r>
              <a:rPr lang="en-US" dirty="0"/>
              <a:t>, </a:t>
            </a:r>
            <a:r>
              <a:rPr lang="tr-TR" dirty="0"/>
              <a:t>TC</a:t>
            </a:r>
            <a:r>
              <a:rPr lang="en-US" dirty="0"/>
              <a:t> and </a:t>
            </a:r>
            <a:r>
              <a:rPr lang="tr-TR" dirty="0"/>
              <a:t>CC.</a:t>
            </a:r>
          </a:p>
        </p:txBody>
      </p:sp>
    </p:spTree>
    <p:extLst>
      <p:ext uri="{BB962C8B-B14F-4D97-AF65-F5344CB8AC3E}">
        <p14:creationId xmlns:p14="http://schemas.microsoft.com/office/powerpoint/2010/main" val="368217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en-US" sz="4000" dirty="0">
                <a:solidFill>
                  <a:srgbClr val="0070C0"/>
                </a:solidFill>
              </a:rPr>
              <a:t>DIFFERENCE BETWEEN </a:t>
            </a:r>
            <a:br>
              <a:rPr lang="tr-TR" sz="4000" dirty="0">
                <a:solidFill>
                  <a:srgbClr val="0070C0"/>
                </a:solidFill>
              </a:rPr>
            </a:br>
            <a:r>
              <a:rPr lang="en-US" sz="4000" dirty="0">
                <a:solidFill>
                  <a:srgbClr val="0070C0"/>
                </a:solidFill>
              </a:rPr>
              <a:t>STREET VIRUS AND FIX VIRUS</a:t>
            </a:r>
            <a:endParaRPr lang="tr-TR" sz="4000" dirty="0">
              <a:solidFill>
                <a:srgbClr val="0070C0"/>
              </a:solidFill>
            </a:endParaRPr>
          </a:p>
        </p:txBody>
      </p:sp>
      <p:sp>
        <p:nvSpPr>
          <p:cNvPr id="3" name="İçerik Yer Tutucusu 2"/>
          <p:cNvSpPr>
            <a:spLocks noGrp="1"/>
          </p:cNvSpPr>
          <p:nvPr>
            <p:ph idx="1"/>
          </p:nvPr>
        </p:nvSpPr>
        <p:spPr>
          <a:xfrm>
            <a:off x="628650" y="2668899"/>
            <a:ext cx="7992836" cy="2362603"/>
          </a:xfrm>
          <a:ln>
            <a:solidFill>
              <a:srgbClr val="FF00FF"/>
            </a:solidFill>
          </a:ln>
        </p:spPr>
        <p:txBody>
          <a:bodyPr>
            <a:normAutofit fontScale="92500" lnSpcReduction="20000"/>
          </a:bodyPr>
          <a:lstStyle/>
          <a:p>
            <a:pPr marL="0" indent="0">
              <a:buNone/>
            </a:pPr>
            <a:r>
              <a:rPr lang="en-US" dirty="0"/>
              <a:t>1-The </a:t>
            </a:r>
            <a:r>
              <a:rPr lang="tr-TR" dirty="0"/>
              <a:t>S</a:t>
            </a:r>
            <a:r>
              <a:rPr lang="en-US" dirty="0" err="1"/>
              <a:t>treet</a:t>
            </a:r>
            <a:r>
              <a:rPr lang="en-US" dirty="0"/>
              <a:t> virus </a:t>
            </a:r>
            <a:r>
              <a:rPr lang="tr-TR" dirty="0" err="1"/>
              <a:t>exist</a:t>
            </a:r>
            <a:r>
              <a:rPr lang="tr-TR" dirty="0"/>
              <a:t> in</a:t>
            </a:r>
            <a:r>
              <a:rPr lang="en-US" dirty="0"/>
              <a:t> saliva, Fix Virus</a:t>
            </a:r>
            <a:r>
              <a:rPr lang="tr-TR" dirty="0"/>
              <a:t> </a:t>
            </a:r>
            <a:r>
              <a:rPr lang="tr-TR" dirty="0" err="1"/>
              <a:t>does</a:t>
            </a:r>
            <a:r>
              <a:rPr lang="tr-TR" dirty="0"/>
              <a:t> not.</a:t>
            </a:r>
          </a:p>
          <a:p>
            <a:pPr marL="0" indent="0">
              <a:buNone/>
            </a:pPr>
            <a:r>
              <a:rPr lang="en-US" dirty="0"/>
              <a:t>2-The </a:t>
            </a:r>
            <a:r>
              <a:rPr lang="tr-TR" dirty="0"/>
              <a:t>S</a:t>
            </a:r>
            <a:r>
              <a:rPr lang="en-US" dirty="0" err="1"/>
              <a:t>treet</a:t>
            </a:r>
            <a:r>
              <a:rPr lang="en-US" dirty="0"/>
              <a:t> virus c</a:t>
            </a:r>
            <a:r>
              <a:rPr lang="tr-TR" dirty="0" err="1"/>
              <a:t>ause</a:t>
            </a:r>
            <a:r>
              <a:rPr lang="en-US" dirty="0"/>
              <a:t>s </a:t>
            </a:r>
            <a:r>
              <a:rPr lang="en-US" dirty="0" err="1"/>
              <a:t>Neg</a:t>
            </a:r>
            <a:r>
              <a:rPr lang="tr-TR" dirty="0" err="1"/>
              <a:t>ri</a:t>
            </a:r>
            <a:r>
              <a:rPr lang="en-US" dirty="0"/>
              <a:t> bod</a:t>
            </a:r>
            <a:r>
              <a:rPr lang="tr-TR" dirty="0" err="1"/>
              <a:t>ies</a:t>
            </a:r>
            <a:r>
              <a:rPr lang="en-US" dirty="0"/>
              <a:t>, Fix virus</a:t>
            </a:r>
            <a:r>
              <a:rPr lang="tr-TR" dirty="0"/>
              <a:t> </a:t>
            </a:r>
            <a:r>
              <a:rPr lang="tr-TR" dirty="0" err="1"/>
              <a:t>does</a:t>
            </a:r>
            <a:r>
              <a:rPr lang="tr-TR" dirty="0"/>
              <a:t> not</a:t>
            </a:r>
            <a:r>
              <a:rPr lang="en-US" dirty="0"/>
              <a:t>.</a:t>
            </a:r>
            <a:endParaRPr lang="tr-TR" dirty="0"/>
          </a:p>
          <a:p>
            <a:pPr marL="0" indent="0">
              <a:buNone/>
            </a:pPr>
            <a:r>
              <a:rPr lang="en-US" dirty="0"/>
              <a:t>3-The street virus is a pathogen for all </a:t>
            </a:r>
            <a:r>
              <a:rPr lang="tr-TR" dirty="0" err="1"/>
              <a:t>mammals</a:t>
            </a:r>
            <a:r>
              <a:rPr lang="en-US" dirty="0"/>
              <a:t>.</a:t>
            </a:r>
            <a:r>
              <a:rPr lang="tr-TR" dirty="0"/>
              <a:t> </a:t>
            </a:r>
            <a:r>
              <a:rPr lang="en-US" dirty="0"/>
              <a:t>Fix virus </a:t>
            </a:r>
            <a:r>
              <a:rPr lang="tr-TR" dirty="0"/>
              <a:t>is </a:t>
            </a:r>
            <a:r>
              <a:rPr lang="en-US" dirty="0"/>
              <a:t>pathogen</a:t>
            </a:r>
            <a:r>
              <a:rPr lang="tr-TR" dirty="0"/>
              <a:t> </a:t>
            </a:r>
            <a:r>
              <a:rPr lang="en-US" dirty="0"/>
              <a:t>only for rabbits.</a:t>
            </a:r>
            <a:endParaRPr lang="tr-TR" dirty="0"/>
          </a:p>
          <a:p>
            <a:pPr marL="0" indent="0">
              <a:buNone/>
            </a:pPr>
            <a:r>
              <a:rPr lang="tr-TR" dirty="0"/>
              <a:t>4-</a:t>
            </a:r>
            <a:r>
              <a:rPr lang="en-US" dirty="0"/>
              <a:t>The incubation period of street virus is 60-80 days. Fix virus is 4-6 days.</a:t>
            </a:r>
            <a:endParaRPr lang="tr-TR" dirty="0"/>
          </a:p>
        </p:txBody>
      </p:sp>
      <p:sp>
        <p:nvSpPr>
          <p:cNvPr id="4" name="5 Köşeli Yıldız 3"/>
          <p:cNvSpPr/>
          <p:nvPr/>
        </p:nvSpPr>
        <p:spPr>
          <a:xfrm>
            <a:off x="1271588" y="1490068"/>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5" name="Resim 4"/>
          <p:cNvPicPr>
            <a:picLocks noChangeAspect="1"/>
          </p:cNvPicPr>
          <p:nvPr/>
        </p:nvPicPr>
        <p:blipFill>
          <a:blip r:embed="rId2"/>
          <a:stretch>
            <a:fillRect/>
          </a:stretch>
        </p:blipFill>
        <p:spPr>
          <a:xfrm>
            <a:off x="7199029" y="1458002"/>
            <a:ext cx="713294" cy="717866"/>
          </a:xfrm>
          <a:prstGeom prst="rect">
            <a:avLst/>
          </a:prstGeom>
        </p:spPr>
      </p:pic>
    </p:spTree>
    <p:extLst>
      <p:ext uri="{BB962C8B-B14F-4D97-AF65-F5344CB8AC3E}">
        <p14:creationId xmlns:p14="http://schemas.microsoft.com/office/powerpoint/2010/main" val="110626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Epidemiology</a:t>
            </a:r>
            <a:r>
              <a:rPr lang="tr-TR" dirty="0">
                <a:solidFill>
                  <a:srgbClr val="0070C0"/>
                </a:solidFill>
              </a:rPr>
              <a:t> </a:t>
            </a:r>
          </a:p>
        </p:txBody>
      </p:sp>
      <p:sp>
        <p:nvSpPr>
          <p:cNvPr id="3" name="İçerik Yer Tutucusu 2"/>
          <p:cNvSpPr>
            <a:spLocks noGrp="1"/>
          </p:cNvSpPr>
          <p:nvPr>
            <p:ph idx="1"/>
          </p:nvPr>
        </p:nvSpPr>
        <p:spPr>
          <a:xfrm>
            <a:off x="494309" y="1520457"/>
            <a:ext cx="8155382" cy="4716822"/>
          </a:xfrm>
        </p:spPr>
        <p:txBody>
          <a:bodyPr>
            <a:normAutofit fontScale="92500" lnSpcReduction="20000"/>
          </a:bodyPr>
          <a:lstStyle/>
          <a:p>
            <a:pPr marL="0" indent="0" algn="ctr">
              <a:buNone/>
            </a:pPr>
            <a:r>
              <a:rPr lang="en-US" altLang="tr-TR" sz="3000" dirty="0">
                <a:solidFill>
                  <a:srgbClr val="FF00FF"/>
                </a:solidFill>
              </a:rPr>
              <a:t>All mammals are susceptible including bats </a:t>
            </a:r>
          </a:p>
          <a:p>
            <a:pPr marL="0" indent="0" algn="ctr">
              <a:buNone/>
            </a:pPr>
            <a:endParaRPr lang="en-US" altLang="tr-TR" sz="2200" dirty="0">
              <a:solidFill>
                <a:srgbClr val="FF00FF"/>
              </a:solidFill>
            </a:endParaRPr>
          </a:p>
          <a:p>
            <a:pPr>
              <a:buFontTx/>
              <a:buChar char="-"/>
            </a:pPr>
            <a:r>
              <a:rPr lang="en-US" dirty="0">
                <a:solidFill>
                  <a:srgbClr val="FF0000"/>
                </a:solidFill>
              </a:rPr>
              <a:t>Transmitted by bites through infected saliva </a:t>
            </a:r>
            <a:endParaRPr lang="tr-TR" dirty="0">
              <a:solidFill>
                <a:srgbClr val="FF0000"/>
              </a:solidFill>
            </a:endParaRPr>
          </a:p>
          <a:p>
            <a:pPr marL="0" indent="0">
              <a:buNone/>
            </a:pPr>
            <a:r>
              <a:rPr lang="en-US" dirty="0"/>
              <a:t>(and by aerosols where high concentrations of virus </a:t>
            </a:r>
            <a:r>
              <a:rPr lang="en-US" dirty="0" err="1"/>
              <a:t>eg</a:t>
            </a:r>
            <a:r>
              <a:rPr lang="tr-TR" dirty="0"/>
              <a:t>:</a:t>
            </a:r>
            <a:r>
              <a:rPr lang="en-US" dirty="0"/>
              <a:t> in caves where there are high concentrations of bats).</a:t>
            </a:r>
            <a:endParaRPr lang="tr-TR" dirty="0"/>
          </a:p>
          <a:p>
            <a:pPr marL="0" indent="0">
              <a:buNone/>
            </a:pPr>
            <a:r>
              <a:rPr lang="en-US" dirty="0"/>
              <a:t>- Found throughout the world but some countries free.</a:t>
            </a:r>
          </a:p>
          <a:p>
            <a:pPr marL="0" indent="0">
              <a:buNone/>
            </a:pPr>
            <a:r>
              <a:rPr lang="en-US" dirty="0"/>
              <a:t>- </a:t>
            </a:r>
            <a:r>
              <a:rPr lang="en-US" dirty="0">
                <a:solidFill>
                  <a:srgbClr val="00B050"/>
                </a:solidFill>
              </a:rPr>
              <a:t>Wildlife</a:t>
            </a:r>
            <a:r>
              <a:rPr lang="en-US" dirty="0"/>
              <a:t> act as important reservoir hosts; the species involved varies with continent:</a:t>
            </a:r>
          </a:p>
          <a:p>
            <a:pPr lvl="1"/>
            <a:r>
              <a:rPr lang="en-US" sz="2200" dirty="0"/>
              <a:t>Europe - Fox, [badger, weasel, stoat ] </a:t>
            </a:r>
          </a:p>
          <a:p>
            <a:pPr lvl="1"/>
            <a:r>
              <a:rPr lang="en-US" sz="2200" dirty="0"/>
              <a:t>Russia and the Middle East - Wolf [dog]</a:t>
            </a:r>
          </a:p>
          <a:p>
            <a:pPr lvl="1"/>
            <a:r>
              <a:rPr lang="en-US" sz="2200" dirty="0"/>
              <a:t>U.S.A. - Fox, skunk [ wildcat]</a:t>
            </a:r>
          </a:p>
          <a:p>
            <a:pPr lvl="1"/>
            <a:r>
              <a:rPr lang="en-US" sz="2200" dirty="0"/>
              <a:t>Africa, India -	Dog</a:t>
            </a:r>
          </a:p>
          <a:p>
            <a:pPr lvl="1"/>
            <a:r>
              <a:rPr lang="en-US" sz="2200" dirty="0"/>
              <a:t>S. America - Bat - vampire.</a:t>
            </a:r>
          </a:p>
          <a:p>
            <a:endParaRPr lang="tr-TR" dirty="0"/>
          </a:p>
        </p:txBody>
      </p:sp>
    </p:spTree>
    <p:extLst>
      <p:ext uri="{BB962C8B-B14F-4D97-AF65-F5344CB8AC3E}">
        <p14:creationId xmlns:p14="http://schemas.microsoft.com/office/powerpoint/2010/main" val="1878646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424543" y="1423300"/>
            <a:ext cx="8090807" cy="3263504"/>
          </a:xfrm>
        </p:spPr>
        <p:txBody>
          <a:bodyPr/>
          <a:lstStyle/>
          <a:p>
            <a:r>
              <a:rPr lang="en-US" dirty="0"/>
              <a:t>Rabies virus, is s</a:t>
            </a:r>
            <a:r>
              <a:rPr lang="tr-TR" dirty="0" err="1"/>
              <a:t>hedding</a:t>
            </a:r>
            <a:r>
              <a:rPr lang="en-US" dirty="0"/>
              <a:t> with </a:t>
            </a:r>
            <a:r>
              <a:rPr lang="tr-TR" dirty="0">
                <a:solidFill>
                  <a:srgbClr val="00B050"/>
                </a:solidFill>
              </a:rPr>
              <a:t>i</a:t>
            </a:r>
            <a:r>
              <a:rPr lang="en-US" dirty="0" err="1">
                <a:solidFill>
                  <a:srgbClr val="00B050"/>
                </a:solidFill>
              </a:rPr>
              <a:t>nfected</a:t>
            </a:r>
            <a:r>
              <a:rPr lang="en-US" dirty="0">
                <a:solidFill>
                  <a:srgbClr val="00B050"/>
                </a:solidFill>
              </a:rPr>
              <a:t> animal's saliva.</a:t>
            </a:r>
            <a:endParaRPr lang="tr-TR" dirty="0">
              <a:solidFill>
                <a:srgbClr val="00B050"/>
              </a:solidFill>
            </a:endParaRPr>
          </a:p>
          <a:p>
            <a:r>
              <a:rPr lang="en-US" dirty="0"/>
              <a:t>In dogs, virus </a:t>
            </a:r>
            <a:r>
              <a:rPr lang="tr-TR" dirty="0" err="1"/>
              <a:t>exists</a:t>
            </a:r>
            <a:r>
              <a:rPr lang="en-US" dirty="0"/>
              <a:t> in the saliva</a:t>
            </a:r>
            <a:r>
              <a:rPr lang="tr-TR" dirty="0"/>
              <a:t> </a:t>
            </a:r>
            <a:r>
              <a:rPr lang="tr-TR" dirty="0" err="1"/>
              <a:t>and</a:t>
            </a:r>
            <a:r>
              <a:rPr lang="tr-TR" dirty="0"/>
              <a:t> </a:t>
            </a:r>
            <a:r>
              <a:rPr lang="tr-TR" dirty="0" err="1"/>
              <a:t>sheds</a:t>
            </a:r>
            <a:r>
              <a:rPr lang="en-US" dirty="0"/>
              <a:t> 5 days before the first clinical </a:t>
            </a:r>
            <a:r>
              <a:rPr lang="tr-TR" dirty="0" err="1"/>
              <a:t>signs</a:t>
            </a:r>
            <a:r>
              <a:rPr lang="tr-TR" dirty="0"/>
              <a:t>.</a:t>
            </a:r>
          </a:p>
          <a:p>
            <a:r>
              <a:rPr lang="en-US" dirty="0"/>
              <a:t>Transmission </a:t>
            </a:r>
            <a:r>
              <a:rPr lang="tr-TR" dirty="0"/>
              <a:t>is </a:t>
            </a:r>
            <a:r>
              <a:rPr lang="tr-TR" dirty="0" err="1"/>
              <a:t>via</a:t>
            </a:r>
            <a:r>
              <a:rPr lang="tr-TR" dirty="0"/>
              <a:t> </a:t>
            </a:r>
            <a:r>
              <a:rPr lang="en-US" dirty="0"/>
              <a:t>direct biting.</a:t>
            </a:r>
            <a:endParaRPr lang="tr-TR" dirty="0"/>
          </a:p>
          <a:p>
            <a:r>
              <a:rPr lang="en-US" dirty="0"/>
              <a:t>Virus also </a:t>
            </a:r>
            <a:r>
              <a:rPr lang="tr-TR" dirty="0" err="1"/>
              <a:t>exist</a:t>
            </a:r>
            <a:r>
              <a:rPr lang="en-US" dirty="0"/>
              <a:t>s</a:t>
            </a:r>
            <a:r>
              <a:rPr lang="tr-TR" dirty="0"/>
              <a:t> in</a:t>
            </a:r>
            <a:r>
              <a:rPr lang="en-US" dirty="0"/>
              <a:t> urine, milk, </a:t>
            </a:r>
            <a:r>
              <a:rPr lang="en-US" dirty="0" err="1"/>
              <a:t>gaita</a:t>
            </a:r>
            <a:r>
              <a:rPr lang="tr-TR" dirty="0"/>
              <a:t> </a:t>
            </a:r>
            <a:r>
              <a:rPr lang="en-US" dirty="0"/>
              <a:t>and blood.</a:t>
            </a:r>
            <a:endParaRPr lang="tr-TR" dirty="0"/>
          </a:p>
        </p:txBody>
      </p:sp>
      <p:pic>
        <p:nvPicPr>
          <p:cNvPr id="4" name="Resim 3"/>
          <p:cNvPicPr>
            <a:picLocks noChangeAspect="1"/>
          </p:cNvPicPr>
          <p:nvPr/>
        </p:nvPicPr>
        <p:blipFill>
          <a:blip r:embed="rId2"/>
          <a:stretch>
            <a:fillRect/>
          </a:stretch>
        </p:blipFill>
        <p:spPr>
          <a:xfrm>
            <a:off x="6526059" y="4340585"/>
            <a:ext cx="2286866" cy="2286866"/>
          </a:xfrm>
          <a:prstGeom prst="rect">
            <a:avLst/>
          </a:prstGeom>
        </p:spPr>
      </p:pic>
    </p:spTree>
    <p:extLst>
      <p:ext uri="{BB962C8B-B14F-4D97-AF65-F5344CB8AC3E}">
        <p14:creationId xmlns:p14="http://schemas.microsoft.com/office/powerpoint/2010/main" val="1355459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1725" y="788276"/>
            <a:ext cx="8125075" cy="3880181"/>
          </a:xfrm>
        </p:spPr>
        <p:txBody>
          <a:bodyPr>
            <a:normAutofit/>
          </a:bodyPr>
          <a:lstStyle/>
          <a:p>
            <a:r>
              <a:rPr lang="en-US" sz="2400" dirty="0">
                <a:solidFill>
                  <a:srgbClr val="FF00FF"/>
                </a:solidFill>
              </a:rPr>
              <a:t>Rabies is transmitted through the saliva of an infected animal.</a:t>
            </a:r>
            <a:endParaRPr lang="tr-TR" sz="2400" dirty="0">
              <a:solidFill>
                <a:srgbClr val="FF00FF"/>
              </a:solidFill>
            </a:endParaRPr>
          </a:p>
          <a:p>
            <a:r>
              <a:rPr lang="en-US" sz="2400" dirty="0"/>
              <a:t>Infection occurs primarily via bite wounds, </a:t>
            </a:r>
            <a:endParaRPr lang="tr-TR" sz="2400" dirty="0"/>
          </a:p>
          <a:p>
            <a:r>
              <a:rPr lang="en-US" sz="2400" dirty="0">
                <a:solidFill>
                  <a:srgbClr val="0070C0"/>
                </a:solidFill>
              </a:rPr>
              <a:t>or infected saliva entering an open cut or wound or mucous membrane, such as those in the mouth, nasal cavity or eyes. </a:t>
            </a:r>
            <a:endParaRPr lang="tr-TR" sz="2400" dirty="0">
              <a:solidFill>
                <a:srgbClr val="0070C0"/>
              </a:solidFill>
            </a:endParaRPr>
          </a:p>
          <a:p>
            <a:r>
              <a:rPr lang="en-US" sz="2400" dirty="0"/>
              <a:t>Infection through inhalation of the virus has been documented, for example, in the environment of a densely populated bat cave.</a:t>
            </a:r>
            <a:endParaRPr lang="tr-TR" sz="2400" dirty="0"/>
          </a:p>
          <a:p>
            <a:endParaRPr lang="tr-TR" sz="2400" dirty="0"/>
          </a:p>
          <a:p>
            <a:endParaRPr lang="tr-TR"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741" y="3743136"/>
            <a:ext cx="2928625" cy="27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561725" y="6661792"/>
            <a:ext cx="3864769" cy="196208"/>
          </a:xfrm>
          <a:prstGeom prst="rect">
            <a:avLst/>
          </a:prstGeom>
        </p:spPr>
        <p:txBody>
          <a:bodyPr wrap="square">
            <a:spAutoFit/>
          </a:bodyPr>
          <a:lstStyle/>
          <a:p>
            <a:r>
              <a:rPr lang="tr-TR" sz="675" dirty="0"/>
              <a:t>http://www.oie.int/fileadmin/Home/eng/Media_Center/docs/pdf/Disease_cards/RABIES-EN.pdf</a:t>
            </a:r>
          </a:p>
        </p:txBody>
      </p:sp>
      <p:sp>
        <p:nvSpPr>
          <p:cNvPr id="7" name="Dikdörtgen 6"/>
          <p:cNvSpPr/>
          <p:nvPr/>
        </p:nvSpPr>
        <p:spPr>
          <a:xfrm>
            <a:off x="750494" y="3928152"/>
            <a:ext cx="4194216" cy="2308324"/>
          </a:xfrm>
          <a:prstGeom prst="rect">
            <a:avLst/>
          </a:prstGeom>
        </p:spPr>
        <p:txBody>
          <a:bodyPr wrap="square">
            <a:spAutoFit/>
          </a:bodyPr>
          <a:lstStyle/>
          <a:p>
            <a:r>
              <a:rPr lang="en-US" altLang="tr-TR" sz="2400" b="1" dirty="0"/>
              <a:t>Bats</a:t>
            </a:r>
            <a:r>
              <a:rPr lang="en-US" altLang="tr-TR" sz="2400" dirty="0"/>
              <a:t> are susceptible to infection, may be persistently </a:t>
            </a:r>
            <a:r>
              <a:rPr lang="en-US" altLang="tr-TR" sz="2400" dirty="0" err="1"/>
              <a:t>viraemic</a:t>
            </a:r>
            <a:r>
              <a:rPr lang="en-US" altLang="tr-TR" sz="2400" dirty="0"/>
              <a:t> and shed virus in saliva.   </a:t>
            </a:r>
            <a:endParaRPr lang="tr-TR" altLang="tr-TR" sz="2400" dirty="0"/>
          </a:p>
          <a:p>
            <a:r>
              <a:rPr lang="en-US" altLang="tr-TR" sz="2400" dirty="0">
                <a:solidFill>
                  <a:srgbClr val="7030A0"/>
                </a:solidFill>
              </a:rPr>
              <a:t>They are the only species where rabies is always </a:t>
            </a:r>
            <a:r>
              <a:rPr lang="en-US" altLang="tr-TR" sz="2400" dirty="0" err="1">
                <a:solidFill>
                  <a:srgbClr val="7030A0"/>
                </a:solidFill>
              </a:rPr>
              <a:t>avirulent</a:t>
            </a:r>
            <a:r>
              <a:rPr lang="en-US" altLang="tr-TR" sz="2400" dirty="0">
                <a:solidFill>
                  <a:srgbClr val="7030A0"/>
                </a:solidFill>
              </a:rPr>
              <a:t>.</a:t>
            </a:r>
          </a:p>
        </p:txBody>
      </p:sp>
    </p:spTree>
    <p:extLst>
      <p:ext uri="{BB962C8B-B14F-4D97-AF65-F5344CB8AC3E}">
        <p14:creationId xmlns:p14="http://schemas.microsoft.com/office/powerpoint/2010/main" val="198926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en-US" dirty="0"/>
              <a:t>Incubation period variable but can be long (10 days to 12 months (even 7 years); usually less than 3 months); </a:t>
            </a:r>
            <a:r>
              <a:rPr lang="en-US" dirty="0">
                <a:solidFill>
                  <a:srgbClr val="FF00FF"/>
                </a:solidFill>
              </a:rPr>
              <a:t>increases with the distance of the bite from the CNS.</a:t>
            </a:r>
          </a:p>
          <a:p>
            <a:pPr marL="0" indent="0">
              <a:buNone/>
            </a:pPr>
            <a:r>
              <a:rPr lang="en-US" dirty="0"/>
              <a:t>Primary replication occurs in the muscle </a:t>
            </a:r>
            <a:r>
              <a:rPr lang="en-US" dirty="0" err="1"/>
              <a:t>fibres</a:t>
            </a:r>
            <a:r>
              <a:rPr lang="en-US" dirty="0"/>
              <a:t> at the site of inoculation then gains access to the nerve </a:t>
            </a:r>
            <a:r>
              <a:rPr lang="en-US" dirty="0" err="1"/>
              <a:t>fibres</a:t>
            </a:r>
            <a:r>
              <a:rPr lang="en-US" dirty="0"/>
              <a:t> where the virus travels towards the brain (</a:t>
            </a:r>
            <a:r>
              <a:rPr lang="en-US" dirty="0">
                <a:solidFill>
                  <a:srgbClr val="FF3300"/>
                </a:solidFill>
              </a:rPr>
              <a:t>centripetal migration</a:t>
            </a:r>
            <a:r>
              <a:rPr lang="en-US" dirty="0"/>
              <a:t>)</a:t>
            </a:r>
            <a:endParaRPr lang="tr-TR" dirty="0"/>
          </a:p>
          <a:p>
            <a:pPr marL="0" indent="0">
              <a:buNone/>
            </a:pPr>
            <a:r>
              <a:rPr lang="en-US" dirty="0"/>
              <a:t>where it replicates followed by  "</a:t>
            </a:r>
            <a:r>
              <a:rPr lang="en-US" dirty="0">
                <a:solidFill>
                  <a:srgbClr val="FF3300"/>
                </a:solidFill>
              </a:rPr>
              <a:t>centrifugal</a:t>
            </a:r>
            <a:r>
              <a:rPr lang="en-US" dirty="0"/>
              <a:t>" </a:t>
            </a:r>
            <a:r>
              <a:rPr lang="en-US" dirty="0">
                <a:solidFill>
                  <a:srgbClr val="FF3300"/>
                </a:solidFill>
              </a:rPr>
              <a:t>migration</a:t>
            </a:r>
            <a:r>
              <a:rPr lang="en-US" dirty="0"/>
              <a:t> down the cranial nerves replicating in the salivary gland and cornea.</a:t>
            </a:r>
          </a:p>
          <a:p>
            <a:endParaRPr lang="tr-TR" dirty="0"/>
          </a:p>
        </p:txBody>
      </p:sp>
    </p:spTree>
    <p:extLst>
      <p:ext uri="{BB962C8B-B14F-4D97-AF65-F5344CB8AC3E}">
        <p14:creationId xmlns:p14="http://schemas.microsoft.com/office/powerpoint/2010/main" val="2083391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Virus excretion in saliva and tears.</a:t>
            </a:r>
            <a:endParaRPr lang="tr-TR" dirty="0"/>
          </a:p>
          <a:p>
            <a:r>
              <a:rPr lang="en-US" dirty="0"/>
              <a:t>Virus may be shed before classical symptoms, that is, when there is fever, slight changes in temperament and dilation of pupils. </a:t>
            </a:r>
            <a:endParaRPr lang="tr-TR" dirty="0"/>
          </a:p>
          <a:p>
            <a:r>
              <a:rPr lang="en-US" dirty="0"/>
              <a:t>Obvious clinical signs develop after salivary excretion of virus.</a:t>
            </a:r>
          </a:p>
          <a:p>
            <a:endParaRPr lang="tr-TR" dirty="0"/>
          </a:p>
        </p:txBody>
      </p:sp>
    </p:spTree>
    <p:extLst>
      <p:ext uri="{BB962C8B-B14F-4D97-AF65-F5344CB8AC3E}">
        <p14:creationId xmlns:p14="http://schemas.microsoft.com/office/powerpoint/2010/main" val="1961588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ltLang="tr-TR" dirty="0"/>
              <a:t>Pathogenesis: infection and incubation period</a:t>
            </a:r>
          </a:p>
        </p:txBody>
      </p:sp>
      <p:sp>
        <p:nvSpPr>
          <p:cNvPr id="23555" name="Text Box 3"/>
          <p:cNvSpPr txBox="1">
            <a:spLocks noChangeArrowheads="1"/>
          </p:cNvSpPr>
          <p:nvPr/>
        </p:nvSpPr>
        <p:spPr bwMode="auto">
          <a:xfrm>
            <a:off x="3486150" y="2343153"/>
            <a:ext cx="141577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700" dirty="0">
                <a:solidFill>
                  <a:srgbClr val="FF0000"/>
                </a:solidFill>
                <a:latin typeface="Times" panose="02020603050405020304" pitchFamily="18" charset="0"/>
              </a:rPr>
              <a:t>infection</a:t>
            </a:r>
            <a:endParaRPr lang="en-US" altLang="tr-TR" dirty="0">
              <a:latin typeface="Times" panose="02020603050405020304" pitchFamily="18" charset="0"/>
            </a:endParaRPr>
          </a:p>
        </p:txBody>
      </p:sp>
      <p:sp>
        <p:nvSpPr>
          <p:cNvPr id="23556" name="Text Box 4"/>
          <p:cNvSpPr txBox="1">
            <a:spLocks noChangeArrowheads="1"/>
          </p:cNvSpPr>
          <p:nvPr/>
        </p:nvSpPr>
        <p:spPr bwMode="auto">
          <a:xfrm>
            <a:off x="5772150" y="2228851"/>
            <a:ext cx="224292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700">
                <a:solidFill>
                  <a:schemeClr val="accent2"/>
                </a:solidFill>
                <a:latin typeface="Times" panose="02020603050405020304" pitchFamily="18" charset="0"/>
              </a:rPr>
              <a:t>other</a:t>
            </a:r>
          </a:p>
          <a:p>
            <a:r>
              <a:rPr lang="en-US" altLang="tr-TR" b="1">
                <a:solidFill>
                  <a:schemeClr val="accent2"/>
                </a:solidFill>
                <a:latin typeface="Times" panose="02020603050405020304" pitchFamily="18" charset="0"/>
              </a:rPr>
              <a:t>(corneal transplants)</a:t>
            </a:r>
            <a:endParaRPr lang="en-US" altLang="tr-TR">
              <a:solidFill>
                <a:schemeClr val="accent2"/>
              </a:solidFill>
              <a:latin typeface="Times" panose="02020603050405020304" pitchFamily="18" charset="0"/>
            </a:endParaRPr>
          </a:p>
        </p:txBody>
      </p:sp>
      <p:sp>
        <p:nvSpPr>
          <p:cNvPr id="23557" name="Text Box 5"/>
          <p:cNvSpPr txBox="1">
            <a:spLocks noChangeArrowheads="1"/>
          </p:cNvSpPr>
          <p:nvPr/>
        </p:nvSpPr>
        <p:spPr bwMode="auto">
          <a:xfrm>
            <a:off x="1588296" y="2227662"/>
            <a:ext cx="83869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700" dirty="0">
                <a:solidFill>
                  <a:schemeClr val="accent2"/>
                </a:solidFill>
                <a:latin typeface="Times" panose="02020603050405020304" pitchFamily="18" charset="0"/>
              </a:rPr>
              <a:t>bites</a:t>
            </a:r>
            <a:endParaRPr lang="en-US" altLang="tr-TR" dirty="0">
              <a:solidFill>
                <a:schemeClr val="accent2"/>
              </a:solidFill>
              <a:latin typeface="Times" panose="02020603050405020304" pitchFamily="18" charset="0"/>
            </a:endParaRPr>
          </a:p>
        </p:txBody>
      </p:sp>
      <p:sp>
        <p:nvSpPr>
          <p:cNvPr id="23558" name="Text Box 6"/>
          <p:cNvSpPr txBox="1">
            <a:spLocks noChangeArrowheads="1"/>
          </p:cNvSpPr>
          <p:nvPr/>
        </p:nvSpPr>
        <p:spPr bwMode="auto">
          <a:xfrm>
            <a:off x="1428750" y="3257553"/>
            <a:ext cx="267573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700">
                <a:solidFill>
                  <a:schemeClr val="accent2"/>
                </a:solidFill>
                <a:latin typeface="Times" panose="02020603050405020304" pitchFamily="18" charset="0"/>
              </a:rPr>
              <a:t>mucosal exposure</a:t>
            </a:r>
            <a:endParaRPr lang="en-US" altLang="tr-TR" sz="2700">
              <a:latin typeface="Times" panose="02020603050405020304" pitchFamily="18" charset="0"/>
            </a:endParaRPr>
          </a:p>
        </p:txBody>
      </p:sp>
      <p:sp>
        <p:nvSpPr>
          <p:cNvPr id="23559" name="Text Box 7"/>
          <p:cNvSpPr txBox="1">
            <a:spLocks noChangeArrowheads="1"/>
          </p:cNvSpPr>
          <p:nvPr/>
        </p:nvSpPr>
        <p:spPr bwMode="auto">
          <a:xfrm>
            <a:off x="2857500" y="4400553"/>
            <a:ext cx="256993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700">
                <a:latin typeface="Times" panose="02020603050405020304" pitchFamily="18" charset="0"/>
              </a:rPr>
              <a:t>replication at site</a:t>
            </a:r>
            <a:endParaRPr lang="en-US" altLang="tr-TR">
              <a:latin typeface="Times" panose="02020603050405020304" pitchFamily="18" charset="0"/>
            </a:endParaRPr>
          </a:p>
        </p:txBody>
      </p:sp>
      <p:sp>
        <p:nvSpPr>
          <p:cNvPr id="23560" name="Text Box 8"/>
          <p:cNvSpPr txBox="1">
            <a:spLocks noChangeArrowheads="1"/>
          </p:cNvSpPr>
          <p:nvPr/>
        </p:nvSpPr>
        <p:spPr bwMode="auto">
          <a:xfrm>
            <a:off x="6106923" y="3915804"/>
            <a:ext cx="232852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solidFill>
                  <a:srgbClr val="FF0000"/>
                </a:solidFill>
                <a:latin typeface="Times" panose="02020603050405020304" pitchFamily="18" charset="0"/>
              </a:rPr>
              <a:t>No antibody</a:t>
            </a:r>
          </a:p>
          <a:p>
            <a:r>
              <a:rPr lang="en-US" altLang="tr-TR" b="1" dirty="0">
                <a:solidFill>
                  <a:srgbClr val="FF0000"/>
                </a:solidFill>
                <a:latin typeface="Times" panose="02020603050405020304" pitchFamily="18" charset="0"/>
              </a:rPr>
              <a:t>(antibody can </a:t>
            </a:r>
          </a:p>
          <a:p>
            <a:r>
              <a:rPr lang="en-US" altLang="tr-TR" b="1" dirty="0">
                <a:solidFill>
                  <a:srgbClr val="FF0000"/>
                </a:solidFill>
                <a:latin typeface="Times" panose="02020603050405020304" pitchFamily="18" charset="0"/>
              </a:rPr>
              <a:t>prevent further </a:t>
            </a:r>
          </a:p>
          <a:p>
            <a:r>
              <a:rPr lang="en-US" altLang="tr-TR" b="1" dirty="0">
                <a:solidFill>
                  <a:srgbClr val="FF0000"/>
                </a:solidFill>
                <a:latin typeface="Times" panose="02020603050405020304" pitchFamily="18" charset="0"/>
              </a:rPr>
              <a:t>spread - post</a:t>
            </a:r>
          </a:p>
          <a:p>
            <a:r>
              <a:rPr lang="en-US" altLang="tr-TR" b="1" dirty="0">
                <a:solidFill>
                  <a:srgbClr val="FF0000"/>
                </a:solidFill>
                <a:latin typeface="Times" panose="02020603050405020304" pitchFamily="18" charset="0"/>
              </a:rPr>
              <a:t>exposure vaccination)</a:t>
            </a:r>
            <a:endParaRPr lang="en-US" altLang="tr-TR" dirty="0">
              <a:latin typeface="Times" panose="02020603050405020304" pitchFamily="18" charset="0"/>
            </a:endParaRPr>
          </a:p>
        </p:txBody>
      </p:sp>
      <p:sp>
        <p:nvSpPr>
          <p:cNvPr id="23561" name="AutoShape 9"/>
          <p:cNvSpPr>
            <a:spLocks noChangeArrowheads="1"/>
          </p:cNvSpPr>
          <p:nvPr/>
        </p:nvSpPr>
        <p:spPr bwMode="auto">
          <a:xfrm rot="874928">
            <a:off x="2514603" y="2400303"/>
            <a:ext cx="732235" cy="364331"/>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sz="1350"/>
          </a:p>
        </p:txBody>
      </p:sp>
      <p:sp>
        <p:nvSpPr>
          <p:cNvPr id="23562" name="AutoShape 10"/>
          <p:cNvSpPr>
            <a:spLocks noChangeArrowheads="1"/>
          </p:cNvSpPr>
          <p:nvPr/>
        </p:nvSpPr>
        <p:spPr bwMode="auto">
          <a:xfrm rot="10614109">
            <a:off x="5029203" y="2400303"/>
            <a:ext cx="732235" cy="364331"/>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sz="1350"/>
          </a:p>
        </p:txBody>
      </p:sp>
      <p:sp>
        <p:nvSpPr>
          <p:cNvPr id="23563" name="AutoShape 11"/>
          <p:cNvSpPr>
            <a:spLocks noChangeArrowheads="1"/>
          </p:cNvSpPr>
          <p:nvPr/>
        </p:nvSpPr>
        <p:spPr bwMode="auto">
          <a:xfrm rot="5400000">
            <a:off x="3811191" y="3389712"/>
            <a:ext cx="1371600" cy="421481"/>
          </a:xfrm>
          <a:prstGeom prst="rightArrow">
            <a:avLst>
              <a:gd name="adj1" fmla="val 50000"/>
              <a:gd name="adj2" fmla="val 81356"/>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sz="1350"/>
          </a:p>
        </p:txBody>
      </p:sp>
      <p:sp>
        <p:nvSpPr>
          <p:cNvPr id="23564" name="AutoShape 12"/>
          <p:cNvSpPr>
            <a:spLocks noChangeArrowheads="1"/>
          </p:cNvSpPr>
          <p:nvPr/>
        </p:nvSpPr>
        <p:spPr bwMode="auto">
          <a:xfrm rot="-1658514">
            <a:off x="3143253" y="2857503"/>
            <a:ext cx="732235" cy="364331"/>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sz="1350"/>
          </a:p>
        </p:txBody>
      </p:sp>
      <p:sp>
        <p:nvSpPr>
          <p:cNvPr id="23565" name="Text Box 13"/>
          <p:cNvSpPr txBox="1">
            <a:spLocks noChangeArrowheads="1"/>
          </p:cNvSpPr>
          <p:nvPr/>
        </p:nvSpPr>
        <p:spPr bwMode="auto">
          <a:xfrm>
            <a:off x="1874046" y="5074444"/>
            <a:ext cx="4051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a:solidFill>
                  <a:srgbClr val="FF0000"/>
                </a:solidFill>
                <a:latin typeface="Times" panose="02020603050405020304" pitchFamily="18" charset="0"/>
              </a:rPr>
              <a:t>Incubation period 14-90 days (7 years!)</a:t>
            </a:r>
          </a:p>
        </p:txBody>
      </p:sp>
    </p:spTree>
    <p:extLst>
      <p:ext uri="{BB962C8B-B14F-4D97-AF65-F5344CB8AC3E}">
        <p14:creationId xmlns:p14="http://schemas.microsoft.com/office/powerpoint/2010/main" val="305631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1000125"/>
            <a:ext cx="7886700" cy="4351338"/>
          </a:xfrm>
        </p:spPr>
        <p:txBody>
          <a:bodyPr/>
          <a:lstStyle/>
          <a:p>
            <a:r>
              <a:rPr lang="en-GB" altLang="tr-TR" dirty="0"/>
              <a:t>One of the pathogens that is associated with calf scour. </a:t>
            </a:r>
          </a:p>
          <a:p>
            <a:r>
              <a:rPr lang="en-GB" altLang="tr-TR" dirty="0"/>
              <a:t>Infects the small intestinal &amp; colonic enterocytes causing villus stunting, malabsorption and diarrhoea. </a:t>
            </a:r>
            <a:endParaRPr lang="tr-TR" altLang="tr-TR" dirty="0"/>
          </a:p>
          <a:p>
            <a:r>
              <a:rPr lang="en-GB" altLang="tr-TR" dirty="0"/>
              <a:t>Also infects respiratory tract.</a:t>
            </a:r>
            <a:endParaRPr lang="tr-TR" altLang="tr-TR" dirty="0">
              <a:latin typeface="Courier"/>
            </a:endParaRPr>
          </a:p>
          <a:p>
            <a:endParaRPr lang="tr-TR" dirty="0"/>
          </a:p>
        </p:txBody>
      </p:sp>
      <p:pic>
        <p:nvPicPr>
          <p:cNvPr id="4" name="Resim 3"/>
          <p:cNvPicPr>
            <a:picLocks noChangeAspect="1"/>
          </p:cNvPicPr>
          <p:nvPr/>
        </p:nvPicPr>
        <p:blipFill>
          <a:blip r:embed="rId2"/>
          <a:stretch>
            <a:fillRect/>
          </a:stretch>
        </p:blipFill>
        <p:spPr>
          <a:xfrm>
            <a:off x="2667000" y="3676650"/>
            <a:ext cx="3810000" cy="2857500"/>
          </a:xfrm>
          <a:prstGeom prst="rect">
            <a:avLst/>
          </a:prstGeom>
        </p:spPr>
      </p:pic>
    </p:spTree>
    <p:extLst>
      <p:ext uri="{BB962C8B-B14F-4D97-AF65-F5344CB8AC3E}">
        <p14:creationId xmlns:p14="http://schemas.microsoft.com/office/powerpoint/2010/main" val="435344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of rabie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30" y="0"/>
            <a:ext cx="6321322" cy="67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83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678164" y="688966"/>
            <a:ext cx="5915025" cy="3263504"/>
          </a:xfrm>
        </p:spPr>
        <p:txBody>
          <a:bodyPr/>
          <a:lstStyle/>
          <a:p>
            <a:pPr marL="0" indent="0">
              <a:buNone/>
            </a:pPr>
            <a:r>
              <a:rPr lang="en-US" altLang="tr-TR" dirty="0"/>
              <a:t>Pathogenesis in the brain</a:t>
            </a:r>
            <a:endParaRPr lang="tr-TR" altLang="tr-TR" dirty="0"/>
          </a:p>
          <a:p>
            <a:r>
              <a:rPr lang="en-US" dirty="0"/>
              <a:t>No gross signs</a:t>
            </a:r>
          </a:p>
          <a:p>
            <a:r>
              <a:rPr lang="en-US" dirty="0" err="1">
                <a:solidFill>
                  <a:srgbClr val="FF0000"/>
                </a:solidFill>
              </a:rPr>
              <a:t>Negri</a:t>
            </a:r>
            <a:r>
              <a:rPr lang="en-US" dirty="0">
                <a:solidFill>
                  <a:srgbClr val="FF0000"/>
                </a:solidFill>
              </a:rPr>
              <a:t> bodies</a:t>
            </a:r>
          </a:p>
          <a:p>
            <a:r>
              <a:rPr lang="en-US" dirty="0"/>
              <a:t>Neuronal degeneration (apoptosis)</a:t>
            </a:r>
          </a:p>
          <a:p>
            <a:r>
              <a:rPr lang="en-US" dirty="0"/>
              <a:t>Infiltration by mononuclear cells</a:t>
            </a:r>
          </a:p>
          <a:p>
            <a:endParaRPr lang="tr-TR" dirty="0"/>
          </a:p>
        </p:txBody>
      </p:sp>
      <p:pic>
        <p:nvPicPr>
          <p:cNvPr id="5122" name="Picture 2" descr="rabies negri bodie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453" y="3952470"/>
            <a:ext cx="3634818" cy="23923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10" y="3952470"/>
            <a:ext cx="3937997" cy="287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63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en-US" dirty="0"/>
              <a:t>Nonspecific prodromal signs may be seen during the</a:t>
            </a:r>
            <a:r>
              <a:rPr lang="tr-TR" dirty="0"/>
              <a:t> </a:t>
            </a:r>
            <a:r>
              <a:rPr lang="en-US" dirty="0"/>
              <a:t>early stage of rabies. </a:t>
            </a:r>
            <a:endParaRPr lang="tr-TR" dirty="0"/>
          </a:p>
          <a:p>
            <a:r>
              <a:rPr lang="en-US" dirty="0"/>
              <a:t>They can include malaise, fever or</a:t>
            </a:r>
            <a:r>
              <a:rPr lang="tr-TR" dirty="0"/>
              <a:t> </a:t>
            </a:r>
            <a:r>
              <a:rPr lang="en-US" dirty="0"/>
              <a:t>headache, as well as discomfort, pain, pruritus or other</a:t>
            </a:r>
            <a:r>
              <a:rPr lang="tr-TR" dirty="0"/>
              <a:t> </a:t>
            </a:r>
            <a:r>
              <a:rPr lang="en-US" dirty="0"/>
              <a:t>sensory alterations at the site of virus entry. </a:t>
            </a:r>
            <a:endParaRPr lang="tr-TR" dirty="0"/>
          </a:p>
          <a:p>
            <a:endParaRPr lang="tr-TR" dirty="0"/>
          </a:p>
        </p:txBody>
      </p:sp>
      <p:pic>
        <p:nvPicPr>
          <p:cNvPr id="4" name="Resim 3"/>
          <p:cNvPicPr>
            <a:picLocks noChangeAspect="1"/>
          </p:cNvPicPr>
          <p:nvPr/>
        </p:nvPicPr>
        <p:blipFill>
          <a:blip r:embed="rId2"/>
          <a:stretch>
            <a:fillRect/>
          </a:stretch>
        </p:blipFill>
        <p:spPr>
          <a:xfrm>
            <a:off x="2948234" y="4318089"/>
            <a:ext cx="3547179" cy="2135697"/>
          </a:xfrm>
          <a:prstGeom prst="rect">
            <a:avLst/>
          </a:prstGeom>
        </p:spPr>
      </p:pic>
    </p:spTree>
    <p:extLst>
      <p:ext uri="{BB962C8B-B14F-4D97-AF65-F5344CB8AC3E}">
        <p14:creationId xmlns:p14="http://schemas.microsoft.com/office/powerpoint/2010/main" val="381755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276844"/>
            <a:ext cx="5915025" cy="4089797"/>
          </a:xfrm>
        </p:spPr>
        <p:txBody>
          <a:bodyPr>
            <a:noAutofit/>
          </a:bodyPr>
          <a:lstStyle/>
          <a:p>
            <a:r>
              <a:rPr lang="en-US" dirty="0"/>
              <a:t>After several</a:t>
            </a:r>
            <a:r>
              <a:rPr lang="tr-TR" dirty="0"/>
              <a:t> </a:t>
            </a:r>
            <a:r>
              <a:rPr lang="en-US" dirty="0"/>
              <a:t>days, </a:t>
            </a:r>
            <a:endParaRPr lang="tr-TR" dirty="0"/>
          </a:p>
          <a:p>
            <a:pPr lvl="1">
              <a:buFont typeface="Wingdings" panose="05000000000000000000" pitchFamily="2" charset="2"/>
              <a:buChar char="§"/>
            </a:pPr>
            <a:r>
              <a:rPr lang="en-US" dirty="0"/>
              <a:t>anxiety, </a:t>
            </a:r>
            <a:endParaRPr lang="tr-TR" dirty="0"/>
          </a:p>
          <a:p>
            <a:pPr lvl="1">
              <a:buFont typeface="Wingdings" panose="05000000000000000000" pitchFamily="2" charset="2"/>
              <a:buChar char="§"/>
            </a:pPr>
            <a:r>
              <a:rPr lang="en-US" dirty="0"/>
              <a:t>confusion and </a:t>
            </a:r>
            <a:endParaRPr lang="tr-TR" dirty="0"/>
          </a:p>
          <a:p>
            <a:pPr lvl="1">
              <a:buFont typeface="Wingdings" panose="05000000000000000000" pitchFamily="2" charset="2"/>
              <a:buChar char="§"/>
            </a:pPr>
            <a:r>
              <a:rPr lang="en-US" dirty="0"/>
              <a:t>agitation may appear, </a:t>
            </a:r>
            <a:endParaRPr lang="tr-TR" dirty="0"/>
          </a:p>
          <a:p>
            <a:pPr lvl="1">
              <a:buFont typeface="Wingdings" panose="05000000000000000000" pitchFamily="2" charset="2"/>
              <a:buChar char="§"/>
            </a:pPr>
            <a:r>
              <a:rPr lang="en-US" dirty="0"/>
              <a:t>and</a:t>
            </a:r>
            <a:r>
              <a:rPr lang="tr-TR" dirty="0"/>
              <a:t> </a:t>
            </a:r>
            <a:r>
              <a:rPr lang="en-US" dirty="0"/>
              <a:t>progress to insomnia, </a:t>
            </a:r>
            <a:endParaRPr lang="tr-TR" dirty="0"/>
          </a:p>
          <a:p>
            <a:pPr lvl="1">
              <a:buFont typeface="Wingdings" panose="05000000000000000000" pitchFamily="2" charset="2"/>
              <a:buChar char="§"/>
            </a:pPr>
            <a:r>
              <a:rPr lang="en-US" dirty="0"/>
              <a:t>abnormal behavior, </a:t>
            </a:r>
            <a:endParaRPr lang="tr-TR" dirty="0"/>
          </a:p>
          <a:p>
            <a:pPr lvl="1">
              <a:buFont typeface="Wingdings" panose="05000000000000000000" pitchFamily="2" charset="2"/>
              <a:buChar char="§"/>
            </a:pPr>
            <a:r>
              <a:rPr lang="en-US" dirty="0"/>
              <a:t>hypersensitivity to</a:t>
            </a:r>
            <a:r>
              <a:rPr lang="tr-TR" dirty="0"/>
              <a:t> </a:t>
            </a:r>
            <a:r>
              <a:rPr lang="en-US" dirty="0"/>
              <a:t>light and sound, </a:t>
            </a:r>
            <a:endParaRPr lang="tr-TR" dirty="0"/>
          </a:p>
          <a:p>
            <a:pPr lvl="1">
              <a:buFont typeface="Wingdings" panose="05000000000000000000" pitchFamily="2" charset="2"/>
              <a:buChar char="§"/>
            </a:pPr>
            <a:r>
              <a:rPr lang="en-US" dirty="0"/>
              <a:t>delirium,</a:t>
            </a:r>
            <a:endParaRPr lang="tr-TR" dirty="0"/>
          </a:p>
          <a:p>
            <a:pPr lvl="1">
              <a:buFont typeface="Wingdings" panose="05000000000000000000" pitchFamily="2" charset="2"/>
              <a:buChar char="§"/>
            </a:pPr>
            <a:r>
              <a:rPr lang="en-US" dirty="0"/>
              <a:t>hallucinations, </a:t>
            </a:r>
            <a:endParaRPr lang="tr-TR" dirty="0"/>
          </a:p>
          <a:p>
            <a:pPr lvl="1">
              <a:buFont typeface="Wingdings" panose="05000000000000000000" pitchFamily="2" charset="2"/>
              <a:buChar char="§"/>
            </a:pPr>
            <a:r>
              <a:rPr lang="en-US" dirty="0"/>
              <a:t>slight or partial</a:t>
            </a:r>
            <a:r>
              <a:rPr lang="tr-TR" dirty="0"/>
              <a:t> </a:t>
            </a:r>
            <a:r>
              <a:rPr lang="en-US" dirty="0"/>
              <a:t>paralysis, </a:t>
            </a:r>
            <a:endParaRPr lang="tr-TR" dirty="0"/>
          </a:p>
          <a:p>
            <a:pPr lvl="1">
              <a:buFont typeface="Wingdings" panose="05000000000000000000" pitchFamily="2" charset="2"/>
              <a:buChar char="§"/>
            </a:pPr>
            <a:r>
              <a:rPr lang="en-US" dirty="0" err="1"/>
              <a:t>hypersalivation</a:t>
            </a:r>
            <a:r>
              <a:rPr lang="en-US" dirty="0"/>
              <a:t>, </a:t>
            </a:r>
            <a:endParaRPr lang="tr-TR" dirty="0"/>
          </a:p>
          <a:p>
            <a:pPr lvl="1">
              <a:buFont typeface="Wingdings" panose="05000000000000000000" pitchFamily="2" charset="2"/>
              <a:buChar char="§"/>
            </a:pPr>
            <a:r>
              <a:rPr lang="en-US" dirty="0"/>
              <a:t>difficulty swallowing,</a:t>
            </a:r>
            <a:endParaRPr lang="tr-TR" dirty="0"/>
          </a:p>
          <a:p>
            <a:pPr lvl="1">
              <a:buFont typeface="Wingdings" panose="05000000000000000000" pitchFamily="2" charset="2"/>
              <a:buChar char="§"/>
            </a:pPr>
            <a:r>
              <a:rPr lang="en-US" dirty="0"/>
              <a:t>pharyngeal</a:t>
            </a:r>
            <a:r>
              <a:rPr lang="tr-TR" dirty="0"/>
              <a:t> </a:t>
            </a:r>
            <a:r>
              <a:rPr lang="en-US" dirty="0"/>
              <a:t>spasms upon exposure to liquids, </a:t>
            </a:r>
            <a:endParaRPr lang="tr-TR" dirty="0"/>
          </a:p>
          <a:p>
            <a:pPr lvl="1">
              <a:buFont typeface="Wingdings" panose="05000000000000000000" pitchFamily="2" charset="2"/>
              <a:buChar char="§"/>
            </a:pPr>
            <a:r>
              <a:rPr lang="en-US" dirty="0"/>
              <a:t>convulsions and </a:t>
            </a:r>
            <a:endParaRPr lang="tr-TR" dirty="0"/>
          </a:p>
          <a:p>
            <a:pPr lvl="1">
              <a:buFont typeface="Wingdings" panose="05000000000000000000" pitchFamily="2" charset="2"/>
              <a:buChar char="§"/>
            </a:pPr>
            <a:r>
              <a:rPr lang="en-US" dirty="0"/>
              <a:t>other</a:t>
            </a:r>
            <a:r>
              <a:rPr lang="tr-TR" dirty="0"/>
              <a:t> </a:t>
            </a:r>
            <a:r>
              <a:rPr lang="en-US" dirty="0"/>
              <a:t>neurological signs.</a:t>
            </a:r>
            <a:endParaRPr lang="tr-TR" dirty="0"/>
          </a:p>
        </p:txBody>
      </p:sp>
      <p:pic>
        <p:nvPicPr>
          <p:cNvPr id="2" name="Resim 1"/>
          <p:cNvPicPr>
            <a:picLocks noChangeAspect="1"/>
          </p:cNvPicPr>
          <p:nvPr/>
        </p:nvPicPr>
        <p:blipFill rotWithShape="1">
          <a:blip r:embed="rId2"/>
          <a:srcRect t="12279"/>
          <a:stretch/>
        </p:blipFill>
        <p:spPr>
          <a:xfrm>
            <a:off x="6707571" y="272452"/>
            <a:ext cx="1794158" cy="2370250"/>
          </a:xfrm>
          <a:prstGeom prst="rect">
            <a:avLst/>
          </a:prstGeom>
        </p:spPr>
      </p:pic>
      <p:pic>
        <p:nvPicPr>
          <p:cNvPr id="4" name="Resim 3"/>
          <p:cNvPicPr>
            <a:picLocks noChangeAspect="1"/>
          </p:cNvPicPr>
          <p:nvPr/>
        </p:nvPicPr>
        <p:blipFill>
          <a:blip r:embed="rId3"/>
          <a:stretch>
            <a:fillRect/>
          </a:stretch>
        </p:blipFill>
        <p:spPr>
          <a:xfrm>
            <a:off x="6445666" y="2677679"/>
            <a:ext cx="2317968" cy="1738476"/>
          </a:xfrm>
          <a:prstGeom prst="rect">
            <a:avLst/>
          </a:prstGeom>
        </p:spPr>
      </p:pic>
      <p:pic>
        <p:nvPicPr>
          <p:cNvPr id="5" name="Resim 4"/>
          <p:cNvPicPr>
            <a:picLocks noChangeAspect="1"/>
          </p:cNvPicPr>
          <p:nvPr/>
        </p:nvPicPr>
        <p:blipFill>
          <a:blip r:embed="rId4"/>
          <a:stretch>
            <a:fillRect/>
          </a:stretch>
        </p:blipFill>
        <p:spPr>
          <a:xfrm>
            <a:off x="6101015" y="4451132"/>
            <a:ext cx="2662619" cy="1996964"/>
          </a:xfrm>
          <a:prstGeom prst="rect">
            <a:avLst/>
          </a:prstGeom>
        </p:spPr>
      </p:pic>
    </p:spTree>
    <p:extLst>
      <p:ext uri="{BB962C8B-B14F-4D97-AF65-F5344CB8AC3E}">
        <p14:creationId xmlns:p14="http://schemas.microsoft.com/office/powerpoint/2010/main" val="695753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8782" y="433673"/>
            <a:ext cx="8607973" cy="3946922"/>
          </a:xfrm>
        </p:spPr>
        <p:txBody>
          <a:bodyPr>
            <a:noAutofit/>
          </a:bodyPr>
          <a:lstStyle/>
          <a:p>
            <a:pPr marL="0" indent="0" algn="ctr" fontAlgn="base">
              <a:buNone/>
            </a:pPr>
            <a:r>
              <a:rPr lang="en-US" sz="2400" dirty="0">
                <a:solidFill>
                  <a:srgbClr val="FF0000"/>
                </a:solidFill>
              </a:rPr>
              <a:t>There are two forms of the disease</a:t>
            </a:r>
          </a:p>
          <a:p>
            <a:pPr marL="0" indent="0">
              <a:buNone/>
            </a:pPr>
            <a:r>
              <a:rPr lang="tr-TR" sz="2400" dirty="0">
                <a:solidFill>
                  <a:srgbClr val="FF0000"/>
                </a:solidFill>
              </a:rPr>
              <a:t>1-</a:t>
            </a:r>
            <a:r>
              <a:rPr lang="en-US" sz="2400" dirty="0">
                <a:solidFill>
                  <a:srgbClr val="FF0000"/>
                </a:solidFill>
              </a:rPr>
              <a:t>Furious (fatal) rabies</a:t>
            </a:r>
            <a:endParaRPr lang="tr-TR" sz="2400" dirty="0"/>
          </a:p>
          <a:p>
            <a:r>
              <a:rPr lang="en-US" sz="2400" dirty="0"/>
              <a:t> Animals may be anxious, highly excitable and/or aggressive with intermittent periods of depression. With the loss of natural caution and fear of other animals and humans, </a:t>
            </a:r>
            <a:endParaRPr lang="tr-TR" sz="2400" dirty="0"/>
          </a:p>
          <a:p>
            <a:r>
              <a:rPr lang="en-US" sz="2400" dirty="0"/>
              <a:t>animals with this form of rabies may demonstrate sudden </a:t>
            </a:r>
            <a:r>
              <a:rPr lang="en-US" sz="2400" dirty="0" err="1"/>
              <a:t>behaviour</a:t>
            </a:r>
            <a:r>
              <a:rPr lang="en-US" sz="2400" dirty="0"/>
              <a:t> changes, and attack without provocation. </a:t>
            </a:r>
          </a:p>
          <a:p>
            <a:r>
              <a:rPr lang="en-US" sz="2400" dirty="0"/>
              <a:t>As the disease progresses, muscular weakness, incoordination and seizures are common. Death results from progressive paralysis. </a:t>
            </a:r>
            <a:endParaRPr lang="tr-TR" sz="2400" dirty="0"/>
          </a:p>
        </p:txBody>
      </p:sp>
      <p:pic>
        <p:nvPicPr>
          <p:cNvPr id="4" name="Resim 3"/>
          <p:cNvPicPr>
            <a:picLocks noChangeAspect="1"/>
          </p:cNvPicPr>
          <p:nvPr/>
        </p:nvPicPr>
        <p:blipFill>
          <a:blip r:embed="rId2"/>
          <a:stretch>
            <a:fillRect/>
          </a:stretch>
        </p:blipFill>
        <p:spPr>
          <a:xfrm>
            <a:off x="3193108" y="4226767"/>
            <a:ext cx="2442582" cy="2442582"/>
          </a:xfrm>
          <a:prstGeom prst="rect">
            <a:avLst/>
          </a:prstGeom>
        </p:spPr>
      </p:pic>
    </p:spTree>
    <p:extLst>
      <p:ext uri="{BB962C8B-B14F-4D97-AF65-F5344CB8AC3E}">
        <p14:creationId xmlns:p14="http://schemas.microsoft.com/office/powerpoint/2010/main" val="226356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16473" y="511642"/>
            <a:ext cx="8280685" cy="4111229"/>
          </a:xfrm>
        </p:spPr>
        <p:txBody>
          <a:bodyPr>
            <a:noAutofit/>
          </a:bodyPr>
          <a:lstStyle/>
          <a:p>
            <a:pPr marL="0" indent="0">
              <a:buNone/>
            </a:pPr>
            <a:r>
              <a:rPr lang="tr-TR" sz="2600" dirty="0">
                <a:solidFill>
                  <a:srgbClr val="FF0000"/>
                </a:solidFill>
              </a:rPr>
              <a:t>2-</a:t>
            </a:r>
            <a:r>
              <a:rPr lang="en-US" sz="2600" dirty="0">
                <a:solidFill>
                  <a:srgbClr val="FF0000"/>
                </a:solidFill>
              </a:rPr>
              <a:t>Dumb Rabies</a:t>
            </a:r>
            <a:r>
              <a:rPr lang="tr-TR" sz="2600" dirty="0">
                <a:solidFill>
                  <a:srgbClr val="FF0000"/>
                </a:solidFill>
              </a:rPr>
              <a:t> (</a:t>
            </a:r>
            <a:r>
              <a:rPr lang="tr-TR" sz="2600" dirty="0" err="1">
                <a:solidFill>
                  <a:srgbClr val="FF0000"/>
                </a:solidFill>
              </a:rPr>
              <a:t>Paralytic</a:t>
            </a:r>
            <a:r>
              <a:rPr lang="tr-TR" sz="2600" dirty="0">
                <a:solidFill>
                  <a:srgbClr val="FF0000"/>
                </a:solidFill>
              </a:rPr>
              <a:t>)</a:t>
            </a:r>
          </a:p>
          <a:p>
            <a:r>
              <a:rPr lang="en-US" sz="2600" dirty="0"/>
              <a:t> Animals with this form of rabies may be depressed or unusually docile. </a:t>
            </a:r>
            <a:endParaRPr lang="tr-TR" sz="2600" dirty="0"/>
          </a:p>
          <a:p>
            <a:r>
              <a:rPr lang="en-US" sz="2600" dirty="0"/>
              <a:t>The animal will often have paralysis, generally of the face, throat and neck, causing abnormal facial expressions, drooling and inability to swallow. Paralysis may affect the body, first affecting the hind legs. </a:t>
            </a:r>
            <a:endParaRPr lang="tr-TR" sz="2600" dirty="0"/>
          </a:p>
          <a:p>
            <a:r>
              <a:rPr lang="en-US" sz="2600" dirty="0"/>
              <a:t>The paralysis progresses rapidly to the whole body with subsequent coma and death. </a:t>
            </a:r>
            <a:endParaRPr lang="tr-TR" sz="2600" dirty="0"/>
          </a:p>
          <a:p>
            <a:r>
              <a:rPr lang="en-US" sz="2600" dirty="0"/>
              <a:t>In humans, early signs can include fever or headache. As the disease progresses, symptoms may include confusion, depression, sleepiness, agitation or paralysis of the face, throat and neck. </a:t>
            </a:r>
            <a:endParaRPr lang="tr-TR" sz="2600" dirty="0"/>
          </a:p>
          <a:p>
            <a:r>
              <a:rPr lang="en-US" sz="2600" dirty="0"/>
              <a:t>Death generally results from progressive paralysis.</a:t>
            </a:r>
            <a:endParaRPr lang="tr-TR" sz="2600" dirty="0"/>
          </a:p>
          <a:p>
            <a:endParaRPr lang="tr-TR" sz="2600" dirty="0"/>
          </a:p>
        </p:txBody>
      </p:sp>
    </p:spTree>
    <p:extLst>
      <p:ext uri="{BB962C8B-B14F-4D97-AF65-F5344CB8AC3E}">
        <p14:creationId xmlns:p14="http://schemas.microsoft.com/office/powerpoint/2010/main" val="4042543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06194" y="989046"/>
            <a:ext cx="7830704" cy="5236082"/>
          </a:xfrm>
          <a:prstGeom prst="rect">
            <a:avLst/>
          </a:prstGeom>
        </p:spPr>
      </p:pic>
    </p:spTree>
    <p:extLst>
      <p:ext uri="{BB962C8B-B14F-4D97-AF65-F5344CB8AC3E}">
        <p14:creationId xmlns:p14="http://schemas.microsoft.com/office/powerpoint/2010/main" val="928310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446567" y="1540476"/>
            <a:ext cx="8250865" cy="4445654"/>
          </a:xfrm>
        </p:spPr>
        <p:txBody>
          <a:bodyPr>
            <a:normAutofit lnSpcReduction="10000"/>
          </a:bodyPr>
          <a:lstStyle/>
          <a:p>
            <a:pPr marL="0" indent="0">
              <a:buNone/>
            </a:pPr>
            <a:r>
              <a:rPr lang="en-US" sz="2400" dirty="0">
                <a:solidFill>
                  <a:srgbClr val="7030A0"/>
                </a:solidFill>
              </a:rPr>
              <a:t>1-Seller's </a:t>
            </a:r>
            <a:r>
              <a:rPr lang="tr-TR" sz="2400" dirty="0" err="1">
                <a:solidFill>
                  <a:srgbClr val="7030A0"/>
                </a:solidFill>
              </a:rPr>
              <a:t>staining</a:t>
            </a:r>
            <a:r>
              <a:rPr lang="en-US" sz="2400" dirty="0">
                <a:solidFill>
                  <a:srgbClr val="7030A0"/>
                </a:solidFill>
              </a:rPr>
              <a:t> Method</a:t>
            </a:r>
            <a:r>
              <a:rPr lang="en-US" sz="2400" dirty="0"/>
              <a:t>:</a:t>
            </a:r>
            <a:endParaRPr lang="tr-TR" sz="2400" dirty="0"/>
          </a:p>
          <a:p>
            <a:pPr marL="0" indent="0">
              <a:buNone/>
            </a:pPr>
            <a:r>
              <a:rPr lang="tr-TR" sz="2400" dirty="0"/>
              <a:t>	</a:t>
            </a:r>
            <a:r>
              <a:rPr lang="en-US" sz="2400" dirty="0" err="1"/>
              <a:t>rabi</a:t>
            </a:r>
            <a:r>
              <a:rPr lang="tr-TR" sz="2400" dirty="0"/>
              <a:t>es</a:t>
            </a:r>
            <a:r>
              <a:rPr lang="en-US" sz="2400" dirty="0"/>
              <a:t> suspects specimens are </a:t>
            </a:r>
            <a:r>
              <a:rPr lang="tr-TR" sz="2400" dirty="0" err="1"/>
              <a:t>stain</a:t>
            </a:r>
            <a:r>
              <a:rPr lang="en-US" sz="2400" dirty="0" err="1"/>
              <a:t>ed</a:t>
            </a:r>
            <a:r>
              <a:rPr lang="en-US" sz="2400" dirty="0"/>
              <a:t> with </a:t>
            </a:r>
            <a:r>
              <a:rPr lang="tr-TR" sz="2400" dirty="0"/>
              <a:t>S</a:t>
            </a:r>
            <a:r>
              <a:rPr lang="en-US" sz="2400" dirty="0" err="1"/>
              <a:t>eller</a:t>
            </a:r>
            <a:r>
              <a:rPr lang="en-US" sz="2400" dirty="0"/>
              <a:t> </a:t>
            </a:r>
            <a:r>
              <a:rPr lang="tr-TR" sz="2400" dirty="0" err="1"/>
              <a:t>stain</a:t>
            </a:r>
            <a:r>
              <a:rPr lang="tr-TR" sz="2400" dirty="0"/>
              <a:t> </a:t>
            </a:r>
            <a:r>
              <a:rPr lang="en-US" sz="2400" dirty="0"/>
              <a:t>and </a:t>
            </a:r>
            <a:r>
              <a:rPr lang="en-US" sz="2400" dirty="0" err="1"/>
              <a:t>negri</a:t>
            </a:r>
            <a:r>
              <a:rPr lang="en-US" sz="2400" dirty="0"/>
              <a:t> body is searched.</a:t>
            </a:r>
            <a:endParaRPr lang="tr-TR" sz="2400" dirty="0"/>
          </a:p>
          <a:p>
            <a:pPr marL="0" indent="0">
              <a:buNone/>
            </a:pPr>
            <a:r>
              <a:rPr lang="en-US" sz="2400" dirty="0">
                <a:solidFill>
                  <a:srgbClr val="7030A0"/>
                </a:solidFill>
              </a:rPr>
              <a:t>2-Fluorescent Antibody Method; </a:t>
            </a:r>
            <a:r>
              <a:rPr lang="tr-TR" sz="2400" dirty="0">
                <a:solidFill>
                  <a:srgbClr val="FF3300"/>
                </a:solidFill>
              </a:rPr>
              <a:t>(GOLD STANDARD)</a:t>
            </a:r>
          </a:p>
          <a:p>
            <a:pPr marL="0" indent="0">
              <a:buNone/>
            </a:pPr>
            <a:r>
              <a:rPr lang="tr-TR" sz="2400" dirty="0"/>
              <a:t>	</a:t>
            </a:r>
            <a:r>
              <a:rPr lang="en-US" sz="2400" dirty="0"/>
              <a:t>Direct antigen detection</a:t>
            </a:r>
            <a:r>
              <a:rPr lang="tr-TR" sz="2400" dirty="0"/>
              <a:t>.</a:t>
            </a:r>
            <a:r>
              <a:rPr lang="en-US" sz="2400" dirty="0"/>
              <a:t> Used routinely.</a:t>
            </a:r>
            <a:endParaRPr lang="tr-TR" sz="2400" dirty="0"/>
          </a:p>
          <a:p>
            <a:pPr marL="0" indent="0">
              <a:buNone/>
            </a:pPr>
            <a:r>
              <a:rPr lang="tr-TR" sz="2400" dirty="0">
                <a:solidFill>
                  <a:srgbClr val="7030A0"/>
                </a:solidFill>
              </a:rPr>
              <a:t>3-Histopathological </a:t>
            </a:r>
            <a:r>
              <a:rPr lang="tr-TR" sz="2400" dirty="0" err="1">
                <a:solidFill>
                  <a:srgbClr val="7030A0"/>
                </a:solidFill>
              </a:rPr>
              <a:t>method</a:t>
            </a:r>
            <a:r>
              <a:rPr lang="tr-TR" sz="2400" dirty="0"/>
              <a:t>:</a:t>
            </a:r>
          </a:p>
          <a:p>
            <a:pPr marL="0" indent="0">
              <a:buNone/>
            </a:pPr>
            <a:r>
              <a:rPr lang="tr-TR" sz="2400" dirty="0"/>
              <a:t>	 </a:t>
            </a:r>
            <a:r>
              <a:rPr lang="tr-TR" sz="2400" dirty="0" err="1"/>
              <a:t>Searching</a:t>
            </a:r>
            <a:r>
              <a:rPr lang="tr-TR" sz="2400" dirty="0"/>
              <a:t> </a:t>
            </a:r>
            <a:r>
              <a:rPr lang="tr-TR" sz="2400" dirty="0" err="1"/>
              <a:t>for</a:t>
            </a:r>
            <a:r>
              <a:rPr lang="tr-TR" sz="2400" dirty="0"/>
              <a:t> </a:t>
            </a:r>
            <a:r>
              <a:rPr lang="tr-TR" sz="2400" dirty="0" err="1"/>
              <a:t>Negri</a:t>
            </a:r>
            <a:r>
              <a:rPr lang="tr-TR" sz="2400" dirty="0"/>
              <a:t> </a:t>
            </a:r>
            <a:r>
              <a:rPr lang="tr-TR" sz="2400" dirty="0" err="1"/>
              <a:t>bodies</a:t>
            </a:r>
            <a:r>
              <a:rPr lang="tr-TR" sz="2400" dirty="0"/>
              <a:t>.</a:t>
            </a:r>
          </a:p>
          <a:p>
            <a:pPr marL="0" indent="0">
              <a:buNone/>
            </a:pPr>
            <a:r>
              <a:rPr lang="en-US" sz="2400" dirty="0"/>
              <a:t>4-</a:t>
            </a:r>
            <a:r>
              <a:rPr lang="tr-TR" sz="2400" dirty="0" err="1">
                <a:solidFill>
                  <a:srgbClr val="7030A0"/>
                </a:solidFill>
              </a:rPr>
              <a:t>Experimental</a:t>
            </a:r>
            <a:r>
              <a:rPr lang="en-US" sz="2400" dirty="0">
                <a:solidFill>
                  <a:srgbClr val="7030A0"/>
                </a:solidFill>
              </a:rPr>
              <a:t> Animals</a:t>
            </a:r>
            <a:endParaRPr lang="tr-TR" sz="2400" dirty="0">
              <a:solidFill>
                <a:srgbClr val="7030A0"/>
              </a:solidFill>
            </a:endParaRPr>
          </a:p>
          <a:p>
            <a:pPr marL="0" indent="0">
              <a:buNone/>
            </a:pPr>
            <a:r>
              <a:rPr lang="tr-TR" sz="2400" dirty="0"/>
              <a:t>	</a:t>
            </a:r>
            <a:r>
              <a:rPr lang="en-US" sz="2400" dirty="0" err="1"/>
              <a:t>inoculat</a:t>
            </a:r>
            <a:r>
              <a:rPr lang="tr-TR" sz="2400" dirty="0" err="1"/>
              <a:t>ion</a:t>
            </a:r>
            <a:r>
              <a:rPr lang="tr-TR" sz="2400" dirty="0"/>
              <a:t> </a:t>
            </a:r>
            <a:r>
              <a:rPr lang="tr-TR" sz="2400" dirty="0" err="1"/>
              <a:t>to</a:t>
            </a:r>
            <a:r>
              <a:rPr lang="en-US" sz="2400" dirty="0"/>
              <a:t> Infertile mice, IF </a:t>
            </a:r>
            <a:r>
              <a:rPr lang="tr-TR" sz="2400" dirty="0" err="1"/>
              <a:t>and</a:t>
            </a:r>
            <a:r>
              <a:rPr lang="tr-TR" sz="2400" dirty="0"/>
              <a:t> </a:t>
            </a:r>
            <a:r>
              <a:rPr lang="tr-TR" sz="2400" dirty="0" err="1"/>
              <a:t>search</a:t>
            </a:r>
            <a:r>
              <a:rPr lang="tr-TR" sz="2400" dirty="0"/>
              <a:t> </a:t>
            </a:r>
            <a:r>
              <a:rPr lang="tr-TR" sz="2400" dirty="0" err="1"/>
              <a:t>for</a:t>
            </a:r>
            <a:r>
              <a:rPr lang="en-US" sz="2400" dirty="0"/>
              <a:t> </a:t>
            </a:r>
            <a:r>
              <a:rPr lang="en-US" sz="2400" dirty="0" err="1"/>
              <a:t>Negri</a:t>
            </a:r>
            <a:r>
              <a:rPr lang="tr-TR" sz="2400" dirty="0"/>
              <a:t> </a:t>
            </a:r>
            <a:r>
              <a:rPr lang="tr-TR" sz="2400" dirty="0" err="1"/>
              <a:t>bodies</a:t>
            </a:r>
            <a:r>
              <a:rPr lang="en-US" sz="2400" dirty="0"/>
              <a:t>.</a:t>
            </a:r>
          </a:p>
          <a:p>
            <a:pPr marL="0" indent="0">
              <a:buNone/>
            </a:pPr>
            <a:r>
              <a:rPr lang="en-US" sz="2400" dirty="0">
                <a:solidFill>
                  <a:srgbClr val="00B050"/>
                </a:solidFill>
              </a:rPr>
              <a:t>	Currently, Cell culture are using.</a:t>
            </a:r>
            <a:endParaRPr lang="tr-TR" sz="2400" dirty="0">
              <a:solidFill>
                <a:srgbClr val="00B050"/>
              </a:solidFill>
            </a:endParaRPr>
          </a:p>
        </p:txBody>
      </p:sp>
      <p:sp>
        <p:nvSpPr>
          <p:cNvPr id="4" name="5 Köşeli Yıldız 3">
            <a:extLst>
              <a:ext uri="{FF2B5EF4-FFF2-40B4-BE49-F238E27FC236}">
                <a16:creationId xmlns:a16="http://schemas.microsoft.com/office/drawing/2014/main" id="{6C78464D-8185-2046-B4ED-8EB8CAD11D03}"/>
              </a:ext>
            </a:extLst>
          </p:cNvPr>
          <p:cNvSpPr/>
          <p:nvPr/>
        </p:nvSpPr>
        <p:spPr>
          <a:xfrm>
            <a:off x="6911163" y="365128"/>
            <a:ext cx="925033" cy="8932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30051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solidFill>
                  <a:srgbClr val="7030A0"/>
                </a:solidFill>
              </a:rPr>
              <a:t>Molecular methods, </a:t>
            </a:r>
            <a:endParaRPr lang="tr-TR" dirty="0">
              <a:solidFill>
                <a:srgbClr val="7030A0"/>
              </a:solidFill>
            </a:endParaRPr>
          </a:p>
          <a:p>
            <a:pPr lvl="1"/>
            <a:r>
              <a:rPr lang="en-US" dirty="0"/>
              <a:t>such as the RT-PCR and other amplification techniques, are playing an increasingly important role in many countries but are not recommended currently for routine post-mortem diagnosis of rabies if brain tissue is available, when </a:t>
            </a:r>
            <a:r>
              <a:rPr lang="en-US" dirty="0">
                <a:solidFill>
                  <a:srgbClr val="FF0000"/>
                </a:solidFill>
              </a:rPr>
              <a:t>the FAT </a:t>
            </a:r>
            <a:r>
              <a:rPr lang="en-US" dirty="0"/>
              <a:t>should be used.</a:t>
            </a:r>
            <a:endParaRPr lang="tr-TR" dirty="0"/>
          </a:p>
        </p:txBody>
      </p:sp>
    </p:spTree>
    <p:extLst>
      <p:ext uri="{BB962C8B-B14F-4D97-AF65-F5344CB8AC3E}">
        <p14:creationId xmlns:p14="http://schemas.microsoft.com/office/powerpoint/2010/main" val="947329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95450" y="643049"/>
            <a:ext cx="5915025" cy="841772"/>
          </a:xfrm>
        </p:spPr>
        <p:txBody>
          <a:bodyPr>
            <a:normAutofit/>
          </a:bodyPr>
          <a:lstStyle/>
          <a:p>
            <a:r>
              <a:rPr lang="tr-TR" sz="3600" b="1" dirty="0" err="1">
                <a:solidFill>
                  <a:srgbClr val="0070C0"/>
                </a:solidFill>
              </a:rPr>
              <a:t>Prevention</a:t>
            </a:r>
            <a:r>
              <a:rPr lang="tr-TR" sz="3600" b="1" dirty="0">
                <a:solidFill>
                  <a:srgbClr val="0070C0"/>
                </a:solidFill>
              </a:rPr>
              <a:t> </a:t>
            </a:r>
            <a:r>
              <a:rPr lang="tr-TR" sz="3600" b="1" dirty="0" err="1">
                <a:solidFill>
                  <a:srgbClr val="0070C0"/>
                </a:solidFill>
              </a:rPr>
              <a:t>and</a:t>
            </a:r>
            <a:r>
              <a:rPr lang="tr-TR" sz="3600" b="1" dirty="0">
                <a:solidFill>
                  <a:srgbClr val="0070C0"/>
                </a:solidFill>
              </a:rPr>
              <a:t> Control</a:t>
            </a:r>
          </a:p>
        </p:txBody>
      </p:sp>
      <p:sp>
        <p:nvSpPr>
          <p:cNvPr id="3" name="İçerik Yer Tutucusu 2"/>
          <p:cNvSpPr>
            <a:spLocks noGrp="1"/>
          </p:cNvSpPr>
          <p:nvPr>
            <p:ph idx="1"/>
          </p:nvPr>
        </p:nvSpPr>
        <p:spPr>
          <a:xfrm>
            <a:off x="529763" y="2364028"/>
            <a:ext cx="8401586" cy="3263504"/>
          </a:xfrm>
        </p:spPr>
        <p:txBody>
          <a:bodyPr>
            <a:normAutofit/>
          </a:bodyPr>
          <a:lstStyle/>
          <a:p>
            <a:r>
              <a:rPr lang="tr-TR" dirty="0"/>
              <a:t>T</a:t>
            </a:r>
            <a:r>
              <a:rPr lang="en-US" dirty="0" err="1"/>
              <a:t>reatment</a:t>
            </a:r>
            <a:r>
              <a:rPr lang="en-US" dirty="0"/>
              <a:t> </a:t>
            </a:r>
            <a:r>
              <a:rPr lang="tr-TR" dirty="0"/>
              <a:t>of </a:t>
            </a:r>
            <a:r>
              <a:rPr lang="en-US" dirty="0"/>
              <a:t>Rabies </a:t>
            </a:r>
            <a:r>
              <a:rPr lang="tr-TR" dirty="0"/>
              <a:t>is </a:t>
            </a:r>
            <a:r>
              <a:rPr lang="en-US" dirty="0"/>
              <a:t>not possible.</a:t>
            </a:r>
            <a:endParaRPr lang="tr-TR" dirty="0"/>
          </a:p>
          <a:p>
            <a:r>
              <a:rPr lang="en-US" dirty="0">
                <a:solidFill>
                  <a:srgbClr val="FF0000"/>
                </a:solidFill>
              </a:rPr>
              <a:t>The animals with suspected rabies quarantine for 10 days.</a:t>
            </a:r>
            <a:endParaRPr lang="tr-TR" dirty="0">
              <a:solidFill>
                <a:srgbClr val="FF0000"/>
              </a:solidFill>
            </a:endParaRPr>
          </a:p>
          <a:p>
            <a:r>
              <a:rPr lang="tr-TR" dirty="0"/>
              <a:t>A</a:t>
            </a:r>
            <a:r>
              <a:rPr lang="en-US" dirty="0" err="1"/>
              <a:t>nimals</a:t>
            </a:r>
            <a:r>
              <a:rPr lang="tr-TR" dirty="0"/>
              <a:t> </a:t>
            </a:r>
            <a:r>
              <a:rPr lang="tr-TR" dirty="0" err="1"/>
              <a:t>with</a:t>
            </a:r>
            <a:r>
              <a:rPr lang="tr-TR" dirty="0"/>
              <a:t> </a:t>
            </a:r>
            <a:r>
              <a:rPr lang="tr-TR" dirty="0" err="1"/>
              <a:t>rabies</a:t>
            </a:r>
            <a:r>
              <a:rPr lang="en-US" dirty="0"/>
              <a:t> die within a maximum of 10 days from the first appearance of rabies symptoms.</a:t>
            </a:r>
            <a:endParaRPr lang="tr-TR" dirty="0"/>
          </a:p>
          <a:p>
            <a:r>
              <a:rPr lang="en-US" u="sng" dirty="0">
                <a:solidFill>
                  <a:srgbClr val="FF00FF"/>
                </a:solidFill>
              </a:rPr>
              <a:t>Vaccination is the most effective way to </a:t>
            </a:r>
            <a:r>
              <a:rPr lang="tr-TR" u="sng" dirty="0" err="1">
                <a:solidFill>
                  <a:srgbClr val="FF00FF"/>
                </a:solidFill>
              </a:rPr>
              <a:t>deal</a:t>
            </a:r>
            <a:r>
              <a:rPr lang="tr-TR" u="sng" dirty="0">
                <a:solidFill>
                  <a:srgbClr val="FF00FF"/>
                </a:solidFill>
              </a:rPr>
              <a:t> </a:t>
            </a:r>
            <a:r>
              <a:rPr lang="tr-TR" u="sng" dirty="0" err="1">
                <a:solidFill>
                  <a:srgbClr val="FF00FF"/>
                </a:solidFill>
              </a:rPr>
              <a:t>with</a:t>
            </a:r>
            <a:r>
              <a:rPr lang="tr-TR" u="sng" dirty="0">
                <a:solidFill>
                  <a:srgbClr val="FF00FF"/>
                </a:solidFill>
              </a:rPr>
              <a:t> </a:t>
            </a:r>
            <a:r>
              <a:rPr lang="tr-TR" u="sng" dirty="0" err="1">
                <a:solidFill>
                  <a:srgbClr val="FF00FF"/>
                </a:solidFill>
              </a:rPr>
              <a:t>the</a:t>
            </a:r>
            <a:r>
              <a:rPr lang="tr-TR" u="sng" dirty="0">
                <a:solidFill>
                  <a:srgbClr val="FF00FF"/>
                </a:solidFill>
              </a:rPr>
              <a:t> </a:t>
            </a:r>
            <a:r>
              <a:rPr lang="tr-TR" u="sng" dirty="0" err="1">
                <a:solidFill>
                  <a:srgbClr val="FF00FF"/>
                </a:solidFill>
              </a:rPr>
              <a:t>disease</a:t>
            </a:r>
            <a:r>
              <a:rPr lang="tr-TR" u="sng" dirty="0">
                <a:solidFill>
                  <a:srgbClr val="FF00FF"/>
                </a:solidFill>
              </a:rPr>
              <a:t>.</a:t>
            </a:r>
          </a:p>
        </p:txBody>
      </p:sp>
      <p:sp>
        <p:nvSpPr>
          <p:cNvPr id="5" name="5 Köşeli Yıldız 4"/>
          <p:cNvSpPr/>
          <p:nvPr/>
        </p:nvSpPr>
        <p:spPr>
          <a:xfrm>
            <a:off x="7856795" y="643049"/>
            <a:ext cx="840637" cy="8235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Tree>
    <p:extLst>
      <p:ext uri="{BB962C8B-B14F-4D97-AF65-F5344CB8AC3E}">
        <p14:creationId xmlns:p14="http://schemas.microsoft.com/office/powerpoint/2010/main" val="286816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628650" y="2016919"/>
            <a:ext cx="7886700" cy="3263504"/>
          </a:xfrm>
        </p:spPr>
        <p:txBody>
          <a:bodyPr/>
          <a:lstStyle/>
          <a:p>
            <a:r>
              <a:rPr lang="en-US" dirty="0"/>
              <a:t>clinical signs </a:t>
            </a:r>
            <a:r>
              <a:rPr lang="tr-TR" dirty="0" err="1"/>
              <a:t>develop</a:t>
            </a:r>
            <a:r>
              <a:rPr lang="tr-TR" dirty="0"/>
              <a:t> in </a:t>
            </a:r>
            <a:r>
              <a:rPr lang="en-US" dirty="0"/>
              <a:t>18 - 24 hour</a:t>
            </a:r>
            <a:r>
              <a:rPr lang="tr-TR" dirty="0"/>
              <a:t>s</a:t>
            </a:r>
            <a:r>
              <a:rPr lang="en-US" dirty="0"/>
              <a:t> </a:t>
            </a:r>
            <a:r>
              <a:rPr lang="tr-TR" dirty="0"/>
              <a:t>in e</a:t>
            </a:r>
            <a:r>
              <a:rPr lang="en-US" dirty="0" err="1"/>
              <a:t>xperimental</a:t>
            </a:r>
            <a:r>
              <a:rPr lang="en-US" dirty="0"/>
              <a:t> Infection</a:t>
            </a:r>
            <a:r>
              <a:rPr lang="tr-TR" dirty="0"/>
              <a:t>s.</a:t>
            </a:r>
          </a:p>
          <a:p>
            <a:r>
              <a:rPr lang="tr-TR" altLang="tr-TR" dirty="0" err="1"/>
              <a:t>From</a:t>
            </a:r>
            <a:r>
              <a:rPr lang="tr-TR" altLang="tr-TR" dirty="0"/>
              <a:t> 4th </a:t>
            </a:r>
            <a:r>
              <a:rPr lang="tr-TR" altLang="tr-TR" dirty="0" err="1"/>
              <a:t>day</a:t>
            </a:r>
            <a:r>
              <a:rPr lang="tr-TR" altLang="tr-TR" dirty="0"/>
              <a:t>, </a:t>
            </a:r>
            <a:r>
              <a:rPr lang="tr-TR" altLang="tr-TR" dirty="0" err="1"/>
              <a:t>diarrhea</a:t>
            </a:r>
            <a:r>
              <a:rPr lang="tr-TR" altLang="tr-TR" dirty="0"/>
              <a:t> </a:t>
            </a:r>
            <a:r>
              <a:rPr lang="tr-TR" altLang="tr-TR" dirty="0" err="1"/>
              <a:t>occues</a:t>
            </a:r>
            <a:r>
              <a:rPr lang="tr-TR" altLang="tr-TR" dirty="0"/>
              <a:t> </a:t>
            </a:r>
            <a:r>
              <a:rPr lang="tr-TR" altLang="tr-TR" dirty="0" err="1"/>
              <a:t>and</a:t>
            </a:r>
            <a:r>
              <a:rPr lang="tr-TR" altLang="tr-TR" dirty="0"/>
              <a:t> </a:t>
            </a:r>
            <a:r>
              <a:rPr lang="tr-TR" altLang="tr-TR" dirty="0" err="1"/>
              <a:t>continues</a:t>
            </a:r>
            <a:r>
              <a:rPr lang="tr-TR" altLang="tr-TR" dirty="0"/>
              <a:t> </a:t>
            </a:r>
            <a:r>
              <a:rPr lang="tr-TR" altLang="tr-TR" dirty="0" err="1"/>
              <a:t>until</a:t>
            </a:r>
            <a:r>
              <a:rPr lang="tr-TR" altLang="tr-TR" dirty="0"/>
              <a:t> </a:t>
            </a:r>
            <a:r>
              <a:rPr lang="tr-TR" altLang="tr-TR" dirty="0" err="1"/>
              <a:t>death</a:t>
            </a:r>
            <a:r>
              <a:rPr lang="tr-TR" altLang="tr-TR" dirty="0"/>
              <a:t>. </a:t>
            </a:r>
          </a:p>
          <a:p>
            <a:endParaRPr lang="tr-TR" dirty="0"/>
          </a:p>
          <a:p>
            <a:endParaRPr lang="tr-TR" dirty="0"/>
          </a:p>
          <a:p>
            <a:endParaRPr lang="tr-TR" dirty="0"/>
          </a:p>
        </p:txBody>
      </p:sp>
      <p:pic>
        <p:nvPicPr>
          <p:cNvPr id="7" name="Resim 6"/>
          <p:cNvPicPr>
            <a:picLocks noChangeAspect="1"/>
          </p:cNvPicPr>
          <p:nvPr/>
        </p:nvPicPr>
        <p:blipFill>
          <a:blip r:embed="rId2"/>
          <a:stretch>
            <a:fillRect/>
          </a:stretch>
        </p:blipFill>
        <p:spPr>
          <a:xfrm>
            <a:off x="390083" y="2895601"/>
            <a:ext cx="8277669" cy="2911874"/>
          </a:xfrm>
          <a:prstGeom prst="rect">
            <a:avLst/>
          </a:prstGeom>
        </p:spPr>
      </p:pic>
      <p:sp>
        <p:nvSpPr>
          <p:cNvPr id="8" name="Dikdörtgen 7"/>
          <p:cNvSpPr/>
          <p:nvPr/>
        </p:nvSpPr>
        <p:spPr>
          <a:xfrm>
            <a:off x="3133725" y="5753394"/>
            <a:ext cx="6191250" cy="219291"/>
          </a:xfrm>
          <a:prstGeom prst="rect">
            <a:avLst/>
          </a:prstGeom>
        </p:spPr>
        <p:txBody>
          <a:bodyPr wrap="square">
            <a:spAutoFit/>
          </a:bodyPr>
          <a:lstStyle/>
          <a:p>
            <a:r>
              <a:rPr lang="en-US" sz="825" dirty="0" err="1">
                <a:solidFill>
                  <a:srgbClr val="222222"/>
                </a:solidFill>
                <a:latin typeface="Arial" panose="020B0604020202020204" pitchFamily="34" charset="0"/>
              </a:rPr>
              <a:t>Saif</a:t>
            </a:r>
            <a:r>
              <a:rPr lang="en-US" sz="825" dirty="0">
                <a:solidFill>
                  <a:srgbClr val="222222"/>
                </a:solidFill>
                <a:latin typeface="Arial" panose="020B0604020202020204" pitchFamily="34" charset="0"/>
              </a:rPr>
              <a:t>, Linda J. "Bovine respiratory coronavirus." </a:t>
            </a:r>
            <a:r>
              <a:rPr lang="en-US" sz="825" i="1" dirty="0">
                <a:solidFill>
                  <a:srgbClr val="222222"/>
                </a:solidFill>
                <a:latin typeface="Arial" panose="020B0604020202020204" pitchFamily="34" charset="0"/>
              </a:rPr>
              <a:t>Veterinary Clinics of North America: Food Animal Practice</a:t>
            </a:r>
            <a:r>
              <a:rPr lang="en-US" sz="825" dirty="0">
                <a:solidFill>
                  <a:srgbClr val="222222"/>
                </a:solidFill>
                <a:latin typeface="Arial" panose="020B0604020202020204" pitchFamily="34" charset="0"/>
              </a:rPr>
              <a:t> 26.2 (2010): 349-364.</a:t>
            </a:r>
            <a:endParaRPr lang="tr-TR" sz="825" dirty="0"/>
          </a:p>
        </p:txBody>
      </p:sp>
    </p:spTree>
    <p:extLst>
      <p:ext uri="{BB962C8B-B14F-4D97-AF65-F5344CB8AC3E}">
        <p14:creationId xmlns:p14="http://schemas.microsoft.com/office/powerpoint/2010/main" val="1115765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225" y="1233377"/>
            <a:ext cx="8360225" cy="4873285"/>
          </a:xfrm>
        </p:spPr>
        <p:txBody>
          <a:bodyPr>
            <a:normAutofit/>
          </a:bodyPr>
          <a:lstStyle/>
          <a:p>
            <a:r>
              <a:rPr lang="tr-TR" dirty="0" err="1">
                <a:solidFill>
                  <a:srgbClr val="00B050"/>
                </a:solidFill>
              </a:rPr>
              <a:t>Semple</a:t>
            </a:r>
            <a:r>
              <a:rPr lang="tr-TR" dirty="0">
                <a:solidFill>
                  <a:srgbClr val="00B050"/>
                </a:solidFill>
              </a:rPr>
              <a:t> </a:t>
            </a:r>
            <a:r>
              <a:rPr lang="tr-TR" dirty="0" err="1">
                <a:solidFill>
                  <a:srgbClr val="00B050"/>
                </a:solidFill>
              </a:rPr>
              <a:t>Vaccine</a:t>
            </a:r>
            <a:endParaRPr lang="tr-TR" dirty="0">
              <a:solidFill>
                <a:srgbClr val="00B050"/>
              </a:solidFill>
            </a:endParaRPr>
          </a:p>
          <a:p>
            <a:pPr lvl="1"/>
            <a:r>
              <a:rPr lang="tr-TR" dirty="0" err="1"/>
              <a:t>It</a:t>
            </a:r>
            <a:r>
              <a:rPr lang="tr-TR" dirty="0"/>
              <a:t> is </a:t>
            </a:r>
            <a:r>
              <a:rPr lang="tr-TR" dirty="0" err="1"/>
              <a:t>obtained</a:t>
            </a:r>
            <a:r>
              <a:rPr lang="tr-TR" dirty="0"/>
              <a:t> </a:t>
            </a:r>
            <a:r>
              <a:rPr lang="tr-TR" dirty="0" err="1"/>
              <a:t>by</a:t>
            </a:r>
            <a:r>
              <a:rPr lang="tr-TR" dirty="0"/>
              <a:t> </a:t>
            </a:r>
            <a:r>
              <a:rPr lang="en-US" dirty="0" err="1"/>
              <a:t>intracerabral</a:t>
            </a:r>
            <a:r>
              <a:rPr lang="en-US" dirty="0"/>
              <a:t> </a:t>
            </a:r>
            <a:r>
              <a:rPr lang="tr-TR" dirty="0" err="1"/>
              <a:t>inoculation</a:t>
            </a:r>
            <a:r>
              <a:rPr lang="en-US" dirty="0"/>
              <a:t> </a:t>
            </a:r>
            <a:r>
              <a:rPr lang="tr-TR" dirty="0"/>
              <a:t>of </a:t>
            </a:r>
            <a:r>
              <a:rPr lang="tr-TR" dirty="0" err="1"/>
              <a:t>Fix</a:t>
            </a:r>
            <a:r>
              <a:rPr lang="tr-TR" dirty="0"/>
              <a:t> </a:t>
            </a:r>
            <a:r>
              <a:rPr lang="en-US" dirty="0"/>
              <a:t>Virus to the </a:t>
            </a:r>
            <a:r>
              <a:rPr lang="tr-TR" dirty="0" err="1"/>
              <a:t>goats</a:t>
            </a:r>
            <a:r>
              <a:rPr lang="tr-TR" dirty="0"/>
              <a:t>.</a:t>
            </a:r>
          </a:p>
          <a:p>
            <a:r>
              <a:rPr lang="tr-TR" dirty="0" err="1">
                <a:solidFill>
                  <a:srgbClr val="00B050"/>
                </a:solidFill>
              </a:rPr>
              <a:t>Kelev</a:t>
            </a:r>
            <a:r>
              <a:rPr lang="tr-TR" dirty="0">
                <a:solidFill>
                  <a:srgbClr val="00B050"/>
                </a:solidFill>
              </a:rPr>
              <a:t> </a:t>
            </a:r>
            <a:r>
              <a:rPr lang="tr-TR" dirty="0" err="1">
                <a:solidFill>
                  <a:srgbClr val="00B050"/>
                </a:solidFill>
              </a:rPr>
              <a:t>Vaccine</a:t>
            </a:r>
            <a:endParaRPr lang="tr-TR" dirty="0">
              <a:solidFill>
                <a:srgbClr val="00B050"/>
              </a:solidFill>
            </a:endParaRPr>
          </a:p>
          <a:p>
            <a:pPr lvl="1"/>
            <a:r>
              <a:rPr lang="tr-TR" dirty="0" err="1"/>
              <a:t>It</a:t>
            </a:r>
            <a:r>
              <a:rPr lang="tr-TR" dirty="0"/>
              <a:t> is </a:t>
            </a:r>
            <a:r>
              <a:rPr lang="tr-TR" dirty="0" err="1"/>
              <a:t>obtained</a:t>
            </a:r>
            <a:r>
              <a:rPr lang="tr-TR" dirty="0"/>
              <a:t> </a:t>
            </a:r>
            <a:r>
              <a:rPr lang="tr-TR" dirty="0" err="1"/>
              <a:t>by</a:t>
            </a:r>
            <a:r>
              <a:rPr lang="tr-TR" dirty="0"/>
              <a:t> CAM </a:t>
            </a:r>
            <a:r>
              <a:rPr lang="tr-TR" dirty="0" err="1"/>
              <a:t>inoculation</a:t>
            </a:r>
            <a:r>
              <a:rPr lang="tr-TR" dirty="0"/>
              <a:t> of </a:t>
            </a:r>
            <a:r>
              <a:rPr lang="tr-TR" dirty="0" err="1"/>
              <a:t>Kelev</a:t>
            </a:r>
            <a:r>
              <a:rPr lang="tr-TR" dirty="0"/>
              <a:t> </a:t>
            </a:r>
            <a:r>
              <a:rPr lang="tr-TR" dirty="0" err="1"/>
              <a:t>Strain</a:t>
            </a:r>
            <a:r>
              <a:rPr lang="tr-TR" dirty="0"/>
              <a:t> </a:t>
            </a:r>
            <a:r>
              <a:rPr lang="en-US" dirty="0"/>
              <a:t>to the</a:t>
            </a:r>
            <a:r>
              <a:rPr lang="tr-TR" dirty="0"/>
              <a:t> ECE.</a:t>
            </a:r>
          </a:p>
          <a:p>
            <a:r>
              <a:rPr lang="tr-TR" u="sng" dirty="0">
                <a:solidFill>
                  <a:srgbClr val="0070C0"/>
                </a:solidFill>
              </a:rPr>
              <a:t>Modern </a:t>
            </a:r>
            <a:r>
              <a:rPr lang="tr-TR" u="sng" dirty="0" err="1">
                <a:solidFill>
                  <a:srgbClr val="0070C0"/>
                </a:solidFill>
              </a:rPr>
              <a:t>cell-culture</a:t>
            </a:r>
            <a:r>
              <a:rPr lang="tr-TR" u="sng" dirty="0">
                <a:solidFill>
                  <a:srgbClr val="0070C0"/>
                </a:solidFill>
              </a:rPr>
              <a:t> </a:t>
            </a:r>
            <a:r>
              <a:rPr lang="tr-TR" u="sng" dirty="0" err="1">
                <a:solidFill>
                  <a:srgbClr val="0070C0"/>
                </a:solidFill>
              </a:rPr>
              <a:t>or</a:t>
            </a:r>
            <a:r>
              <a:rPr lang="tr-TR" u="sng" dirty="0">
                <a:solidFill>
                  <a:srgbClr val="0070C0"/>
                </a:solidFill>
              </a:rPr>
              <a:t> </a:t>
            </a:r>
            <a:r>
              <a:rPr lang="tr-TR" u="sng" dirty="0" err="1">
                <a:solidFill>
                  <a:srgbClr val="0070C0"/>
                </a:solidFill>
              </a:rPr>
              <a:t>embryonated-egg</a:t>
            </a:r>
            <a:r>
              <a:rPr lang="tr-TR" u="sng" dirty="0">
                <a:solidFill>
                  <a:srgbClr val="0070C0"/>
                </a:solidFill>
              </a:rPr>
              <a:t> </a:t>
            </a:r>
            <a:r>
              <a:rPr lang="tr-TR" u="sng" dirty="0" err="1">
                <a:solidFill>
                  <a:srgbClr val="0070C0"/>
                </a:solidFill>
              </a:rPr>
              <a:t>vaccine</a:t>
            </a:r>
            <a:r>
              <a:rPr lang="tr-TR" u="sng" dirty="0">
                <a:solidFill>
                  <a:srgbClr val="0070C0"/>
                </a:solidFill>
              </a:rPr>
              <a:t> </a:t>
            </a:r>
            <a:r>
              <a:rPr lang="tr-TR" u="sng" dirty="0" err="1">
                <a:solidFill>
                  <a:srgbClr val="0070C0"/>
                </a:solidFill>
              </a:rPr>
              <a:t>inactive</a:t>
            </a:r>
            <a:endParaRPr lang="tr-TR" u="sng" dirty="0">
              <a:solidFill>
                <a:srgbClr val="0070C0"/>
              </a:solidFill>
            </a:endParaRPr>
          </a:p>
          <a:p>
            <a:pPr lvl="1"/>
            <a:r>
              <a:rPr lang="tr-TR" dirty="0" err="1">
                <a:solidFill>
                  <a:srgbClr val="FF0000"/>
                </a:solidFill>
              </a:rPr>
              <a:t>Number</a:t>
            </a:r>
            <a:r>
              <a:rPr lang="tr-TR" dirty="0">
                <a:solidFill>
                  <a:srgbClr val="FF0000"/>
                </a:solidFill>
              </a:rPr>
              <a:t> of </a:t>
            </a:r>
            <a:r>
              <a:rPr lang="tr-TR" dirty="0" err="1">
                <a:solidFill>
                  <a:srgbClr val="FF0000"/>
                </a:solidFill>
              </a:rPr>
              <a:t>doses</a:t>
            </a:r>
            <a:r>
              <a:rPr lang="tr-TR" dirty="0"/>
              <a:t>: Three, </a:t>
            </a:r>
            <a:r>
              <a:rPr lang="tr-TR" dirty="0" err="1"/>
              <a:t>one</a:t>
            </a:r>
            <a:r>
              <a:rPr lang="tr-TR" dirty="0"/>
              <a:t> on </a:t>
            </a:r>
            <a:r>
              <a:rPr lang="tr-TR" dirty="0" err="1"/>
              <a:t>each</a:t>
            </a:r>
            <a:r>
              <a:rPr lang="tr-TR" dirty="0"/>
              <a:t> of </a:t>
            </a:r>
            <a:r>
              <a:rPr lang="tr-TR" dirty="0" err="1">
                <a:solidFill>
                  <a:srgbClr val="FF00FF"/>
                </a:solidFill>
              </a:rPr>
              <a:t>days</a:t>
            </a:r>
            <a:r>
              <a:rPr lang="tr-TR" dirty="0">
                <a:solidFill>
                  <a:srgbClr val="FF00FF"/>
                </a:solidFill>
              </a:rPr>
              <a:t> 0, 7 </a:t>
            </a:r>
            <a:r>
              <a:rPr lang="tr-TR" dirty="0" err="1">
                <a:solidFill>
                  <a:srgbClr val="FF00FF"/>
                </a:solidFill>
              </a:rPr>
              <a:t>and</a:t>
            </a:r>
            <a:r>
              <a:rPr lang="tr-TR" dirty="0">
                <a:solidFill>
                  <a:srgbClr val="FF00FF"/>
                </a:solidFill>
              </a:rPr>
              <a:t> 21 </a:t>
            </a:r>
            <a:r>
              <a:rPr lang="tr-TR" dirty="0" err="1">
                <a:solidFill>
                  <a:srgbClr val="FF00FF"/>
                </a:solidFill>
              </a:rPr>
              <a:t>or</a:t>
            </a:r>
            <a:r>
              <a:rPr lang="tr-TR" dirty="0">
                <a:solidFill>
                  <a:srgbClr val="FF00FF"/>
                </a:solidFill>
              </a:rPr>
              <a:t> 28, </a:t>
            </a:r>
            <a:r>
              <a:rPr lang="tr-TR" dirty="0" err="1">
                <a:solidFill>
                  <a:srgbClr val="FF00FF"/>
                </a:solidFill>
              </a:rPr>
              <a:t>given</a:t>
            </a:r>
            <a:r>
              <a:rPr lang="tr-TR" dirty="0">
                <a:solidFill>
                  <a:srgbClr val="FF00FF"/>
                </a:solidFill>
              </a:rPr>
              <a:t> </a:t>
            </a:r>
            <a:r>
              <a:rPr lang="tr-TR" dirty="0" err="1"/>
              <a:t>i.m</a:t>
            </a:r>
            <a:r>
              <a:rPr lang="tr-TR" dirty="0"/>
              <a:t>. (1 </a:t>
            </a:r>
            <a:r>
              <a:rPr lang="tr-TR" dirty="0" err="1"/>
              <a:t>or</a:t>
            </a:r>
            <a:r>
              <a:rPr lang="tr-TR" dirty="0"/>
              <a:t> 0.5 ml/</a:t>
            </a:r>
            <a:r>
              <a:rPr lang="tr-TR" dirty="0" err="1"/>
              <a:t>dose</a:t>
            </a:r>
            <a:r>
              <a:rPr lang="tr-TR" dirty="0"/>
              <a:t> </a:t>
            </a:r>
            <a:r>
              <a:rPr lang="tr-TR" dirty="0" err="1"/>
              <a:t>depending</a:t>
            </a:r>
            <a:r>
              <a:rPr lang="tr-TR" dirty="0"/>
              <a:t> on </a:t>
            </a:r>
            <a:r>
              <a:rPr lang="tr-TR" dirty="0" err="1"/>
              <a:t>the</a:t>
            </a:r>
            <a:r>
              <a:rPr lang="tr-TR" dirty="0"/>
              <a:t> </a:t>
            </a:r>
            <a:r>
              <a:rPr lang="tr-TR" dirty="0" err="1"/>
              <a:t>vaccine</a:t>
            </a:r>
            <a:r>
              <a:rPr lang="tr-TR" dirty="0"/>
              <a:t>) </a:t>
            </a:r>
            <a:r>
              <a:rPr lang="tr-TR" dirty="0" err="1"/>
              <a:t>or</a:t>
            </a:r>
            <a:r>
              <a:rPr lang="tr-TR" dirty="0"/>
              <a:t> </a:t>
            </a:r>
            <a:r>
              <a:rPr lang="tr-TR" dirty="0" err="1"/>
              <a:t>i.d</a:t>
            </a:r>
            <a:r>
              <a:rPr lang="tr-TR" dirty="0"/>
              <a:t>. (0.1 ml/</a:t>
            </a:r>
            <a:r>
              <a:rPr lang="tr-TR" dirty="0" err="1"/>
              <a:t>inoculation</a:t>
            </a:r>
            <a:r>
              <a:rPr lang="tr-TR" dirty="0"/>
              <a:t> site)</a:t>
            </a:r>
          </a:p>
          <a:p>
            <a:endParaRPr lang="tr-TR" dirty="0"/>
          </a:p>
        </p:txBody>
      </p:sp>
    </p:spTree>
    <p:extLst>
      <p:ext uri="{BB962C8B-B14F-4D97-AF65-F5344CB8AC3E}">
        <p14:creationId xmlns:p14="http://schemas.microsoft.com/office/powerpoint/2010/main" val="3528234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3138" y="1083470"/>
            <a:ext cx="8229600" cy="4734699"/>
          </a:xfrm>
        </p:spPr>
        <p:txBody>
          <a:bodyPr>
            <a:normAutofit fontScale="92500" lnSpcReduction="20000"/>
          </a:bodyPr>
          <a:lstStyle/>
          <a:p>
            <a:pPr marL="0" indent="0" algn="ctr">
              <a:buNone/>
            </a:pPr>
            <a:r>
              <a:rPr lang="en-US" altLang="tr-TR" dirty="0">
                <a:solidFill>
                  <a:srgbClr val="00B050"/>
                </a:solidFill>
              </a:rPr>
              <a:t>Two approaches in Europe </a:t>
            </a:r>
            <a:endParaRPr lang="tr-TR" dirty="0">
              <a:solidFill>
                <a:srgbClr val="00B050"/>
              </a:solidFill>
            </a:endParaRPr>
          </a:p>
          <a:p>
            <a:pPr marL="0" indent="0">
              <a:buNone/>
            </a:pPr>
            <a:r>
              <a:rPr lang="tr-TR" dirty="0">
                <a:solidFill>
                  <a:srgbClr val="7030A0"/>
                </a:solidFill>
              </a:rPr>
              <a:t>1-</a:t>
            </a:r>
            <a:r>
              <a:rPr lang="en-US" dirty="0">
                <a:solidFill>
                  <a:srgbClr val="7030A0"/>
                </a:solidFill>
              </a:rPr>
              <a:t>vaccination of domestic animals with inactivated  or live attenuated vaccines</a:t>
            </a:r>
          </a:p>
          <a:p>
            <a:pPr marL="0" indent="0">
              <a:buNone/>
            </a:pPr>
            <a:endParaRPr lang="en-US" dirty="0">
              <a:solidFill>
                <a:srgbClr val="7030A0"/>
              </a:solidFill>
            </a:endParaRPr>
          </a:p>
          <a:p>
            <a:pPr marL="0" indent="0">
              <a:buNone/>
            </a:pPr>
            <a:endParaRPr lang="en-US" dirty="0">
              <a:solidFill>
                <a:srgbClr val="7030A0"/>
              </a:solidFill>
            </a:endParaRPr>
          </a:p>
          <a:p>
            <a:pPr marL="0" indent="0">
              <a:buNone/>
            </a:pPr>
            <a:endParaRPr lang="en-US" dirty="0">
              <a:solidFill>
                <a:srgbClr val="7030A0"/>
              </a:solidFill>
            </a:endParaRPr>
          </a:p>
          <a:p>
            <a:pPr marL="0" indent="0">
              <a:buNone/>
            </a:pPr>
            <a:endParaRPr lang="en-US" dirty="0">
              <a:solidFill>
                <a:srgbClr val="7030A0"/>
              </a:solidFill>
            </a:endParaRPr>
          </a:p>
          <a:p>
            <a:pPr marL="0" indent="0">
              <a:buNone/>
            </a:pPr>
            <a:endParaRPr lang="en-US" dirty="0">
              <a:solidFill>
                <a:srgbClr val="7030A0"/>
              </a:solidFill>
            </a:endParaRPr>
          </a:p>
          <a:p>
            <a:pPr marL="0" indent="0">
              <a:buNone/>
            </a:pPr>
            <a:endParaRPr lang="tr-TR" dirty="0">
              <a:solidFill>
                <a:srgbClr val="00B0F0"/>
              </a:solidFill>
            </a:endParaRPr>
          </a:p>
          <a:p>
            <a:pPr marL="0" indent="0">
              <a:buNone/>
            </a:pPr>
            <a:r>
              <a:rPr lang="tr-TR" dirty="0">
                <a:solidFill>
                  <a:srgbClr val="00B0F0"/>
                </a:solidFill>
              </a:rPr>
              <a:t>2</a:t>
            </a:r>
            <a:r>
              <a:rPr lang="en-US" dirty="0">
                <a:solidFill>
                  <a:srgbClr val="00B0F0"/>
                </a:solidFill>
              </a:rPr>
              <a:t>a. control of the wildlife reservoir: </a:t>
            </a:r>
            <a:r>
              <a:rPr lang="en-US" dirty="0"/>
              <a:t>population density of reservoir species reduced by gassing &amp; shooting.  It has been estimated that if the fox population was &lt;1/4 sq.km. then virus does not spread.  </a:t>
            </a:r>
          </a:p>
        </p:txBody>
      </p:sp>
      <p:pic>
        <p:nvPicPr>
          <p:cNvPr id="4" name="Resim 3"/>
          <p:cNvPicPr>
            <a:picLocks noChangeAspect="1"/>
          </p:cNvPicPr>
          <p:nvPr/>
        </p:nvPicPr>
        <p:blipFill>
          <a:blip r:embed="rId2"/>
          <a:stretch>
            <a:fillRect/>
          </a:stretch>
        </p:blipFill>
        <p:spPr>
          <a:xfrm>
            <a:off x="2081215" y="2185498"/>
            <a:ext cx="5076825" cy="2100755"/>
          </a:xfrm>
          <a:prstGeom prst="rect">
            <a:avLst/>
          </a:prstGeom>
        </p:spPr>
      </p:pic>
    </p:spTree>
    <p:extLst>
      <p:ext uri="{BB962C8B-B14F-4D97-AF65-F5344CB8AC3E}">
        <p14:creationId xmlns:p14="http://schemas.microsoft.com/office/powerpoint/2010/main" val="3155538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7934" y="708657"/>
            <a:ext cx="8167254" cy="3263504"/>
          </a:xfrm>
        </p:spPr>
        <p:txBody>
          <a:bodyPr/>
          <a:lstStyle/>
          <a:p>
            <a:r>
              <a:rPr lang="tr-TR" dirty="0">
                <a:solidFill>
                  <a:srgbClr val="00B0F0"/>
                </a:solidFill>
              </a:rPr>
              <a:t>2</a:t>
            </a:r>
            <a:r>
              <a:rPr lang="en-US" dirty="0">
                <a:solidFill>
                  <a:srgbClr val="00B0F0"/>
                </a:solidFill>
              </a:rPr>
              <a:t>b.</a:t>
            </a:r>
            <a:r>
              <a:rPr lang="tr-TR" dirty="0">
                <a:solidFill>
                  <a:srgbClr val="00B0F0"/>
                </a:solidFill>
              </a:rPr>
              <a:t> </a:t>
            </a:r>
            <a:r>
              <a:rPr lang="en-US" dirty="0">
                <a:solidFill>
                  <a:srgbClr val="00B0F0"/>
                </a:solidFill>
              </a:rPr>
              <a:t>Vaccination of wildlife.  </a:t>
            </a:r>
            <a:r>
              <a:rPr lang="en-US" dirty="0"/>
              <a:t>Has been effective in reducing the prevalence of rabies but as a consequence the fox population is increasing! Vaccines are either attenuated virus or a recombinant  vaccinia vaccine. Fed in bait. A successful strategy in Europe.</a:t>
            </a:r>
            <a:endParaRPr lang="tr-TR" dirty="0"/>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4" y="3370260"/>
            <a:ext cx="3572932" cy="238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221" y="3370260"/>
            <a:ext cx="3390853" cy="238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299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28649" y="1190847"/>
            <a:ext cx="7888029" cy="4986116"/>
          </a:xfrm>
        </p:spPr>
        <p:txBody>
          <a:bodyPr/>
          <a:lstStyle/>
          <a:p>
            <a:pPr eaLnBrk="1" hangingPunct="1">
              <a:lnSpc>
                <a:spcPct val="90000"/>
              </a:lnSpc>
            </a:pPr>
            <a:r>
              <a:rPr lang="en-US" altLang="tr-TR" dirty="0" err="1"/>
              <a:t>Rabguard</a:t>
            </a:r>
            <a:r>
              <a:rPr lang="en-US" altLang="tr-TR" dirty="0"/>
              <a:t> TC </a:t>
            </a:r>
          </a:p>
          <a:p>
            <a:pPr lvl="1" eaLnBrk="1" hangingPunct="1">
              <a:lnSpc>
                <a:spcPct val="90000"/>
              </a:lnSpc>
            </a:pPr>
            <a:r>
              <a:rPr lang="en-US" altLang="tr-TR" dirty="0"/>
              <a:t>Dogs, cats, cattle, horses, sheep</a:t>
            </a:r>
          </a:p>
          <a:p>
            <a:pPr eaLnBrk="1" hangingPunct="1">
              <a:lnSpc>
                <a:spcPct val="90000"/>
              </a:lnSpc>
            </a:pPr>
            <a:r>
              <a:rPr lang="en-US" altLang="tr-TR" dirty="0" err="1"/>
              <a:t>Rabvac</a:t>
            </a:r>
            <a:r>
              <a:rPr lang="en-US" altLang="tr-TR" dirty="0"/>
              <a:t> 3</a:t>
            </a:r>
          </a:p>
          <a:p>
            <a:pPr lvl="1" eaLnBrk="1" hangingPunct="1">
              <a:lnSpc>
                <a:spcPct val="90000"/>
              </a:lnSpc>
            </a:pPr>
            <a:r>
              <a:rPr lang="en-US" altLang="tr-TR" dirty="0"/>
              <a:t>Dogs, cats, horses</a:t>
            </a:r>
          </a:p>
          <a:p>
            <a:pPr eaLnBrk="1" hangingPunct="1">
              <a:lnSpc>
                <a:spcPct val="90000"/>
              </a:lnSpc>
            </a:pPr>
            <a:r>
              <a:rPr lang="en-US" altLang="tr-TR" dirty="0"/>
              <a:t>Vaccinate at 3 months, boost at 1 year, every three years after that (in high risk areas may require annual vaccinations)</a:t>
            </a:r>
          </a:p>
          <a:p>
            <a:pPr eaLnBrk="1" hangingPunct="1">
              <a:lnSpc>
                <a:spcPct val="90000"/>
              </a:lnSpc>
            </a:pPr>
            <a:r>
              <a:rPr lang="en-US" altLang="tr-TR" dirty="0"/>
              <a:t>Cattle and horses - vaccinate annually</a:t>
            </a:r>
          </a:p>
        </p:txBody>
      </p:sp>
    </p:spTree>
    <p:extLst>
      <p:ext uri="{BB962C8B-B14F-4D97-AF65-F5344CB8AC3E}">
        <p14:creationId xmlns:p14="http://schemas.microsoft.com/office/powerpoint/2010/main" val="3739416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B0F0"/>
                </a:solidFill>
              </a:rPr>
              <a:t>Rabies</a:t>
            </a:r>
            <a:r>
              <a:rPr lang="tr-TR" dirty="0">
                <a:solidFill>
                  <a:srgbClr val="00B0F0"/>
                </a:solidFill>
              </a:rPr>
              <a:t> in </a:t>
            </a:r>
            <a:r>
              <a:rPr lang="tr-TR" dirty="0" err="1">
                <a:solidFill>
                  <a:srgbClr val="00B0F0"/>
                </a:solidFill>
              </a:rPr>
              <a:t>Humans</a:t>
            </a:r>
            <a:endParaRPr lang="tr-TR" dirty="0">
              <a:solidFill>
                <a:srgbClr val="00B0F0"/>
              </a:solidFill>
            </a:endParaRPr>
          </a:p>
        </p:txBody>
      </p:sp>
      <p:sp>
        <p:nvSpPr>
          <p:cNvPr id="3" name="İçerik Yer Tutucusu 2"/>
          <p:cNvSpPr>
            <a:spLocks noGrp="1"/>
          </p:cNvSpPr>
          <p:nvPr>
            <p:ph idx="1"/>
          </p:nvPr>
        </p:nvSpPr>
        <p:spPr/>
        <p:txBody>
          <a:bodyPr/>
          <a:lstStyle/>
          <a:p>
            <a:r>
              <a:rPr lang="tr-TR" dirty="0" err="1"/>
              <a:t>Zoonotic</a:t>
            </a:r>
            <a:r>
              <a:rPr lang="tr-TR" dirty="0"/>
              <a:t> </a:t>
            </a:r>
            <a:r>
              <a:rPr lang="tr-TR" dirty="0" err="1"/>
              <a:t>disease</a:t>
            </a:r>
            <a:r>
              <a:rPr lang="tr-TR" dirty="0"/>
              <a:t>.</a:t>
            </a:r>
          </a:p>
          <a:p>
            <a:r>
              <a:rPr lang="tr-TR" dirty="0" err="1"/>
              <a:t>Incubation</a:t>
            </a:r>
            <a:r>
              <a:rPr lang="tr-TR" dirty="0"/>
              <a:t> </a:t>
            </a:r>
            <a:r>
              <a:rPr lang="tr-TR" dirty="0" err="1"/>
              <a:t>period</a:t>
            </a:r>
            <a:r>
              <a:rPr lang="tr-TR" dirty="0"/>
              <a:t> </a:t>
            </a:r>
            <a:r>
              <a:rPr lang="tr-TR" dirty="0" err="1"/>
              <a:t>lasts</a:t>
            </a:r>
            <a:r>
              <a:rPr lang="tr-TR" dirty="0"/>
              <a:t> 30-90 </a:t>
            </a:r>
            <a:r>
              <a:rPr lang="tr-TR" dirty="0" err="1"/>
              <a:t>days</a:t>
            </a:r>
            <a:r>
              <a:rPr lang="tr-TR" dirty="0"/>
              <a:t>.</a:t>
            </a:r>
          </a:p>
          <a:p>
            <a:r>
              <a:rPr lang="en-US" dirty="0"/>
              <a:t>The first symptoms are pruritus, burning, and pain.</a:t>
            </a:r>
            <a:endParaRPr lang="tr-TR" dirty="0"/>
          </a:p>
          <a:p>
            <a:r>
              <a:rPr lang="tr-TR" dirty="0" err="1"/>
              <a:t>Larynx</a:t>
            </a:r>
            <a:r>
              <a:rPr lang="tr-TR" dirty="0"/>
              <a:t> </a:t>
            </a:r>
            <a:r>
              <a:rPr lang="tr-TR" dirty="0" err="1"/>
              <a:t>and</a:t>
            </a:r>
            <a:r>
              <a:rPr lang="tr-TR" dirty="0"/>
              <a:t> </a:t>
            </a:r>
            <a:r>
              <a:rPr lang="tr-TR" dirty="0" err="1"/>
              <a:t>Pharynx</a:t>
            </a:r>
            <a:r>
              <a:rPr lang="tr-TR" dirty="0"/>
              <a:t> </a:t>
            </a:r>
            <a:r>
              <a:rPr lang="tr-TR" dirty="0" err="1"/>
              <a:t>spasm</a:t>
            </a:r>
            <a:r>
              <a:rPr lang="tr-TR" dirty="0"/>
              <a:t> </a:t>
            </a:r>
            <a:r>
              <a:rPr lang="tr-TR" dirty="0" err="1"/>
              <a:t>results</a:t>
            </a:r>
            <a:r>
              <a:rPr lang="tr-TR" dirty="0"/>
              <a:t> in </a:t>
            </a:r>
            <a:r>
              <a:rPr lang="tr-TR" dirty="0" err="1"/>
              <a:t>Hydrophobia</a:t>
            </a:r>
            <a:r>
              <a:rPr lang="tr-TR" dirty="0"/>
              <a:t>, </a:t>
            </a:r>
            <a:r>
              <a:rPr lang="tr-TR" dirty="0" err="1"/>
              <a:t>Aerophobia</a:t>
            </a:r>
            <a:r>
              <a:rPr lang="tr-TR" dirty="0"/>
              <a:t>, </a:t>
            </a:r>
            <a:r>
              <a:rPr lang="tr-TR" dirty="0" err="1"/>
              <a:t>Photophobia</a:t>
            </a:r>
            <a:r>
              <a:rPr lang="tr-TR" dirty="0"/>
              <a:t> </a:t>
            </a:r>
            <a:r>
              <a:rPr lang="tr-TR" dirty="0" err="1"/>
              <a:t>and</a:t>
            </a:r>
            <a:r>
              <a:rPr lang="tr-TR" dirty="0"/>
              <a:t> </a:t>
            </a:r>
            <a:r>
              <a:rPr lang="tr-TR" dirty="0" err="1"/>
              <a:t>Strong</a:t>
            </a:r>
            <a:r>
              <a:rPr lang="tr-TR" dirty="0"/>
              <a:t> </a:t>
            </a:r>
            <a:r>
              <a:rPr lang="tr-TR" dirty="0" err="1"/>
              <a:t>Salivation</a:t>
            </a:r>
            <a:endParaRPr lang="tr-TR" dirty="0"/>
          </a:p>
        </p:txBody>
      </p:sp>
    </p:spTree>
    <p:extLst>
      <p:ext uri="{BB962C8B-B14F-4D97-AF65-F5344CB8AC3E}">
        <p14:creationId xmlns:p14="http://schemas.microsoft.com/office/powerpoint/2010/main" val="1303733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65814" y="1275907"/>
            <a:ext cx="4052708" cy="4362569"/>
          </a:xfrm>
        </p:spPr>
        <p:txBody>
          <a:bodyPr>
            <a:normAutofit/>
          </a:bodyPr>
          <a:lstStyle/>
          <a:p>
            <a:r>
              <a:rPr lang="tr-TR" dirty="0"/>
              <a:t>W</a:t>
            </a:r>
            <a:r>
              <a:rPr lang="en-US" dirty="0" err="1"/>
              <a:t>ound</a:t>
            </a:r>
            <a:r>
              <a:rPr lang="en-US" dirty="0"/>
              <a:t> treatment is applied</a:t>
            </a:r>
            <a:r>
              <a:rPr lang="tr-TR" dirty="0"/>
              <a:t> </a:t>
            </a:r>
            <a:r>
              <a:rPr lang="tr-TR" dirty="0" err="1"/>
              <a:t>to</a:t>
            </a:r>
            <a:r>
              <a:rPr lang="tr-TR" dirty="0"/>
              <a:t> p</a:t>
            </a:r>
            <a:r>
              <a:rPr lang="en-US" dirty="0" err="1"/>
              <a:t>eople</a:t>
            </a:r>
            <a:r>
              <a:rPr lang="en-US" dirty="0"/>
              <a:t> bitten by animals suspected of rabies</a:t>
            </a:r>
            <a:r>
              <a:rPr lang="tr-TR" dirty="0"/>
              <a:t>.</a:t>
            </a:r>
            <a:endParaRPr lang="en-US" dirty="0"/>
          </a:p>
          <a:p>
            <a:r>
              <a:rPr lang="en-US" dirty="0"/>
              <a:t>The wound should be washed with soapy warm water and disinfected with Alcohol and </a:t>
            </a:r>
            <a:r>
              <a:rPr lang="tr-TR" dirty="0" err="1"/>
              <a:t>Iodine</a:t>
            </a:r>
            <a:r>
              <a:rPr lang="tr-TR" dirty="0"/>
              <a:t>.</a:t>
            </a:r>
          </a:p>
          <a:p>
            <a:r>
              <a:rPr lang="tr-TR" dirty="0">
                <a:solidFill>
                  <a:srgbClr val="FF0000"/>
                </a:solidFill>
              </a:rPr>
              <a:t>NO </a:t>
            </a:r>
            <a:r>
              <a:rPr lang="en-US" dirty="0" err="1">
                <a:solidFill>
                  <a:srgbClr val="FF0000"/>
                </a:solidFill>
              </a:rPr>
              <a:t>Stitche</a:t>
            </a:r>
            <a:r>
              <a:rPr lang="tr-TR" dirty="0">
                <a:solidFill>
                  <a:srgbClr val="FF0000"/>
                </a:solidFill>
              </a:rPr>
              <a:t>s</a:t>
            </a:r>
            <a:r>
              <a:rPr lang="tr-TR" dirty="0"/>
              <a:t>.</a:t>
            </a:r>
          </a:p>
        </p:txBody>
      </p:sp>
      <p:pic>
        <p:nvPicPr>
          <p:cNvPr id="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428" y="1119973"/>
            <a:ext cx="4714875" cy="45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83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65815" y="182673"/>
            <a:ext cx="8506047" cy="6386201"/>
          </a:xfrm>
          <a:prstGeom prst="rect">
            <a:avLst/>
          </a:prstGeom>
        </p:spPr>
      </p:pic>
    </p:spTree>
    <p:extLst>
      <p:ext uri="{BB962C8B-B14F-4D97-AF65-F5344CB8AC3E}">
        <p14:creationId xmlns:p14="http://schemas.microsoft.com/office/powerpoint/2010/main" val="67017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628649" y="1825625"/>
            <a:ext cx="8079415" cy="4351338"/>
          </a:xfrm>
        </p:spPr>
        <p:txBody>
          <a:bodyPr>
            <a:normAutofit/>
          </a:bodyPr>
          <a:lstStyle/>
          <a:p>
            <a:r>
              <a:rPr lang="en-US" altLang="tr-TR" dirty="0"/>
              <a:t>Application</a:t>
            </a:r>
            <a:r>
              <a:rPr lang="tr-TR" altLang="tr-TR" dirty="0"/>
              <a:t>s </a:t>
            </a:r>
            <a:r>
              <a:rPr lang="tr-TR" altLang="tr-TR" dirty="0" err="1"/>
              <a:t>for</a:t>
            </a:r>
            <a:r>
              <a:rPr lang="en-US" altLang="tr-TR" dirty="0"/>
              <a:t> humans</a:t>
            </a:r>
            <a:r>
              <a:rPr lang="tr-TR" altLang="tr-TR" dirty="0"/>
              <a:t> </a:t>
            </a:r>
            <a:r>
              <a:rPr lang="tr-TR" altLang="tr-TR" dirty="0" err="1"/>
              <a:t>infected</a:t>
            </a:r>
            <a:r>
              <a:rPr lang="tr-TR" altLang="tr-TR" dirty="0"/>
              <a:t> </a:t>
            </a:r>
            <a:r>
              <a:rPr lang="tr-TR" altLang="tr-TR" dirty="0" err="1"/>
              <a:t>with</a:t>
            </a:r>
            <a:r>
              <a:rPr lang="tr-TR" altLang="tr-TR" dirty="0"/>
              <a:t> </a:t>
            </a:r>
            <a:r>
              <a:rPr lang="en-US" altLang="tr-TR" dirty="0"/>
              <a:t>rabies </a:t>
            </a:r>
            <a:endParaRPr lang="tr-TR" altLang="tr-TR" dirty="0"/>
          </a:p>
          <a:p>
            <a:pPr marL="0" indent="0">
              <a:buNone/>
            </a:pPr>
            <a:r>
              <a:rPr lang="en-US" altLang="tr-TR" dirty="0"/>
              <a:t>1-According to the decision that doctor</a:t>
            </a:r>
            <a:r>
              <a:rPr lang="tr-TR" altLang="tr-TR" dirty="0"/>
              <a:t>, </a:t>
            </a:r>
            <a:r>
              <a:rPr lang="en-US" altLang="tr-TR" dirty="0"/>
              <a:t>there is no vaccination against contact without any lesions. </a:t>
            </a:r>
            <a:endParaRPr lang="tr-TR" altLang="tr-TR" dirty="0"/>
          </a:p>
          <a:p>
            <a:pPr marL="0" indent="0">
              <a:buNone/>
            </a:pPr>
            <a:r>
              <a:rPr lang="tr-TR" altLang="tr-TR" dirty="0"/>
              <a:t>2- </a:t>
            </a:r>
            <a:r>
              <a:rPr lang="tr-TR" altLang="tr-TR" dirty="0" err="1"/>
              <a:t>For</a:t>
            </a:r>
            <a:r>
              <a:rPr lang="tr-TR" altLang="tr-TR" dirty="0"/>
              <a:t>, </a:t>
            </a:r>
            <a:r>
              <a:rPr lang="tr-TR" altLang="tr-TR" dirty="0" err="1"/>
              <a:t>people</a:t>
            </a:r>
            <a:r>
              <a:rPr lang="tr-TR" altLang="tr-TR" dirty="0"/>
              <a:t> </a:t>
            </a:r>
            <a:r>
              <a:rPr lang="tr-TR" altLang="tr-TR" dirty="0" err="1"/>
              <a:t>have</a:t>
            </a:r>
            <a:r>
              <a:rPr lang="tr-TR" altLang="tr-TR" dirty="0"/>
              <a:t> s</a:t>
            </a:r>
            <a:r>
              <a:rPr lang="en-US" altLang="tr-TR" dirty="0"/>
              <a:t>kin wounds and abrasions</a:t>
            </a:r>
            <a:r>
              <a:rPr lang="tr-TR" altLang="tr-TR" dirty="0"/>
              <a:t> it is </a:t>
            </a:r>
            <a:r>
              <a:rPr lang="en-US" altLang="tr-TR" dirty="0"/>
              <a:t>decided after the 10-day quarantine. </a:t>
            </a:r>
            <a:endParaRPr lang="tr-TR" altLang="tr-TR" dirty="0"/>
          </a:p>
          <a:p>
            <a:pPr marL="0" indent="0">
              <a:buNone/>
            </a:pPr>
            <a:r>
              <a:rPr lang="tr-TR" altLang="tr-TR" dirty="0"/>
              <a:t>3-</a:t>
            </a:r>
            <a:r>
              <a:rPr lang="en-US" altLang="tr-TR" dirty="0"/>
              <a:t>Large and near-head bite in contact with saliva </a:t>
            </a:r>
            <a:r>
              <a:rPr lang="tr-TR" altLang="tr-TR" dirty="0"/>
              <a:t>of </a:t>
            </a:r>
            <a:r>
              <a:rPr lang="tr-TR" altLang="tr-TR" dirty="0" err="1"/>
              <a:t>rabies</a:t>
            </a:r>
            <a:r>
              <a:rPr lang="tr-TR" altLang="tr-TR" dirty="0"/>
              <a:t> </a:t>
            </a:r>
            <a:r>
              <a:rPr lang="tr-TR" altLang="tr-TR" dirty="0" err="1"/>
              <a:t>suspect</a:t>
            </a:r>
            <a:r>
              <a:rPr lang="tr-TR" altLang="tr-TR" dirty="0"/>
              <a:t> a</a:t>
            </a:r>
            <a:r>
              <a:rPr lang="en-US" altLang="tr-TR" dirty="0" err="1"/>
              <a:t>nimal</a:t>
            </a:r>
            <a:r>
              <a:rPr lang="en-US" altLang="tr-TR" dirty="0"/>
              <a:t> </a:t>
            </a:r>
            <a:r>
              <a:rPr lang="tr-TR" altLang="tr-TR" dirty="0"/>
              <a:t>s</a:t>
            </a:r>
            <a:r>
              <a:rPr lang="en-US" altLang="tr-TR" dirty="0" err="1"/>
              <a:t>erum</a:t>
            </a:r>
            <a:r>
              <a:rPr lang="en-US" altLang="tr-TR" dirty="0"/>
              <a:t> and </a:t>
            </a:r>
            <a:r>
              <a:rPr lang="tr-TR" altLang="tr-TR" dirty="0"/>
              <a:t>v</a:t>
            </a:r>
            <a:r>
              <a:rPr lang="en-US" altLang="tr-TR" dirty="0" err="1"/>
              <a:t>accine</a:t>
            </a:r>
            <a:r>
              <a:rPr lang="en-US" altLang="tr-TR" dirty="0"/>
              <a:t> </a:t>
            </a:r>
            <a:r>
              <a:rPr lang="tr-TR" altLang="tr-TR" dirty="0" err="1"/>
              <a:t>are</a:t>
            </a:r>
            <a:r>
              <a:rPr lang="tr-TR" altLang="tr-TR" dirty="0"/>
              <a:t> </a:t>
            </a:r>
            <a:r>
              <a:rPr lang="en-US" altLang="tr-TR" dirty="0"/>
              <a:t>applied. </a:t>
            </a:r>
            <a:endParaRPr lang="tr-TR" altLang="tr-TR" dirty="0"/>
          </a:p>
          <a:p>
            <a:endParaRPr lang="tr-TR" dirty="0"/>
          </a:p>
        </p:txBody>
      </p:sp>
    </p:spTree>
    <p:extLst>
      <p:ext uri="{BB962C8B-B14F-4D97-AF65-F5344CB8AC3E}">
        <p14:creationId xmlns:p14="http://schemas.microsoft.com/office/powerpoint/2010/main" val="1748914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86412" y="83044"/>
            <a:ext cx="7860687" cy="6774956"/>
          </a:xfrm>
          <a:prstGeom prst="rect">
            <a:avLst/>
          </a:prstGeom>
        </p:spPr>
      </p:pic>
    </p:spTree>
    <p:extLst>
      <p:ext uri="{BB962C8B-B14F-4D97-AF65-F5344CB8AC3E}">
        <p14:creationId xmlns:p14="http://schemas.microsoft.com/office/powerpoint/2010/main" val="1423285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628650" y="2125266"/>
            <a:ext cx="7886700" cy="3263504"/>
          </a:xfrm>
        </p:spPr>
        <p:txBody>
          <a:bodyPr/>
          <a:lstStyle/>
          <a:p>
            <a:r>
              <a:rPr lang="tr-TR" altLang="tr-TR" dirty="0" err="1"/>
              <a:t>Virus</a:t>
            </a:r>
            <a:r>
              <a:rPr lang="tr-TR" altLang="tr-TR" dirty="0"/>
              <a:t> </a:t>
            </a:r>
            <a:r>
              <a:rPr lang="tr-TR" altLang="tr-TR" dirty="0" err="1"/>
              <a:t>isolation</a:t>
            </a:r>
            <a:r>
              <a:rPr lang="tr-TR" altLang="tr-TR" dirty="0"/>
              <a:t> </a:t>
            </a:r>
            <a:r>
              <a:rPr lang="tr-TR" altLang="tr-TR" dirty="0" err="1"/>
              <a:t>from</a:t>
            </a:r>
            <a:r>
              <a:rPr lang="tr-TR" altLang="tr-TR" dirty="0"/>
              <a:t> </a:t>
            </a:r>
            <a:r>
              <a:rPr lang="tr-TR" altLang="tr-TR" dirty="0" err="1"/>
              <a:t>respiratory</a:t>
            </a:r>
            <a:r>
              <a:rPr lang="tr-TR" altLang="tr-TR" dirty="0"/>
              <a:t> </a:t>
            </a:r>
            <a:r>
              <a:rPr lang="tr-TR" altLang="tr-TR" dirty="0" err="1"/>
              <a:t>system</a:t>
            </a:r>
            <a:r>
              <a:rPr lang="tr-TR" altLang="tr-TR" dirty="0"/>
              <a:t> </a:t>
            </a:r>
            <a:r>
              <a:rPr lang="tr-TR" altLang="tr-TR" dirty="0" err="1"/>
              <a:t>secretions</a:t>
            </a:r>
            <a:r>
              <a:rPr lang="tr-TR" altLang="tr-TR" dirty="0"/>
              <a:t>, </a:t>
            </a:r>
            <a:r>
              <a:rPr lang="tr-TR" altLang="tr-TR" dirty="0" err="1"/>
              <a:t>small</a:t>
            </a:r>
            <a:r>
              <a:rPr lang="tr-TR" altLang="tr-TR" dirty="0"/>
              <a:t> </a:t>
            </a:r>
            <a:r>
              <a:rPr lang="tr-TR" altLang="tr-TR" dirty="0" err="1"/>
              <a:t>intesitines</a:t>
            </a:r>
            <a:r>
              <a:rPr lang="tr-TR" altLang="tr-TR" dirty="0"/>
              <a:t> </a:t>
            </a:r>
            <a:r>
              <a:rPr lang="tr-TR" altLang="tr-TR" dirty="0" err="1"/>
              <a:t>and</a:t>
            </a:r>
            <a:r>
              <a:rPr lang="tr-TR" altLang="tr-TR" dirty="0"/>
              <a:t> </a:t>
            </a:r>
            <a:r>
              <a:rPr lang="tr-TR" altLang="tr-TR" dirty="0" err="1"/>
              <a:t>feces</a:t>
            </a:r>
            <a:r>
              <a:rPr lang="tr-TR" altLang="tr-TR" dirty="0"/>
              <a:t>. </a:t>
            </a:r>
          </a:p>
          <a:p>
            <a:r>
              <a:rPr lang="tr-TR" altLang="tr-TR" dirty="0" err="1"/>
              <a:t>Electron</a:t>
            </a:r>
            <a:r>
              <a:rPr lang="tr-TR" altLang="tr-TR" dirty="0"/>
              <a:t> </a:t>
            </a:r>
            <a:r>
              <a:rPr lang="tr-TR" altLang="tr-TR" dirty="0" err="1"/>
              <a:t>microscopy</a:t>
            </a:r>
            <a:r>
              <a:rPr lang="tr-TR" altLang="tr-TR" dirty="0"/>
              <a:t> </a:t>
            </a:r>
            <a:r>
              <a:rPr lang="tr-TR" altLang="tr-TR" dirty="0" err="1"/>
              <a:t>anf</a:t>
            </a:r>
            <a:r>
              <a:rPr lang="tr-TR" altLang="tr-TR" dirty="0"/>
              <a:t> IF </a:t>
            </a:r>
            <a:r>
              <a:rPr lang="tr-TR" altLang="tr-TR" dirty="0" err="1"/>
              <a:t>are</a:t>
            </a:r>
            <a:r>
              <a:rPr lang="tr-TR" altLang="tr-TR" dirty="0"/>
              <a:t> </a:t>
            </a:r>
            <a:r>
              <a:rPr lang="tr-TR" altLang="tr-TR" dirty="0" err="1"/>
              <a:t>used</a:t>
            </a:r>
            <a:r>
              <a:rPr lang="tr-TR" altLang="tr-TR" dirty="0"/>
              <a:t>. </a:t>
            </a:r>
          </a:p>
          <a:p>
            <a:r>
              <a:rPr lang="tr-TR" dirty="0"/>
              <a:t>ELISA </a:t>
            </a:r>
          </a:p>
          <a:p>
            <a:r>
              <a:rPr lang="tr-TR" dirty="0"/>
              <a:t>PCR</a:t>
            </a:r>
          </a:p>
        </p:txBody>
      </p:sp>
      <p:pic>
        <p:nvPicPr>
          <p:cNvPr id="5" name="Resim 4">
            <a:extLst>
              <a:ext uri="{FF2B5EF4-FFF2-40B4-BE49-F238E27FC236}">
                <a16:creationId xmlns:a16="http://schemas.microsoft.com/office/drawing/2014/main" id="{E355E455-D50C-6946-AE50-6FE98783D3D7}"/>
              </a:ext>
            </a:extLst>
          </p:cNvPr>
          <p:cNvPicPr>
            <a:picLocks noChangeAspect="1"/>
          </p:cNvPicPr>
          <p:nvPr/>
        </p:nvPicPr>
        <p:blipFill>
          <a:blip r:embed="rId2"/>
          <a:stretch>
            <a:fillRect/>
          </a:stretch>
        </p:blipFill>
        <p:spPr>
          <a:xfrm>
            <a:off x="1749128" y="3615069"/>
            <a:ext cx="7063184" cy="3125973"/>
          </a:xfrm>
          <a:prstGeom prst="rect">
            <a:avLst/>
          </a:prstGeom>
        </p:spPr>
      </p:pic>
    </p:spTree>
    <p:extLst>
      <p:ext uri="{BB962C8B-B14F-4D97-AF65-F5344CB8AC3E}">
        <p14:creationId xmlns:p14="http://schemas.microsoft.com/office/powerpoint/2010/main" val="279920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Immunity</a:t>
            </a:r>
            <a:endParaRPr lang="tr-TR" dirty="0">
              <a:solidFill>
                <a:srgbClr val="0070C0"/>
              </a:solidFill>
            </a:endParaRPr>
          </a:p>
        </p:txBody>
      </p:sp>
      <p:sp>
        <p:nvSpPr>
          <p:cNvPr id="3" name="İçerik Yer Tutucusu 2"/>
          <p:cNvSpPr>
            <a:spLocks noGrp="1"/>
          </p:cNvSpPr>
          <p:nvPr>
            <p:ph idx="1"/>
          </p:nvPr>
        </p:nvSpPr>
        <p:spPr>
          <a:xfrm>
            <a:off x="628650" y="1231617"/>
            <a:ext cx="7886700" cy="3263504"/>
          </a:xfrm>
        </p:spPr>
        <p:txBody>
          <a:bodyPr/>
          <a:lstStyle/>
          <a:p>
            <a:r>
              <a:rPr lang="en-US" dirty="0"/>
              <a:t>C</a:t>
            </a:r>
            <a:r>
              <a:rPr lang="tr-TR" dirty="0" err="1"/>
              <a:t>alves</a:t>
            </a:r>
            <a:r>
              <a:rPr lang="en-US" dirty="0"/>
              <a:t> are immunized against re-infection.</a:t>
            </a:r>
            <a:endParaRPr lang="tr-TR" dirty="0"/>
          </a:p>
          <a:p>
            <a:pPr marL="0" indent="0">
              <a:buNone/>
            </a:pPr>
            <a:endParaRPr lang="tr-TR" altLang="tr-TR" b="1" u="sng" dirty="0"/>
          </a:p>
          <a:p>
            <a:pPr marL="0" indent="0">
              <a:buNone/>
            </a:pPr>
            <a:r>
              <a:rPr lang="en-GB" altLang="tr-TR" sz="3000" dirty="0">
                <a:solidFill>
                  <a:srgbClr val="0070C0"/>
                </a:solidFill>
                <a:latin typeface="+mj-lt"/>
              </a:rPr>
              <a:t>Control</a:t>
            </a:r>
            <a:endParaRPr lang="tr-TR" altLang="tr-TR" dirty="0">
              <a:solidFill>
                <a:srgbClr val="0070C0"/>
              </a:solidFill>
              <a:latin typeface="+mj-lt"/>
            </a:endParaRPr>
          </a:p>
          <a:p>
            <a:r>
              <a:rPr lang="en-GB" altLang="tr-TR" dirty="0"/>
              <a:t>No vaccines for calf vaccination. </a:t>
            </a:r>
            <a:endParaRPr lang="tr-TR" altLang="tr-TR" dirty="0"/>
          </a:p>
          <a:p>
            <a:r>
              <a:rPr lang="en-GB" altLang="tr-TR" dirty="0"/>
              <a:t>There are some </a:t>
            </a:r>
            <a:r>
              <a:rPr lang="en-GB" altLang="tr-TR" dirty="0">
                <a:solidFill>
                  <a:srgbClr val="00B050"/>
                </a:solidFill>
              </a:rPr>
              <a:t>dam vaccines </a:t>
            </a:r>
            <a:r>
              <a:rPr lang="en-GB" altLang="tr-TR" dirty="0"/>
              <a:t>to elevate and </a:t>
            </a:r>
            <a:endParaRPr lang="tr-TR" altLang="tr-TR" dirty="0"/>
          </a:p>
          <a:p>
            <a:pPr marL="0" indent="0">
              <a:buNone/>
            </a:pPr>
            <a:r>
              <a:rPr lang="en-GB" altLang="tr-TR" dirty="0">
                <a:solidFill>
                  <a:srgbClr val="7030A0"/>
                </a:solidFill>
              </a:rPr>
              <a:t>prolong maternal antibody</a:t>
            </a:r>
            <a:r>
              <a:rPr lang="en-GB" altLang="tr-TR" dirty="0"/>
              <a:t>.</a:t>
            </a:r>
            <a:endParaRPr lang="tr-TR" altLang="tr-TR" dirty="0"/>
          </a:p>
          <a:p>
            <a:endParaRPr lang="en-GB" altLang="tr-TR" dirty="0"/>
          </a:p>
          <a:p>
            <a:endParaRPr lang="tr-TR" dirty="0"/>
          </a:p>
        </p:txBody>
      </p:sp>
      <p:pic>
        <p:nvPicPr>
          <p:cNvPr id="1026" name="Picture 2" descr="bovine rotavirus vaccine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2" y="4624956"/>
            <a:ext cx="2988469" cy="1473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vine rotavirus vaccine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106" y="3877385"/>
            <a:ext cx="2674144" cy="267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2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2343944"/>
            <a:ext cx="7886700" cy="994172"/>
          </a:xfrm>
        </p:spPr>
        <p:txBody>
          <a:bodyPr>
            <a:noAutofit/>
          </a:bodyPr>
          <a:lstStyle/>
          <a:p>
            <a:pPr algn="ctr"/>
            <a:r>
              <a:rPr lang="tr-TR" altLang="tr-TR" dirty="0">
                <a:solidFill>
                  <a:srgbClr val="0070C0"/>
                </a:solidFill>
              </a:rPr>
              <a:t>CORONAVIRUS INFECTIONS OF DOGS</a:t>
            </a:r>
            <a:endParaRPr lang="tr-TR" dirty="0">
              <a:solidFill>
                <a:srgbClr val="0070C0"/>
              </a:solidFill>
            </a:endParaRPr>
          </a:p>
        </p:txBody>
      </p:sp>
    </p:spTree>
    <p:extLst>
      <p:ext uri="{BB962C8B-B14F-4D97-AF65-F5344CB8AC3E}">
        <p14:creationId xmlns:p14="http://schemas.microsoft.com/office/powerpoint/2010/main" val="280228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en-US" dirty="0"/>
              <a:t>Coronavirus causes intestinal infection in dogs, especially puppies. </a:t>
            </a:r>
            <a:endParaRPr lang="tr-TR" dirty="0"/>
          </a:p>
          <a:p>
            <a:r>
              <a:rPr lang="en-US" dirty="0"/>
              <a:t>Coronavirus is usually short-lived, but may cause considerable abdominal discomfort for a few days in infected dogs. </a:t>
            </a:r>
            <a:endParaRPr lang="tr-TR" dirty="0"/>
          </a:p>
        </p:txBody>
      </p:sp>
    </p:spTree>
    <p:extLst>
      <p:ext uri="{BB962C8B-B14F-4D97-AF65-F5344CB8AC3E}">
        <p14:creationId xmlns:p14="http://schemas.microsoft.com/office/powerpoint/2010/main" val="338852225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1576</TotalTime>
  <Words>2787</Words>
  <Application>Microsoft Macintosh PowerPoint</Application>
  <PresentationFormat>Ekran Gösterisi (4:3)</PresentationFormat>
  <Paragraphs>292</Paragraphs>
  <Slides>58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58</vt:i4>
      </vt:variant>
    </vt:vector>
  </HeadingPairs>
  <TitlesOfParts>
    <vt:vector size="65" baseType="lpstr">
      <vt:lpstr>Arial</vt:lpstr>
      <vt:lpstr>Calibri</vt:lpstr>
      <vt:lpstr>Calibri Light</vt:lpstr>
      <vt:lpstr>Courier</vt:lpstr>
      <vt:lpstr>Times</vt:lpstr>
      <vt:lpstr>Wingdings</vt:lpstr>
      <vt:lpstr>Office Teması</vt:lpstr>
      <vt:lpstr>BOVINE CORONAVIRUS</vt:lpstr>
      <vt:lpstr>PowerPoint Sunusu</vt:lpstr>
      <vt:lpstr>Etiology</vt:lpstr>
      <vt:lpstr>PowerPoint Sunusu</vt:lpstr>
      <vt:lpstr>Clinical Signs</vt:lpstr>
      <vt:lpstr>Diagnosis</vt:lpstr>
      <vt:lpstr>Immunity</vt:lpstr>
      <vt:lpstr>CORONAVIRUS INFECTIONS OF DOGS</vt:lpstr>
      <vt:lpstr>PowerPoint Sunusu</vt:lpstr>
      <vt:lpstr>Ethiology</vt:lpstr>
      <vt:lpstr>Transmission</vt:lpstr>
      <vt:lpstr>Pathology</vt:lpstr>
      <vt:lpstr>PowerPoint Sunusu</vt:lpstr>
      <vt:lpstr>Clinical Signs</vt:lpstr>
      <vt:lpstr>Diagnosis</vt:lpstr>
      <vt:lpstr>Treatment</vt:lpstr>
      <vt:lpstr>FELINE INFECTIOUS PERITONITIS (FIP) </vt:lpstr>
      <vt:lpstr>PowerPoint Sunusu</vt:lpstr>
      <vt:lpstr>Etiology</vt:lpstr>
      <vt:lpstr>PowerPoint Sunusu</vt:lpstr>
      <vt:lpstr>PowerPoint Sunusu</vt:lpstr>
      <vt:lpstr>PATHOGENESIS</vt:lpstr>
      <vt:lpstr>PowerPoint Sunusu</vt:lpstr>
      <vt:lpstr>PowerPoint Sunusu</vt:lpstr>
      <vt:lpstr>PowerPoint Sunusu</vt:lpstr>
      <vt:lpstr>PowerPoint Sunusu</vt:lpstr>
      <vt:lpstr>DIAGNOSIS</vt:lpstr>
      <vt:lpstr>CONTROL</vt:lpstr>
      <vt:lpstr>RABIES</vt:lpstr>
      <vt:lpstr>PowerPoint Sunusu</vt:lpstr>
      <vt:lpstr>PowerPoint Sunusu</vt:lpstr>
      <vt:lpstr>PowerPoint Sunusu</vt:lpstr>
      <vt:lpstr>DIFFERENCE BETWEEN  STREET VIRUS AND FIX VIRUS</vt:lpstr>
      <vt:lpstr>Epidemiology </vt:lpstr>
      <vt:lpstr>Transmission</vt:lpstr>
      <vt:lpstr>PowerPoint Sunusu</vt:lpstr>
      <vt:lpstr>Pathogenesis</vt:lpstr>
      <vt:lpstr>PowerPoint Sunusu</vt:lpstr>
      <vt:lpstr>Pathogenesis: infection and incubation period</vt:lpstr>
      <vt:lpstr>PowerPoint Sunusu</vt:lpstr>
      <vt:lpstr>PowerPoint Sunusu</vt:lpstr>
      <vt:lpstr>Clinical Signs</vt:lpstr>
      <vt:lpstr>PowerPoint Sunusu</vt:lpstr>
      <vt:lpstr>PowerPoint Sunusu</vt:lpstr>
      <vt:lpstr>PowerPoint Sunusu</vt:lpstr>
      <vt:lpstr>PowerPoint Sunusu</vt:lpstr>
      <vt:lpstr>Diagnosis</vt:lpstr>
      <vt:lpstr>PowerPoint Sunusu</vt:lpstr>
      <vt:lpstr>Prevention and Control</vt:lpstr>
      <vt:lpstr>PowerPoint Sunusu</vt:lpstr>
      <vt:lpstr>PowerPoint Sunusu</vt:lpstr>
      <vt:lpstr>PowerPoint Sunusu</vt:lpstr>
      <vt:lpstr>PowerPoint Sunusu</vt:lpstr>
      <vt:lpstr>Rabies in Humans</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BOVINE CORONAVIRUS</dc:title>
  <dc:creator>Viroloji</dc:creator>
  <cp:lastModifiedBy>Microsoft Office Kullanıcısı</cp:lastModifiedBy>
  <cp:revision>184</cp:revision>
  <dcterms:created xsi:type="dcterms:W3CDTF">2017-10-13T07:40:04Z</dcterms:created>
  <dcterms:modified xsi:type="dcterms:W3CDTF">2019-10-02T19:22:21Z</dcterms:modified>
</cp:coreProperties>
</file>