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89" r:id="rId3"/>
  </p:sldMasterIdLst>
  <p:notesMasterIdLst>
    <p:notesMasterId r:id="rId14"/>
  </p:notesMasterIdLst>
  <p:handoutMasterIdLst>
    <p:handoutMasterId r:id="rId15"/>
  </p:handoutMasterIdLst>
  <p:sldIdLst>
    <p:sldId id="668" r:id="rId4"/>
    <p:sldId id="688" r:id="rId5"/>
    <p:sldId id="719" r:id="rId6"/>
    <p:sldId id="720" r:id="rId7"/>
    <p:sldId id="721" r:id="rId8"/>
    <p:sldId id="722" r:id="rId9"/>
    <p:sldId id="723" r:id="rId10"/>
    <p:sldId id="724" r:id="rId11"/>
    <p:sldId id="710" r:id="rId12"/>
    <p:sldId id="718" r:id="rId1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3FAE"/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94660"/>
  </p:normalViewPr>
  <p:slideViewPr>
    <p:cSldViewPr snapToGrid="0">
      <p:cViewPr varScale="1">
        <p:scale>
          <a:sx n="86" d="100"/>
          <a:sy n="86" d="100"/>
        </p:scale>
        <p:origin x="1692" y="96"/>
      </p:cViewPr>
      <p:guideLst>
        <p:guide orient="horz" pos="2160"/>
        <p:guide pos="2857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339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B3403-51FA-4010-975A-92E4C2B0B2A1}" type="datetimeFigureOut">
              <a:rPr lang="tr-TR" smtClean="0"/>
              <a:t>28.02.2020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5271F-2A3F-44CE-9661-3F380E12CB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207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10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10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405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2/28/2020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2/28/2020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2/28/2020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1575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348" y="213719"/>
            <a:ext cx="6781800" cy="1600200"/>
          </a:xfrm>
        </p:spPr>
        <p:txBody>
          <a:bodyPr>
            <a:normAutofit/>
          </a:bodyPr>
          <a:lstStyle>
            <a:lvl1pPr algn="ctr">
              <a:defRPr lang="tr-TR" sz="18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3703"/>
            <a:ext cx="7543800" cy="3886200"/>
          </a:xfrm>
        </p:spPr>
        <p:txBody>
          <a:bodyPr/>
          <a:lstStyle>
            <a:lvl1pPr marL="205740" indent="-205740">
              <a:buClrTx/>
              <a:buFont typeface="Wingdings" panose="05000000000000000000" pitchFamily="2" charset="2"/>
              <a:buChar char="Ø"/>
              <a:defRPr sz="1500">
                <a:solidFill>
                  <a:schemeClr val="tx1"/>
                </a:solidFill>
              </a:defRPr>
            </a:lvl1pPr>
            <a:lvl2pPr marL="445770" indent="-20574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2pPr>
            <a:lvl3pPr marL="65151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3pPr>
            <a:lvl4pPr marL="85725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4pPr>
            <a:lvl5pPr marL="102870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2/28/2020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 smtClean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2/28/2020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dirty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dirty="0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18198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2005629"/>
      </p:ext>
    </p:extLst>
  </p:cSld>
  <p:clrMapOvr>
    <a:masterClrMapping/>
  </p:clrMapOvr>
  <p:hf sldNum="0"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19913B4-353A-43F0-919E-C9E766A5124A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68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405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51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1575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685800" rtl="0" eaLnBrk="1" latinLnBrk="0" hangingPunct="1">
        <a:spcBef>
          <a:spcPct val="0"/>
        </a:spcBef>
        <a:buNone/>
        <a:defRPr sz="405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574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4577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5151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8572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02870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23444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426464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92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185166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685800" rtl="0" eaLnBrk="1" latinLnBrk="0" hangingPunct="1">
        <a:spcBef>
          <a:spcPct val="0"/>
        </a:spcBef>
        <a:buNone/>
        <a:defRPr sz="405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574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4577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5151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8572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02870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23444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426464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92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185166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12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15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171450" indent="-17145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03198" y="1533155"/>
            <a:ext cx="8137603" cy="166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GGY214</a:t>
            </a:r>
            <a:r>
              <a:rPr lang="tr-TR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tr-TR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r-TR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YAPI BİLGİSİ VE MALİYET ANALİZİ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503198" y="4382651"/>
            <a:ext cx="8479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</a:t>
            </a:r>
            <a:r>
              <a:rPr lang="tr-TR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tr-TR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Mustafa YILMAZ</a:t>
            </a:r>
          </a:p>
          <a:p>
            <a:pPr algn="ctr">
              <a:spcAft>
                <a:spcPts val="0"/>
              </a:spcAft>
            </a:pPr>
            <a:r>
              <a:rPr lang="tr-TR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Ankara Üniversitesi UBF Gayrimenkul Geliştirme ve Yönetimi Bölümü </a:t>
            </a:r>
            <a:endParaRPr lang="tr-TR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51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093239"/>
            <a:ext cx="8517837" cy="4387260"/>
          </a:xfrm>
        </p:spPr>
        <p:txBody>
          <a:bodyPr anchor="t">
            <a:noAutofit/>
          </a:bodyPr>
          <a:lstStyle/>
          <a:p>
            <a:pPr lvl="1" algn="just">
              <a:lnSpc>
                <a:spcPct val="100000"/>
              </a:lnSpc>
            </a:pPr>
            <a:r>
              <a:rPr lang="tr-TR" dirty="0" err="1" smtClean="0"/>
              <a:t>Kymmell</a:t>
            </a:r>
            <a:r>
              <a:rPr lang="tr-TR" dirty="0"/>
              <a:t>, W., 2008. </a:t>
            </a:r>
            <a:r>
              <a:rPr lang="tr-TR" dirty="0" err="1"/>
              <a:t>Building</a:t>
            </a:r>
            <a:r>
              <a:rPr lang="tr-TR" dirty="0"/>
              <a:t> Information </a:t>
            </a:r>
            <a:r>
              <a:rPr lang="tr-TR" dirty="0" err="1"/>
              <a:t>Modeling</a:t>
            </a:r>
            <a:r>
              <a:rPr lang="tr-TR" dirty="0"/>
              <a:t>: Planning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Managing</a:t>
            </a:r>
            <a:r>
              <a:rPr lang="tr-TR" dirty="0"/>
              <a:t> Construction </a:t>
            </a:r>
            <a:r>
              <a:rPr lang="tr-TR" dirty="0" err="1"/>
              <a:t>Projects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4D CAD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Simulations</a:t>
            </a:r>
            <a:r>
              <a:rPr lang="tr-TR" dirty="0"/>
              <a:t>, 1st Edition, </a:t>
            </a:r>
            <a:r>
              <a:rPr lang="tr-TR" dirty="0" err="1"/>
              <a:t>McGraw-Hill</a:t>
            </a:r>
            <a:r>
              <a:rPr lang="tr-TR" dirty="0"/>
              <a:t> Construction Series, Set 2, USA</a:t>
            </a:r>
          </a:p>
          <a:p>
            <a:pPr lvl="1" algn="just">
              <a:lnSpc>
                <a:spcPct val="100000"/>
              </a:lnSpc>
            </a:pPr>
            <a:r>
              <a:rPr lang="tr-TR" dirty="0"/>
              <a:t>Mann, A.P., 1989. </a:t>
            </a:r>
            <a:r>
              <a:rPr lang="tr-TR" dirty="0" err="1"/>
              <a:t>Illustrated</a:t>
            </a:r>
            <a:r>
              <a:rPr lang="tr-TR" dirty="0"/>
              <a:t> </a:t>
            </a:r>
            <a:r>
              <a:rPr lang="tr-TR" dirty="0" err="1"/>
              <a:t>Residential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Commercial Construction, </a:t>
            </a:r>
            <a:r>
              <a:rPr lang="tr-TR" dirty="0" err="1"/>
              <a:t>Prentice</a:t>
            </a:r>
            <a:r>
              <a:rPr lang="tr-TR" dirty="0"/>
              <a:t> </a:t>
            </a:r>
            <a:r>
              <a:rPr lang="tr-TR" dirty="0" err="1"/>
              <a:t>Hall</a:t>
            </a:r>
            <a:r>
              <a:rPr lang="tr-TR" dirty="0"/>
              <a:t> </a:t>
            </a:r>
            <a:r>
              <a:rPr lang="tr-TR" dirty="0" err="1"/>
              <a:t>Englewood</a:t>
            </a:r>
            <a:r>
              <a:rPr lang="tr-TR" dirty="0"/>
              <a:t> </a:t>
            </a:r>
            <a:r>
              <a:rPr lang="tr-TR" dirty="0" err="1"/>
              <a:t>Cliffs</a:t>
            </a:r>
            <a:r>
              <a:rPr lang="tr-TR" dirty="0"/>
              <a:t>, New Jersey, USA.</a:t>
            </a:r>
          </a:p>
          <a:p>
            <a:pPr lvl="1" algn="just">
              <a:lnSpc>
                <a:spcPct val="100000"/>
              </a:lnSpc>
            </a:pPr>
            <a:r>
              <a:rPr lang="tr-TR" dirty="0" err="1"/>
              <a:t>Mindham</a:t>
            </a:r>
            <a:r>
              <a:rPr lang="tr-TR" dirty="0"/>
              <a:t>, C.N., 1994. </a:t>
            </a:r>
            <a:r>
              <a:rPr lang="tr-TR" dirty="0" err="1"/>
              <a:t>Roof</a:t>
            </a:r>
            <a:r>
              <a:rPr lang="tr-TR" dirty="0"/>
              <a:t> Construction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Loft</a:t>
            </a:r>
            <a:r>
              <a:rPr lang="tr-TR" dirty="0"/>
              <a:t> Conversion, </a:t>
            </a:r>
            <a:r>
              <a:rPr lang="tr-TR" dirty="0" err="1"/>
              <a:t>Blackwell</a:t>
            </a:r>
            <a:r>
              <a:rPr lang="tr-TR" dirty="0"/>
              <a:t> </a:t>
            </a:r>
            <a:r>
              <a:rPr lang="tr-TR" dirty="0" err="1"/>
              <a:t>Scientific</a:t>
            </a:r>
            <a:r>
              <a:rPr lang="tr-TR" dirty="0"/>
              <a:t> Publications, </a:t>
            </a:r>
            <a:r>
              <a:rPr lang="tr-TR" dirty="0" err="1"/>
              <a:t>London</a:t>
            </a:r>
            <a:r>
              <a:rPr lang="tr-TR" dirty="0"/>
              <a:t>, UK.</a:t>
            </a:r>
          </a:p>
          <a:p>
            <a:pPr lvl="1" algn="just">
              <a:lnSpc>
                <a:spcPct val="100000"/>
              </a:lnSpc>
            </a:pPr>
            <a:r>
              <a:rPr lang="tr-TR" dirty="0" err="1"/>
              <a:t>Pancarcı</a:t>
            </a:r>
            <a:r>
              <a:rPr lang="tr-TR" dirty="0"/>
              <a:t> A. ve Öcal, M.E., 2009. Yapı İşletmesi ve </a:t>
            </a:r>
            <a:r>
              <a:rPr lang="tr-TR" dirty="0" err="1"/>
              <a:t>Maloluş</a:t>
            </a:r>
            <a:r>
              <a:rPr lang="tr-TR" dirty="0"/>
              <a:t> Hesapları, Birsen Yayınevi, İstanbul.</a:t>
            </a:r>
          </a:p>
          <a:p>
            <a:pPr lvl="1" algn="just">
              <a:lnSpc>
                <a:spcPct val="100000"/>
              </a:lnSpc>
            </a:pPr>
            <a:r>
              <a:rPr lang="tr-TR" dirty="0"/>
              <a:t>Uğur, L.O., 2009. Yapı Maliyeti Çalışmaları </a:t>
            </a:r>
            <a:r>
              <a:rPr lang="tr-TR" dirty="0" err="1"/>
              <a:t>Alter</a:t>
            </a:r>
            <a:r>
              <a:rPr lang="tr-TR" dirty="0"/>
              <a:t> Yayıncılık, Ankara.</a:t>
            </a:r>
          </a:p>
          <a:p>
            <a:pPr lvl="1" algn="just">
              <a:lnSpc>
                <a:spcPct val="100000"/>
              </a:lnSpc>
            </a:pPr>
            <a:r>
              <a:rPr lang="tr-TR" dirty="0" err="1"/>
              <a:t>Walker</a:t>
            </a:r>
            <a:r>
              <a:rPr lang="tr-TR" dirty="0"/>
              <a:t>, A., 2015. Project Management in Construction, 6th Edition, </a:t>
            </a:r>
            <a:r>
              <a:rPr lang="tr-TR" dirty="0" err="1"/>
              <a:t>Wiley-Blackwell</a:t>
            </a:r>
            <a:r>
              <a:rPr lang="tr-TR" dirty="0"/>
              <a:t>, UK.</a:t>
            </a:r>
            <a:endParaRPr lang="tr-TR" dirty="0" smtClean="0"/>
          </a:p>
          <a:p>
            <a:pPr marL="0" indent="0" algn="just">
              <a:lnSpc>
                <a:spcPct val="100000"/>
              </a:lnSpc>
              <a:buNone/>
            </a:pPr>
            <a:endParaRPr lang="tr-TR" dirty="0" smtClean="0"/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8" name="Dikdörtgen 7"/>
          <p:cNvSpPr/>
          <p:nvPr/>
        </p:nvSpPr>
        <p:spPr>
          <a:xfrm>
            <a:off x="313080" y="583015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Kaynakça</a:t>
            </a: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7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313080" y="565068"/>
            <a:ext cx="7425865" cy="513071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PROJE OKUMA</a:t>
            </a: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5" name="object 5"/>
          <p:cNvSpPr txBox="1"/>
          <p:nvPr/>
        </p:nvSpPr>
        <p:spPr>
          <a:xfrm>
            <a:off x="116692" y="1308998"/>
            <a:ext cx="8808085" cy="404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 algn="just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Font typeface="Arial"/>
              <a:buChar char="•"/>
              <a:tabLst>
                <a:tab pos="46990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Betonarme</a:t>
            </a:r>
            <a:r>
              <a:rPr sz="2400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Proje</a:t>
            </a:r>
            <a:endParaRPr sz="2400" dirty="0">
              <a:latin typeface="Arial"/>
              <a:cs typeface="Arial"/>
            </a:endParaRPr>
          </a:p>
          <a:p>
            <a:pPr marL="927100" lvl="1" indent="-457200" algn="just">
              <a:lnSpc>
                <a:spcPct val="100000"/>
              </a:lnSpc>
              <a:buChar char="•"/>
              <a:tabLst>
                <a:tab pos="92710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Kalıp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planı</a:t>
            </a:r>
            <a:endParaRPr sz="2400" dirty="0">
              <a:latin typeface="Arial"/>
              <a:cs typeface="Arial"/>
            </a:endParaRPr>
          </a:p>
          <a:p>
            <a:pPr marL="905510" marR="5080" indent="-635" algn="just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Kalıp </a:t>
            </a:r>
            <a:r>
              <a:rPr sz="2400" spc="-5" dirty="0">
                <a:latin typeface="Arial"/>
                <a:cs typeface="Arial"/>
              </a:rPr>
              <a:t>planları yapının büyüklüğüne göre 1/50 veya 1/100  </a:t>
            </a:r>
            <a:r>
              <a:rPr sz="2400" spc="-15" dirty="0">
                <a:latin typeface="Arial"/>
                <a:cs typeface="Arial"/>
              </a:rPr>
              <a:t>ölçeklidir. </a:t>
            </a:r>
            <a:r>
              <a:rPr sz="2400" spc="-5" dirty="0">
                <a:latin typeface="Arial"/>
                <a:cs typeface="Arial"/>
              </a:rPr>
              <a:t>Paftanın alt köşesinde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hangi kata ait olduğu</a:t>
            </a:r>
            <a:r>
              <a:rPr sz="2400" spc="-5" dirty="0">
                <a:latin typeface="Arial"/>
                <a:cs typeface="Arial"/>
              </a:rPr>
              <a:t>, 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ölçeği</a:t>
            </a:r>
            <a:r>
              <a:rPr sz="2400" dirty="0">
                <a:latin typeface="Arial"/>
                <a:cs typeface="Arial"/>
              </a:rPr>
              <a:t>, kullanılan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malzeme cinsleri </a:t>
            </a:r>
            <a:r>
              <a:rPr sz="2400" spc="-20" dirty="0">
                <a:latin typeface="Arial"/>
                <a:cs typeface="Arial"/>
              </a:rPr>
              <a:t>yazılıdır. </a:t>
            </a:r>
            <a:r>
              <a:rPr sz="2400" spc="-5" dirty="0">
                <a:latin typeface="Arial"/>
                <a:cs typeface="Arial"/>
              </a:rPr>
              <a:t>Kalıp planında  aşağıdaki bilgileri bulmak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mümkündür;</a:t>
            </a:r>
            <a:endParaRPr sz="2400" dirty="0">
              <a:latin typeface="Arial"/>
              <a:cs typeface="Arial"/>
            </a:endParaRPr>
          </a:p>
          <a:p>
            <a:pPr marL="1362075" lvl="2" indent="-457834">
              <a:lnSpc>
                <a:spcPct val="100000"/>
              </a:lnSpc>
              <a:buChar char="•"/>
              <a:tabLst>
                <a:tab pos="1362075" algn="l"/>
                <a:tab pos="136271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döşeme isim </a:t>
            </a:r>
            <a:r>
              <a:rPr sz="2400" spc="-5" dirty="0">
                <a:latin typeface="Arial"/>
                <a:cs typeface="Arial"/>
              </a:rPr>
              <a:t>ve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kalınlıkları </a:t>
            </a:r>
            <a:r>
              <a:rPr sz="2400" spc="-5" dirty="0">
                <a:latin typeface="Arial"/>
                <a:cs typeface="Arial"/>
              </a:rPr>
              <a:t>(D101, d=10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cm)</a:t>
            </a:r>
            <a:endParaRPr sz="2400" dirty="0">
              <a:latin typeface="Arial"/>
              <a:cs typeface="Arial"/>
            </a:endParaRPr>
          </a:p>
          <a:p>
            <a:pPr marL="1362075" lvl="2" indent="-457834">
              <a:lnSpc>
                <a:spcPct val="100000"/>
              </a:lnSpc>
              <a:buChar char="•"/>
              <a:tabLst>
                <a:tab pos="1362075" algn="l"/>
                <a:tab pos="136271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kiriş isim </a:t>
            </a:r>
            <a:r>
              <a:rPr sz="2400" spc="-5" dirty="0">
                <a:latin typeface="Arial"/>
                <a:cs typeface="Arial"/>
              </a:rPr>
              <a:t>ve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ebatları </a:t>
            </a:r>
            <a:r>
              <a:rPr sz="2400" spc="-5" dirty="0">
                <a:latin typeface="Arial"/>
                <a:cs typeface="Arial"/>
              </a:rPr>
              <a:t>(K101,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25/50)</a:t>
            </a:r>
            <a:endParaRPr sz="2400" dirty="0">
              <a:latin typeface="Arial"/>
              <a:cs typeface="Arial"/>
            </a:endParaRPr>
          </a:p>
          <a:p>
            <a:pPr marL="1362075" lvl="2" indent="-457834">
              <a:lnSpc>
                <a:spcPct val="100000"/>
              </a:lnSpc>
              <a:buChar char="•"/>
              <a:tabLst>
                <a:tab pos="1362075" algn="l"/>
                <a:tab pos="136271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düşük döşeme</a:t>
            </a:r>
            <a:r>
              <a:rPr sz="2400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(DD101)</a:t>
            </a:r>
            <a:endParaRPr sz="2400" dirty="0">
              <a:latin typeface="Arial"/>
              <a:cs typeface="Arial"/>
            </a:endParaRPr>
          </a:p>
          <a:p>
            <a:pPr marL="1362075" lvl="2" indent="-457834">
              <a:lnSpc>
                <a:spcPct val="100000"/>
              </a:lnSpc>
              <a:buChar char="•"/>
              <a:tabLst>
                <a:tab pos="1362075" algn="l"/>
                <a:tab pos="136271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baca </a:t>
            </a:r>
            <a:r>
              <a:rPr sz="2400" spc="-5" dirty="0">
                <a:latin typeface="Arial"/>
                <a:cs typeface="Arial"/>
              </a:rPr>
              <a:t>yerleri</a:t>
            </a:r>
            <a:endParaRPr sz="2400" dirty="0">
              <a:latin typeface="Arial"/>
              <a:cs typeface="Arial"/>
            </a:endParaRPr>
          </a:p>
          <a:p>
            <a:pPr marL="1362075" lvl="2" indent="-457834">
              <a:lnSpc>
                <a:spcPct val="100000"/>
              </a:lnSpc>
              <a:buChar char="•"/>
              <a:tabLst>
                <a:tab pos="1362075" algn="l"/>
                <a:tab pos="136271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kolon isimleri</a:t>
            </a:r>
            <a:r>
              <a:rPr sz="2400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(S101)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719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313080" y="565068"/>
            <a:ext cx="7425865" cy="513071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PROJE OKUMA</a:t>
            </a: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5" name="object 5"/>
          <p:cNvSpPr txBox="1"/>
          <p:nvPr/>
        </p:nvSpPr>
        <p:spPr>
          <a:xfrm>
            <a:off x="469197" y="1587778"/>
            <a:ext cx="7359015" cy="2951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Betonarme</a:t>
            </a:r>
            <a:r>
              <a:rPr sz="2400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Proje</a:t>
            </a:r>
            <a:endParaRPr sz="2400" dirty="0">
              <a:latin typeface="Arial"/>
              <a:cs typeface="Arial"/>
            </a:endParaRPr>
          </a:p>
          <a:p>
            <a:pPr marL="927100" lvl="1" indent="-457200">
              <a:lnSpc>
                <a:spcPct val="100000"/>
              </a:lnSpc>
              <a:buChar char="•"/>
              <a:tabLst>
                <a:tab pos="926465" algn="l"/>
                <a:tab pos="92710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Kalıp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planı</a:t>
            </a:r>
            <a:endParaRPr sz="2400" dirty="0">
              <a:latin typeface="Arial"/>
              <a:cs typeface="Arial"/>
            </a:endParaRPr>
          </a:p>
          <a:p>
            <a:pPr marL="1362075" lvl="2" indent="-457834">
              <a:lnSpc>
                <a:spcPct val="100000"/>
              </a:lnSpc>
              <a:buChar char="•"/>
              <a:tabLst>
                <a:tab pos="1362075" algn="l"/>
                <a:tab pos="1362710" algn="l"/>
              </a:tabLst>
            </a:pPr>
            <a:r>
              <a:rPr sz="2400" spc="-5" dirty="0">
                <a:latin typeface="Arial"/>
                <a:cs typeface="Arial"/>
              </a:rPr>
              <a:t>kiriş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aks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ölçüleri</a:t>
            </a:r>
            <a:endParaRPr sz="2400" dirty="0">
              <a:latin typeface="Arial"/>
              <a:cs typeface="Arial"/>
            </a:endParaRPr>
          </a:p>
          <a:p>
            <a:pPr marL="1362075" lvl="2" indent="-457834">
              <a:lnSpc>
                <a:spcPct val="100000"/>
              </a:lnSpc>
              <a:buChar char="•"/>
              <a:tabLst>
                <a:tab pos="1362075" algn="l"/>
                <a:tab pos="1362710" algn="l"/>
              </a:tabLst>
            </a:pPr>
            <a:r>
              <a:rPr sz="2400" spc="-5" dirty="0">
                <a:latin typeface="Arial"/>
                <a:cs typeface="Arial"/>
              </a:rPr>
              <a:t>kalıp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dış ve iç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ölçüleri</a:t>
            </a:r>
            <a:endParaRPr sz="2400" dirty="0">
              <a:latin typeface="Arial"/>
              <a:cs typeface="Arial"/>
            </a:endParaRPr>
          </a:p>
          <a:p>
            <a:pPr marL="1362075" lvl="2" indent="-457834">
              <a:lnSpc>
                <a:spcPct val="100000"/>
              </a:lnSpc>
              <a:buChar char="•"/>
              <a:tabLst>
                <a:tab pos="1362075" algn="l"/>
                <a:tab pos="1362710" algn="l"/>
              </a:tabLst>
            </a:pPr>
            <a:r>
              <a:rPr sz="2400" spc="-20" dirty="0">
                <a:solidFill>
                  <a:srgbClr val="FF0000"/>
                </a:solidFill>
                <a:latin typeface="Arial"/>
                <a:cs typeface="Arial"/>
              </a:rPr>
              <a:t>boşluklar</a:t>
            </a:r>
            <a:r>
              <a:rPr sz="2400" spc="-20" dirty="0">
                <a:latin typeface="Arial"/>
                <a:cs typeface="Arial"/>
              </a:rPr>
              <a:t>, </a:t>
            </a:r>
            <a:r>
              <a:rPr sz="2400" spc="-5" dirty="0">
                <a:latin typeface="Arial"/>
                <a:cs typeface="Arial"/>
              </a:rPr>
              <a:t>hava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bacaları</a:t>
            </a:r>
            <a:endParaRPr sz="2400" dirty="0">
              <a:latin typeface="Arial"/>
              <a:cs typeface="Arial"/>
            </a:endParaRPr>
          </a:p>
          <a:p>
            <a:pPr marL="1362075" lvl="2" indent="-457834">
              <a:lnSpc>
                <a:spcPct val="100000"/>
              </a:lnSpc>
              <a:buChar char="•"/>
              <a:tabLst>
                <a:tab pos="1362075" algn="l"/>
                <a:tab pos="136271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merdiven </a:t>
            </a:r>
            <a:r>
              <a:rPr sz="2400" spc="-5" dirty="0">
                <a:latin typeface="Arial"/>
                <a:cs typeface="Arial"/>
              </a:rPr>
              <a:t>basamak yerleşimi (sahanlık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şekli)</a:t>
            </a:r>
            <a:endParaRPr sz="2400" dirty="0">
              <a:latin typeface="Arial"/>
              <a:cs typeface="Arial"/>
            </a:endParaRPr>
          </a:p>
          <a:p>
            <a:pPr marL="1362075" lvl="2" indent="-457834">
              <a:lnSpc>
                <a:spcPct val="100000"/>
              </a:lnSpc>
              <a:buChar char="•"/>
              <a:tabLst>
                <a:tab pos="1362075" algn="l"/>
                <a:tab pos="1362710" algn="l"/>
              </a:tabLst>
            </a:pPr>
            <a:r>
              <a:rPr sz="2400" spc="-5" dirty="0">
                <a:latin typeface="Arial"/>
                <a:cs typeface="Arial"/>
              </a:rPr>
              <a:t>etkin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yer ivmesi </a:t>
            </a:r>
            <a:r>
              <a:rPr sz="2400" spc="-5" dirty="0">
                <a:latin typeface="Arial"/>
                <a:cs typeface="Arial"/>
              </a:rPr>
              <a:t>katsayısı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(Ao)</a:t>
            </a:r>
            <a:endParaRPr sz="2400" dirty="0">
              <a:latin typeface="Arial"/>
              <a:cs typeface="Arial"/>
            </a:endParaRPr>
          </a:p>
          <a:p>
            <a:pPr marL="1362075" lvl="2" indent="-457834">
              <a:lnSpc>
                <a:spcPct val="100000"/>
              </a:lnSpc>
              <a:buChar char="•"/>
              <a:tabLst>
                <a:tab pos="1362075" algn="l"/>
                <a:tab pos="136271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bina önem katsayısı</a:t>
            </a:r>
            <a:r>
              <a:rPr sz="2400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(I)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669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313080" y="565068"/>
            <a:ext cx="7425865" cy="513071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PROJE OKUMA</a:t>
            </a: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5" name="object 5"/>
          <p:cNvSpPr txBox="1"/>
          <p:nvPr/>
        </p:nvSpPr>
        <p:spPr>
          <a:xfrm>
            <a:off x="986486" y="1643535"/>
            <a:ext cx="6350000" cy="3317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Betonarme</a:t>
            </a:r>
            <a:r>
              <a:rPr sz="2400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Proje</a:t>
            </a:r>
            <a:endParaRPr sz="2400" dirty="0">
              <a:latin typeface="Arial"/>
              <a:cs typeface="Arial"/>
            </a:endParaRPr>
          </a:p>
          <a:p>
            <a:pPr marL="927100" lvl="1" indent="-457200">
              <a:lnSpc>
                <a:spcPct val="100000"/>
              </a:lnSpc>
              <a:buChar char="•"/>
              <a:tabLst>
                <a:tab pos="926465" algn="l"/>
                <a:tab pos="92710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Kalıp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planı</a:t>
            </a:r>
            <a:endParaRPr sz="2400" dirty="0">
              <a:latin typeface="Arial"/>
              <a:cs typeface="Arial"/>
            </a:endParaRPr>
          </a:p>
          <a:p>
            <a:pPr marL="1362075" lvl="2" indent="-457834">
              <a:lnSpc>
                <a:spcPct val="100000"/>
              </a:lnSpc>
              <a:buChar char="•"/>
              <a:tabLst>
                <a:tab pos="1362075" algn="l"/>
                <a:tab pos="136271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taşıyıcı sistem </a:t>
            </a:r>
            <a:r>
              <a:rPr sz="2400" spc="-5" dirty="0">
                <a:latin typeface="Arial"/>
                <a:cs typeface="Arial"/>
              </a:rPr>
              <a:t>davranış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katsayısı</a:t>
            </a:r>
            <a:r>
              <a:rPr sz="24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(R)</a:t>
            </a:r>
            <a:endParaRPr sz="2400" dirty="0">
              <a:latin typeface="Arial"/>
              <a:cs typeface="Arial"/>
            </a:endParaRPr>
          </a:p>
          <a:p>
            <a:pPr marL="1362075" lvl="2" indent="-457834">
              <a:lnSpc>
                <a:spcPct val="100000"/>
              </a:lnSpc>
              <a:buChar char="•"/>
              <a:tabLst>
                <a:tab pos="1362075" algn="l"/>
                <a:tab pos="1362710" algn="l"/>
              </a:tabLst>
            </a:pPr>
            <a:r>
              <a:rPr sz="2400" spc="-5" dirty="0">
                <a:latin typeface="Arial"/>
                <a:cs typeface="Arial"/>
              </a:rPr>
              <a:t>yerel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zemin sınıfı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(Z)</a:t>
            </a:r>
            <a:endParaRPr sz="2400" dirty="0">
              <a:latin typeface="Arial"/>
              <a:cs typeface="Arial"/>
            </a:endParaRPr>
          </a:p>
          <a:p>
            <a:pPr marL="1362075" lvl="2" indent="-457834">
              <a:lnSpc>
                <a:spcPct val="100000"/>
              </a:lnSpc>
              <a:buChar char="•"/>
              <a:tabLst>
                <a:tab pos="1362075" algn="l"/>
                <a:tab pos="136271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lento </a:t>
            </a:r>
            <a:r>
              <a:rPr sz="2400" spc="-5" dirty="0">
                <a:latin typeface="Arial"/>
                <a:cs typeface="Arial"/>
              </a:rPr>
              <a:t>var ise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boyu</a:t>
            </a:r>
            <a:endParaRPr sz="2400" dirty="0">
              <a:latin typeface="Arial"/>
              <a:cs typeface="Arial"/>
            </a:endParaRPr>
          </a:p>
          <a:p>
            <a:pPr marL="1362075" lvl="2" indent="-457834">
              <a:lnSpc>
                <a:spcPct val="100000"/>
              </a:lnSpc>
              <a:buChar char="•"/>
              <a:tabLst>
                <a:tab pos="1362075" algn="l"/>
                <a:tab pos="136271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ters kiriş</a:t>
            </a:r>
            <a:r>
              <a:rPr sz="2400" spc="-5" dirty="0">
                <a:latin typeface="Arial"/>
                <a:cs typeface="Arial"/>
              </a:rPr>
              <a:t>ler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(TK)</a:t>
            </a:r>
            <a:endParaRPr sz="2400" dirty="0">
              <a:latin typeface="Arial"/>
              <a:cs typeface="Arial"/>
            </a:endParaRPr>
          </a:p>
          <a:p>
            <a:pPr marL="1362075" lvl="2" indent="-457834">
              <a:lnSpc>
                <a:spcPct val="100000"/>
              </a:lnSpc>
              <a:buChar char="•"/>
              <a:tabLst>
                <a:tab pos="1362075" algn="l"/>
                <a:tab pos="136271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kalıbın </a:t>
            </a:r>
            <a:r>
              <a:rPr sz="2400" spc="-5" dirty="0">
                <a:latin typeface="Arial"/>
                <a:cs typeface="Arial"/>
              </a:rPr>
              <a:t>mimariye göre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kotu</a:t>
            </a:r>
            <a:endParaRPr sz="2400" dirty="0">
              <a:latin typeface="Arial"/>
              <a:cs typeface="Arial"/>
            </a:endParaRPr>
          </a:p>
          <a:p>
            <a:pPr marL="1362075" lvl="2" indent="-457834">
              <a:lnSpc>
                <a:spcPct val="100000"/>
              </a:lnSpc>
              <a:buChar char="•"/>
              <a:tabLst>
                <a:tab pos="1362075" algn="l"/>
                <a:tab pos="136271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farklı </a:t>
            </a:r>
            <a:r>
              <a:rPr sz="2400" spc="-5" dirty="0">
                <a:latin typeface="Arial"/>
                <a:cs typeface="Arial"/>
              </a:rPr>
              <a:t>kiriş ve döşeme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kotlar</a:t>
            </a:r>
            <a:r>
              <a:rPr sz="2400" spc="-5" dirty="0">
                <a:latin typeface="Arial"/>
                <a:cs typeface="Arial"/>
              </a:rPr>
              <a:t>ı</a:t>
            </a:r>
            <a:endParaRPr sz="2400" dirty="0">
              <a:latin typeface="Arial"/>
              <a:cs typeface="Arial"/>
            </a:endParaRPr>
          </a:p>
          <a:p>
            <a:pPr marL="1362075" lvl="2" indent="-457834">
              <a:lnSpc>
                <a:spcPct val="100000"/>
              </a:lnSpc>
              <a:buChar char="•"/>
              <a:tabLst>
                <a:tab pos="1362075" algn="l"/>
                <a:tab pos="1362710" algn="l"/>
              </a:tabLst>
            </a:pPr>
            <a:r>
              <a:rPr sz="2400" spc="-5" dirty="0">
                <a:latin typeface="Arial"/>
                <a:cs typeface="Arial"/>
              </a:rPr>
              <a:t>kullanılacak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beton ve çelik</a:t>
            </a:r>
            <a:r>
              <a:rPr sz="2400" spc="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sınıfı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703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313080" y="565068"/>
            <a:ext cx="7425865" cy="513071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PROJE OKUMA</a:t>
            </a: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5" name="object 7"/>
          <p:cNvSpPr txBox="1"/>
          <p:nvPr/>
        </p:nvSpPr>
        <p:spPr>
          <a:xfrm>
            <a:off x="406623" y="1308999"/>
            <a:ext cx="27692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Betonarme</a:t>
            </a:r>
            <a:r>
              <a:rPr sz="2400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Proje</a:t>
            </a:r>
            <a:endParaRPr sz="2400" dirty="0">
              <a:latin typeface="Arial"/>
              <a:cs typeface="Arial"/>
            </a:endParaRPr>
          </a:p>
          <a:p>
            <a:pPr marL="927100" lvl="1" indent="-457200">
              <a:lnSpc>
                <a:spcPct val="100000"/>
              </a:lnSpc>
              <a:buChar char="•"/>
              <a:tabLst>
                <a:tab pos="926465" algn="l"/>
                <a:tab pos="92710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Kalıp</a:t>
            </a:r>
            <a:r>
              <a:rPr sz="24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planı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9"/>
          <p:cNvSpPr/>
          <p:nvPr/>
        </p:nvSpPr>
        <p:spPr>
          <a:xfrm>
            <a:off x="5697096" y="1222594"/>
            <a:ext cx="3446904" cy="44338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/>
          <p:cNvSpPr/>
          <p:nvPr/>
        </p:nvSpPr>
        <p:spPr>
          <a:xfrm>
            <a:off x="156117" y="3708113"/>
            <a:ext cx="5843600" cy="16662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639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313080" y="565068"/>
            <a:ext cx="7425865" cy="513071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PROJE OKUMA</a:t>
            </a: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5" name="object 6"/>
          <p:cNvSpPr txBox="1"/>
          <p:nvPr/>
        </p:nvSpPr>
        <p:spPr>
          <a:xfrm>
            <a:off x="440077" y="1320149"/>
            <a:ext cx="33096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Betonarme Proje</a:t>
            </a:r>
            <a:endParaRPr sz="2400" dirty="0">
              <a:latin typeface="Arial"/>
              <a:cs typeface="Arial"/>
            </a:endParaRPr>
          </a:p>
          <a:p>
            <a:pPr marL="927100" lvl="1" indent="-457200">
              <a:lnSpc>
                <a:spcPct val="100000"/>
              </a:lnSpc>
              <a:buChar char="•"/>
              <a:tabLst>
                <a:tab pos="926465" algn="l"/>
                <a:tab pos="92710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Kalıp donatı</a:t>
            </a:r>
            <a:r>
              <a:rPr sz="2400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planı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10"/>
          <p:cNvSpPr/>
          <p:nvPr/>
        </p:nvSpPr>
        <p:spPr>
          <a:xfrm>
            <a:off x="127161" y="2404638"/>
            <a:ext cx="5505456" cy="33765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32617" y="1352104"/>
            <a:ext cx="3383466" cy="44291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833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313080" y="565068"/>
            <a:ext cx="7425865" cy="513071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PROJE OKUMA</a:t>
            </a: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5" name="object 6"/>
          <p:cNvSpPr/>
          <p:nvPr/>
        </p:nvSpPr>
        <p:spPr>
          <a:xfrm>
            <a:off x="1116141" y="2274152"/>
            <a:ext cx="5981711" cy="35040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09992" y="1197486"/>
            <a:ext cx="37160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Betonarme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Proje</a:t>
            </a:r>
            <a:endParaRPr sz="2400" dirty="0">
              <a:latin typeface="Arial"/>
              <a:cs typeface="Arial"/>
            </a:endParaRPr>
          </a:p>
          <a:p>
            <a:pPr marL="927100" lvl="1" indent="-457200">
              <a:lnSpc>
                <a:spcPct val="100000"/>
              </a:lnSpc>
              <a:buChar char="•"/>
              <a:tabLst>
                <a:tab pos="926465" algn="l"/>
                <a:tab pos="92710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Kiriş donatı</a:t>
            </a:r>
            <a:r>
              <a:rPr sz="240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detayları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188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313080" y="565068"/>
            <a:ext cx="7425865" cy="513071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PROJE OKUMA</a:t>
            </a: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5" name="object 8"/>
          <p:cNvSpPr/>
          <p:nvPr/>
        </p:nvSpPr>
        <p:spPr>
          <a:xfrm>
            <a:off x="111513" y="3356866"/>
            <a:ext cx="3495671" cy="1959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0"/>
          <p:cNvSpPr/>
          <p:nvPr/>
        </p:nvSpPr>
        <p:spPr>
          <a:xfrm>
            <a:off x="5362348" y="1405736"/>
            <a:ext cx="3600450" cy="4276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9"/>
          <p:cNvSpPr/>
          <p:nvPr/>
        </p:nvSpPr>
        <p:spPr>
          <a:xfrm>
            <a:off x="3799602" y="3316572"/>
            <a:ext cx="1370328" cy="20002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 txBox="1"/>
          <p:nvPr/>
        </p:nvSpPr>
        <p:spPr>
          <a:xfrm>
            <a:off x="322965" y="1460582"/>
            <a:ext cx="30727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Betonarme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Proje</a:t>
            </a:r>
            <a:endParaRPr sz="2400" dirty="0">
              <a:latin typeface="Arial"/>
              <a:cs typeface="Arial"/>
            </a:endParaRPr>
          </a:p>
          <a:p>
            <a:pPr marL="927100" lvl="1" indent="-457200">
              <a:lnSpc>
                <a:spcPct val="100000"/>
              </a:lnSpc>
              <a:buChar char="•"/>
              <a:tabLst>
                <a:tab pos="926465" algn="l"/>
                <a:tab pos="92710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Kolon</a:t>
            </a:r>
            <a:r>
              <a:rPr sz="2400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donatıları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610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093239"/>
            <a:ext cx="8517837" cy="4387260"/>
          </a:xfrm>
        </p:spPr>
        <p:txBody>
          <a:bodyPr anchor="t">
            <a:noAutofit/>
          </a:bodyPr>
          <a:lstStyle/>
          <a:p>
            <a:pPr lvl="1" algn="just">
              <a:lnSpc>
                <a:spcPct val="100000"/>
              </a:lnSpc>
            </a:pPr>
            <a:r>
              <a:rPr lang="tr-TR" dirty="0"/>
              <a:t>Arslan, M., 2015. Yapı Teknolojisi 1 (3. Baskı), Seçkin Yayıncılık, Ankara.</a:t>
            </a:r>
          </a:p>
          <a:p>
            <a:pPr lvl="1" algn="just">
              <a:lnSpc>
                <a:spcPct val="100000"/>
              </a:lnSpc>
            </a:pPr>
            <a:r>
              <a:rPr lang="tr-TR" dirty="0"/>
              <a:t>Arslan, M., 2015. Yapı Teknolojisi 2 (3. Baskı), Seçkin Yayıncılık, Ankara.</a:t>
            </a:r>
          </a:p>
          <a:p>
            <a:pPr lvl="1" algn="just">
              <a:lnSpc>
                <a:spcPct val="100000"/>
              </a:lnSpc>
            </a:pPr>
            <a:r>
              <a:rPr lang="tr-TR" dirty="0" err="1"/>
              <a:t>Banz</a:t>
            </a:r>
            <a:r>
              <a:rPr lang="tr-TR" dirty="0"/>
              <a:t>, H., 1979. </a:t>
            </a:r>
            <a:r>
              <a:rPr lang="tr-TR" dirty="0" err="1"/>
              <a:t>Building</a:t>
            </a:r>
            <a:r>
              <a:rPr lang="tr-TR" dirty="0"/>
              <a:t> Construction </a:t>
            </a:r>
            <a:r>
              <a:rPr lang="tr-TR" dirty="0" err="1"/>
              <a:t>Details</a:t>
            </a:r>
            <a:r>
              <a:rPr lang="tr-TR" dirty="0"/>
              <a:t> </a:t>
            </a:r>
            <a:r>
              <a:rPr lang="tr-TR" dirty="0" err="1"/>
              <a:t>Practical</a:t>
            </a:r>
            <a:r>
              <a:rPr lang="tr-TR" dirty="0"/>
              <a:t> </a:t>
            </a:r>
            <a:r>
              <a:rPr lang="tr-TR" dirty="0" err="1"/>
              <a:t>Drawings</a:t>
            </a:r>
            <a:r>
              <a:rPr lang="tr-TR" dirty="0"/>
              <a:t>, </a:t>
            </a:r>
            <a:r>
              <a:rPr lang="tr-TR" dirty="0" err="1"/>
              <a:t>Von</a:t>
            </a:r>
            <a:r>
              <a:rPr lang="tr-TR" dirty="0"/>
              <a:t> </a:t>
            </a:r>
            <a:r>
              <a:rPr lang="tr-TR" dirty="0" err="1"/>
              <a:t>Nostrand</a:t>
            </a:r>
            <a:r>
              <a:rPr lang="tr-TR" dirty="0"/>
              <a:t> </a:t>
            </a:r>
            <a:r>
              <a:rPr lang="tr-TR" dirty="0" err="1"/>
              <a:t>Reinhold</a:t>
            </a:r>
            <a:r>
              <a:rPr lang="tr-TR" dirty="0"/>
              <a:t> </a:t>
            </a:r>
            <a:r>
              <a:rPr lang="tr-TR" dirty="0" err="1"/>
              <a:t>Company</a:t>
            </a:r>
            <a:r>
              <a:rPr lang="tr-TR" dirty="0"/>
              <a:t>, New York, USA</a:t>
            </a:r>
          </a:p>
          <a:p>
            <a:pPr lvl="1" algn="just">
              <a:lnSpc>
                <a:spcPct val="100000"/>
              </a:lnSpc>
            </a:pPr>
            <a:r>
              <a:rPr lang="tr-TR" dirty="0"/>
              <a:t>Francis, D. ve </a:t>
            </a:r>
            <a:r>
              <a:rPr lang="tr-TR" dirty="0" err="1"/>
              <a:t>Ching</a:t>
            </a:r>
            <a:r>
              <a:rPr lang="tr-TR" dirty="0"/>
              <a:t>, K., 2000. Yapı, Bilim Yayınevi, İstanbul.</a:t>
            </a:r>
          </a:p>
          <a:p>
            <a:pPr lvl="1" algn="just">
              <a:lnSpc>
                <a:spcPct val="100000"/>
              </a:lnSpc>
            </a:pPr>
            <a:r>
              <a:rPr lang="tr-TR" dirty="0"/>
              <a:t>Griffith, A. </a:t>
            </a:r>
            <a:r>
              <a:rPr lang="tr-TR" dirty="0" err="1"/>
              <a:t>and</a:t>
            </a:r>
            <a:r>
              <a:rPr lang="tr-TR" dirty="0"/>
              <a:t> Watson, P., 2003. Construction Management: </a:t>
            </a:r>
            <a:r>
              <a:rPr lang="tr-TR" dirty="0" err="1"/>
              <a:t>Principles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Practice</a:t>
            </a:r>
            <a:r>
              <a:rPr lang="tr-TR" dirty="0"/>
              <a:t>, </a:t>
            </a:r>
            <a:r>
              <a:rPr lang="tr-TR" dirty="0" err="1"/>
              <a:t>Palgrave</a:t>
            </a:r>
            <a:r>
              <a:rPr lang="tr-TR" dirty="0"/>
              <a:t>.</a:t>
            </a:r>
          </a:p>
          <a:p>
            <a:pPr lvl="1" algn="just">
              <a:lnSpc>
                <a:spcPct val="100000"/>
              </a:lnSpc>
            </a:pPr>
            <a:r>
              <a:rPr lang="tr-TR" dirty="0"/>
              <a:t>Güner, M.S., 2001. Yapı Bilgisi (Yapı Teknolojisi I-II), Aktif Yayınevi, İstanbul.</a:t>
            </a:r>
          </a:p>
          <a:p>
            <a:pPr lvl="1" algn="just">
              <a:lnSpc>
                <a:spcPct val="100000"/>
              </a:lnSpc>
            </a:pPr>
            <a:r>
              <a:rPr lang="tr-TR" dirty="0"/>
              <a:t>Harrison, C.B., 1992. </a:t>
            </a:r>
            <a:r>
              <a:rPr lang="tr-TR" dirty="0" err="1"/>
              <a:t>Problems</a:t>
            </a:r>
            <a:r>
              <a:rPr lang="tr-TR" dirty="0"/>
              <a:t> in </a:t>
            </a:r>
            <a:r>
              <a:rPr lang="tr-TR" dirty="0" err="1"/>
              <a:t>Roofing</a:t>
            </a:r>
            <a:r>
              <a:rPr lang="tr-TR" dirty="0"/>
              <a:t> Design, </a:t>
            </a:r>
            <a:r>
              <a:rPr lang="tr-TR" dirty="0" err="1"/>
              <a:t>Butterworth</a:t>
            </a:r>
            <a:r>
              <a:rPr lang="tr-TR" dirty="0"/>
              <a:t> Architecture, </a:t>
            </a:r>
            <a:r>
              <a:rPr lang="tr-TR" dirty="0" err="1"/>
              <a:t>London</a:t>
            </a:r>
            <a:r>
              <a:rPr lang="tr-TR" dirty="0"/>
              <a:t>, UK</a:t>
            </a:r>
            <a:r>
              <a:rPr lang="tr-TR" dirty="0" smtClean="0"/>
              <a:t>.</a:t>
            </a: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8" name="Dikdörtgen 7"/>
          <p:cNvSpPr/>
          <p:nvPr/>
        </p:nvSpPr>
        <p:spPr>
          <a:xfrm>
            <a:off x="313080" y="583015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Kaynakça</a:t>
            </a: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73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17139</TotalTime>
  <Words>459</Words>
  <Application>Microsoft Office PowerPoint</Application>
  <PresentationFormat>Ekran Gösterisi (4:3)</PresentationFormat>
  <Paragraphs>67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10</vt:i4>
      </vt:variant>
    </vt:vector>
  </HeadingPairs>
  <TitlesOfParts>
    <vt:vector size="19" baseType="lpstr">
      <vt:lpstr>ＭＳ Ｐゴシック</vt:lpstr>
      <vt:lpstr>Arial</vt:lpstr>
      <vt:lpstr>Calibri</vt:lpstr>
      <vt:lpstr>Tahoma</vt:lpstr>
      <vt:lpstr>Times New Roman</vt:lpstr>
      <vt:lpstr>Wingdings</vt:lpstr>
      <vt:lpstr>ekonomi</vt:lpstr>
      <vt:lpstr>1_Rics</vt:lpstr>
      <vt:lpstr>h.t.</vt:lpstr>
      <vt:lpstr>PowerPoint Sunusu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gizem ulusoy</cp:lastModifiedBy>
  <cp:revision>880</cp:revision>
  <cp:lastPrinted>2016-10-24T07:53:35Z</cp:lastPrinted>
  <dcterms:created xsi:type="dcterms:W3CDTF">2016-09-18T09:35:24Z</dcterms:created>
  <dcterms:modified xsi:type="dcterms:W3CDTF">2020-02-28T06:37:43Z</dcterms:modified>
</cp:coreProperties>
</file>