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70" r:id="rId4"/>
    <p:sldId id="673" r:id="rId5"/>
    <p:sldId id="674" r:id="rId6"/>
    <p:sldId id="675" r:id="rId7"/>
    <p:sldId id="676" r:id="rId8"/>
    <p:sldId id="677" r:id="rId9"/>
    <p:sldId id="678" r:id="rId10"/>
    <p:sldId id="679" r:id="rId11"/>
    <p:sldId id="680" r:id="rId12"/>
    <p:sldId id="681" r:id="rId13"/>
    <p:sldId id="682"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0"/>
            <a:ext cx="7520222" cy="2357568"/>
          </a:xfrm>
          <a:prstGeom prst="rect">
            <a:avLst/>
          </a:prstGeom>
        </p:spPr>
        <p:txBody>
          <a:bodyPr wrap="square">
            <a:spAutoFit/>
          </a:bodyPr>
          <a:lstStyle/>
          <a:p>
            <a:pPr marL="0" lvl="1" algn="ctr">
              <a:spcBef>
                <a:spcPct val="20000"/>
              </a:spcBef>
              <a:buClr>
                <a:schemeClr val="accent1"/>
              </a:buClr>
            </a:pPr>
            <a:r>
              <a:rPr lang="tr-TR" sz="3200" b="1" dirty="0" smtClean="0"/>
              <a:t>GGY401</a:t>
            </a:r>
          </a:p>
          <a:p>
            <a:pPr marL="0" lvl="1" algn="ctr">
              <a:spcBef>
                <a:spcPct val="20000"/>
              </a:spcBef>
              <a:buClr>
                <a:schemeClr val="accent1"/>
              </a:buClr>
            </a:pPr>
            <a:endParaRPr lang="tr-TR" sz="3200" b="1" dirty="0" smtClean="0"/>
          </a:p>
          <a:p>
            <a:pPr marL="0" lvl="1" algn="ctr">
              <a:spcBef>
                <a:spcPct val="20000"/>
              </a:spcBef>
              <a:buClr>
                <a:schemeClr val="accent1"/>
              </a:buClr>
            </a:pPr>
            <a:r>
              <a:rPr lang="tr-TR" sz="3200" b="1" dirty="0" smtClean="0"/>
              <a:t>Gayrimenkul ve Varlık Değerleme I</a:t>
            </a:r>
          </a:p>
          <a:p>
            <a:pPr marL="0" lvl="1" algn="ctr">
              <a:spcBef>
                <a:spcPct val="20000"/>
              </a:spcBef>
              <a:buClr>
                <a:schemeClr val="accent1"/>
              </a:buClr>
            </a:pPr>
            <a:endParaRPr lang="tr-TR" sz="3200" b="1" dirty="0">
              <a:solidFill>
                <a:schemeClr val="tx2"/>
              </a:solidFill>
            </a:endParaRPr>
          </a:p>
        </p:txBody>
      </p:sp>
    </p:spTree>
    <p:extLst>
      <p:ext uri="{BB962C8B-B14F-4D97-AF65-F5344CB8AC3E}">
        <p14:creationId xmlns:p14="http://schemas.microsoft.com/office/powerpoint/2010/main" val="117548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416594"/>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Nix</a:t>
            </a:r>
            <a:r>
              <a:rPr lang="tr-TR" sz="1400" spc="-50" dirty="0">
                <a:solidFill>
                  <a:srgbClr val="000000"/>
                </a:solidFill>
                <a:ea typeface="Trebuchet MS" panose="020B0603020202020204" pitchFamily="34" charset="0"/>
                <a:cs typeface="Trebuchet MS" panose="020B0603020202020204" pitchFamily="34" charset="0"/>
              </a:rPr>
              <a:t>, J. </a:t>
            </a:r>
            <a:r>
              <a:rPr lang="tr-TR" sz="1400" spc="-50" dirty="0" err="1">
                <a:solidFill>
                  <a:srgbClr val="000000"/>
                </a:solidFill>
                <a:ea typeface="Trebuchet MS" panose="020B0603020202020204" pitchFamily="34" charset="0"/>
                <a:cs typeface="Trebuchet MS" panose="020B0603020202020204" pitchFamily="34" charset="0"/>
              </a:rPr>
              <a:t>Hill</a:t>
            </a:r>
            <a:r>
              <a:rPr lang="tr-TR" sz="1400" spc="-50" dirty="0">
                <a:solidFill>
                  <a:srgbClr val="000000"/>
                </a:solidFill>
                <a:ea typeface="Trebuchet MS" panose="020B0603020202020204" pitchFamily="34" charset="0"/>
                <a:cs typeface="Trebuchet MS" panose="020B0603020202020204" pitchFamily="34" charset="0"/>
              </a:rPr>
              <a:t>, P. Williams N.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Bough</a:t>
            </a:r>
            <a:r>
              <a:rPr lang="tr-TR" sz="1400" spc="-50" dirty="0">
                <a:solidFill>
                  <a:srgbClr val="000000"/>
                </a:solidFill>
                <a:ea typeface="Trebuchet MS" panose="020B0603020202020204" pitchFamily="34" charset="0"/>
                <a:cs typeface="Trebuchet MS" panose="020B0603020202020204" pitchFamily="34" charset="0"/>
              </a:rPr>
              <a:t> J., 1999. Land </a:t>
            </a:r>
            <a:r>
              <a:rPr lang="tr-TR" sz="1400" spc="-50" dirty="0" err="1">
                <a:solidFill>
                  <a:srgbClr val="000000"/>
                </a:solidFill>
                <a:ea typeface="Trebuchet MS" panose="020B0603020202020204" pitchFamily="34" charset="0"/>
                <a:cs typeface="Trebuchet MS" panose="020B0603020202020204" pitchFamily="34" charset="0"/>
              </a:rPr>
              <a:t>and</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Management, , Packard Publishing Limited, Third Edition, </a:t>
            </a:r>
            <a:r>
              <a:rPr lang="tr-TR" sz="1400" spc="-50" dirty="0" err="1">
                <a:solidFill>
                  <a:srgbClr val="000000"/>
                </a:solidFill>
                <a:ea typeface="Trebuchet MS" panose="020B0603020202020204" pitchFamily="34" charset="0"/>
                <a:cs typeface="Trebuchet MS" panose="020B0603020202020204" pitchFamily="34" charset="0"/>
              </a:rPr>
              <a:t>Chichester</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Scarette</a:t>
            </a:r>
            <a:r>
              <a:rPr lang="tr-TR" sz="1400" spc="-50" dirty="0">
                <a:solidFill>
                  <a:srgbClr val="000000"/>
                </a:solidFill>
                <a:ea typeface="Trebuchet MS" panose="020B0603020202020204" pitchFamily="34" charset="0"/>
                <a:cs typeface="Trebuchet MS" panose="020B0603020202020204" pitchFamily="34" charset="0"/>
              </a:rPr>
              <a:t>, D., 1991.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Valuation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The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Five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Methods</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London</a:t>
            </a:r>
            <a:r>
              <a:rPr lang="tr-TR" sz="1400" spc="-50" dirty="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Gündoğmuş, E. ve Demirci, R., 2004. Arazilerin Kamulaştırma Bedellerinin Takdiri Tarım Arazilerinin Kamulaştırma Bedellerinin Takdirinde Kullanılabilecek </a:t>
            </a:r>
            <a:r>
              <a:rPr lang="tr-TR" sz="1400" spc="-50" dirty="0" err="1">
                <a:solidFill>
                  <a:srgbClr val="000000"/>
                </a:solidFill>
                <a:ea typeface="Trebuchet MS" panose="020B0603020202020204" pitchFamily="34" charset="0"/>
                <a:cs typeface="Trebuchet MS" panose="020B0603020202020204" pitchFamily="34" charset="0"/>
              </a:rPr>
              <a:t>Kapitalizasyon</a:t>
            </a:r>
            <a:r>
              <a:rPr lang="tr-TR" sz="1400" spc="-50" dirty="0">
                <a:solidFill>
                  <a:srgbClr val="000000"/>
                </a:solidFill>
                <a:ea typeface="Trebuchet MS" panose="020B0603020202020204" pitchFamily="34" charset="0"/>
                <a:cs typeface="Trebuchet MS" panose="020B0603020202020204" pitchFamily="34" charset="0"/>
              </a:rPr>
              <a:t> Faiz Oranları, Arazi Gelirleri ve Arazi Birim Değerleri, EDUSER Limited Şirketi, Ankara.</a:t>
            </a:r>
          </a:p>
          <a:p>
            <a:pPr marL="342900" indent="-342900">
              <a:lnSpc>
                <a:spcPct val="150000"/>
              </a:lnSpc>
              <a:spcBef>
                <a:spcPts val="600"/>
              </a:spcBef>
              <a:spcAft>
                <a:spcPts val="600"/>
              </a:spcAft>
              <a:buFont typeface="Wingdings" panose="05000000000000000000" pitchFamily="2" charset="2"/>
              <a:buChar char="Ø"/>
            </a:pPr>
            <a:r>
              <a:rPr lang="tr-TR" sz="1400" spc="-50" dirty="0" err="1">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H.,2008. Taşınmaz Değerlemede Gelir Çarpanları Yaklaşımı ve Türkiye’de Kentsel ve Kırsal Taşınmaz Değerleme Uygulamalarında Kullanım Olanakları, , Vergi Sorunları Dergisi, Sayı:241:106-148, İstanbul.</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866869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3293209"/>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a:t>
            </a:r>
            <a:r>
              <a:rPr lang="tr-TR" sz="1400" spc="-50" dirty="0" err="1">
                <a:solidFill>
                  <a:srgbClr val="000000"/>
                </a:solidFill>
                <a:ea typeface="Trebuchet MS" panose="020B0603020202020204" pitchFamily="34" charset="0"/>
                <a:cs typeface="Trebuchet MS" panose="020B0603020202020204" pitchFamily="34" charset="0"/>
              </a:rPr>
              <a:t>Aliefendioğlu</a:t>
            </a:r>
            <a:r>
              <a:rPr lang="tr-TR" sz="1400" spc="-50" dirty="0">
                <a:solidFill>
                  <a:srgbClr val="000000"/>
                </a:solidFill>
                <a:ea typeface="Trebuchet MS" panose="020B0603020202020204" pitchFamily="34" charset="0"/>
                <a:cs typeface="Trebuchet MS" panose="020B0603020202020204" pitchFamily="34" charset="0"/>
              </a:rPr>
              <a:t> Y., 2008. Yapı Değerlemesinin Teorik Esasları ve Uygulamaları: Türkiye’de Kamulaştırma, Emlak Vergisi ve İmar Düzenlemeleri Yönünden Bir İnceleme, , Türk Kooperatifçilik Kurumu, Üçüncü Sektör Kooperatifçilik, Cilt (2008):43, Sayı:4:88-111,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Tanrıvermiş</a:t>
            </a:r>
            <a:r>
              <a:rPr lang="tr-TR" sz="1400" spc="-50" dirty="0">
                <a:solidFill>
                  <a:srgbClr val="000000"/>
                </a:solidFill>
                <a:ea typeface="Trebuchet MS" panose="020B0603020202020204" pitchFamily="34" charset="0"/>
                <a:cs typeface="Trebuchet MS" panose="020B0603020202020204" pitchFamily="34" charset="0"/>
              </a:rPr>
              <a:t>, H. ve Şanlı, H. 2008. Tarım Politikalarının Arazi Değerlerine Etkilerinin Değerlendirilmesi, Türk Kooperatifçilik Kurumu, Üçüncü Sektör Kooperatifçilik, Cilt (2008):43, Sayı:1:88-111, Ankara.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Appraisal</a:t>
            </a:r>
            <a:r>
              <a:rPr lang="tr-TR" sz="1400" spc="-50" dirty="0">
                <a:solidFill>
                  <a:srgbClr val="000000"/>
                </a:solidFill>
                <a:ea typeface="Trebuchet MS" panose="020B0603020202020204" pitchFamily="34" charset="0"/>
                <a:cs typeface="Trebuchet MS" panose="020B0603020202020204" pitchFamily="34" charset="0"/>
              </a:rPr>
              <a:t> of </a:t>
            </a:r>
            <a:r>
              <a:rPr lang="tr-TR" sz="1400" spc="-50" dirty="0" err="1">
                <a:solidFill>
                  <a:srgbClr val="000000"/>
                </a:solidFill>
                <a:ea typeface="Trebuchet MS" panose="020B0603020202020204" pitchFamily="34" charset="0"/>
                <a:cs typeface="Trebuchet MS" panose="020B0603020202020204" pitchFamily="34" charset="0"/>
              </a:rPr>
              <a:t>Rural</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Property</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American</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Institute</a:t>
            </a:r>
            <a:r>
              <a:rPr lang="tr-TR" sz="1400" spc="-50" dirty="0">
                <a:solidFill>
                  <a:srgbClr val="000000"/>
                </a:solidFill>
                <a:ea typeface="Trebuchet MS" panose="020B0603020202020204" pitchFamily="34" charset="0"/>
                <a:cs typeface="Trebuchet MS" panose="020B0603020202020204" pitchFamily="34" charset="0"/>
              </a:rPr>
              <a:t> of Real </a:t>
            </a:r>
            <a:r>
              <a:rPr lang="tr-TR" sz="1400" spc="-50" dirty="0" err="1">
                <a:solidFill>
                  <a:srgbClr val="000000"/>
                </a:solidFill>
                <a:ea typeface="Trebuchet MS" panose="020B0603020202020204" pitchFamily="34" charset="0"/>
                <a:cs typeface="Trebuchet MS" panose="020B0603020202020204" pitchFamily="34" charset="0"/>
              </a:rPr>
              <a:t>Estate</a:t>
            </a:r>
            <a:r>
              <a:rPr lang="tr-TR" sz="1400" spc="-50" dirty="0">
                <a:solidFill>
                  <a:srgbClr val="000000"/>
                </a:solidFill>
                <a:ea typeface="Trebuchet MS" panose="020B0603020202020204" pitchFamily="34" charset="0"/>
                <a:cs typeface="Trebuchet MS" panose="020B0603020202020204" pitchFamily="34" charset="0"/>
              </a:rPr>
              <a:t> </a:t>
            </a:r>
            <a:r>
              <a:rPr lang="tr-TR" sz="1400" spc="-50" dirty="0" err="1">
                <a:solidFill>
                  <a:srgbClr val="000000"/>
                </a:solidFill>
                <a:ea typeface="Trebuchet MS" panose="020B0603020202020204" pitchFamily="34" charset="0"/>
                <a:cs typeface="Trebuchet MS" panose="020B0603020202020204" pitchFamily="34" charset="0"/>
              </a:rPr>
              <a:t>Appraisers</a:t>
            </a:r>
            <a:r>
              <a:rPr lang="tr-TR" sz="1400" spc="-50" dirty="0">
                <a:solidFill>
                  <a:srgbClr val="000000"/>
                </a:solidFill>
                <a:ea typeface="Trebuchet MS" panose="020B0603020202020204" pitchFamily="34" charset="0"/>
                <a:cs typeface="Trebuchet MS" panose="020B0603020202020204" pitchFamily="34" charset="0"/>
              </a:rPr>
              <a:t>, Chicago, Illinois, USA, 1983.</a:t>
            </a:r>
          </a:p>
          <a:p>
            <a:pPr marL="342900" indent="-342900">
              <a:lnSpc>
                <a:spcPct val="150000"/>
              </a:lnSpc>
              <a:spcBef>
                <a:spcPts val="600"/>
              </a:spcBef>
              <a:spcAft>
                <a:spcPts val="600"/>
              </a:spcAft>
              <a:buFont typeface="Wingdings" panose="05000000000000000000" pitchFamily="2" charset="2"/>
              <a:buChar char="Ø"/>
            </a:pPr>
            <a:endParaRPr lang="tr-TR" sz="1400" b="1" spc="-50" dirty="0" smtClean="0">
              <a:solidFill>
                <a:srgbClr val="000000"/>
              </a:solidFill>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70847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5" y="198194"/>
            <a:ext cx="6356393" cy="769441"/>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GAYRİMENKUL (TAŞINMAZ) DEĞERLEME İLKELERİ VE UYGULAMALARI</a:t>
            </a:r>
          </a:p>
        </p:txBody>
      </p:sp>
      <p:sp>
        <p:nvSpPr>
          <p:cNvPr id="4" name="Dikdörtgen 3"/>
          <p:cNvSpPr/>
          <p:nvPr/>
        </p:nvSpPr>
        <p:spPr>
          <a:xfrm>
            <a:off x="782858" y="967635"/>
            <a:ext cx="7557470" cy="4955203"/>
          </a:xfrm>
          <a:prstGeom prst="rect">
            <a:avLst/>
          </a:prstGeom>
        </p:spPr>
        <p:txBody>
          <a:bodyPr wrap="square">
            <a:spAutoFit/>
          </a:bodyPr>
          <a:lstStyle/>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Yapının inşa edildiği arsanın boş olduğu ve en iyi şekilde kullanıldığı varsayımına dayalı olarak arsa değeri saptanır. Binaların amortisman düşülmüş maliyetine arsanın tahmin edilen piyasa değeri eklenmektedir. </a:t>
            </a:r>
            <a:endParaRPr lang="tr-TR" sz="2200" spc="-50" dirty="0" smtClean="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200" spc="-50" dirty="0" smtClean="0">
                <a:ea typeface="Trebuchet MS" panose="020B0603020202020204" pitchFamily="34" charset="0"/>
                <a:cs typeface="Trebuchet MS" panose="020B0603020202020204" pitchFamily="34" charset="0"/>
              </a:rPr>
              <a:t>Değerleme </a:t>
            </a:r>
            <a:r>
              <a:rPr lang="tr-TR" sz="2200" spc="-50" dirty="0">
                <a:ea typeface="Trebuchet MS" panose="020B0603020202020204" pitchFamily="34" charset="0"/>
                <a:cs typeface="Trebuchet MS" panose="020B0603020202020204" pitchFamily="34" charset="0"/>
              </a:rPr>
              <a:t>çalışmalarında sadece arsa veya arsa ile birlikte üzerindeki yapıların değeri hakkında bir fikir geliştirilmeye çalışılır. </a:t>
            </a:r>
            <a:endParaRPr lang="tr-TR" sz="2200" spc="-50" dirty="0" smtClean="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200" spc="-50" dirty="0" smtClean="0">
                <a:ea typeface="Trebuchet MS" panose="020B0603020202020204" pitchFamily="34" charset="0"/>
                <a:cs typeface="Trebuchet MS" panose="020B0603020202020204" pitchFamily="34" charset="0"/>
              </a:rPr>
              <a:t>Her </a:t>
            </a:r>
            <a:r>
              <a:rPr lang="tr-TR" sz="2200" spc="-50" dirty="0">
                <a:ea typeface="Trebuchet MS" panose="020B0603020202020204" pitchFamily="34" charset="0"/>
                <a:cs typeface="Trebuchet MS" panose="020B0603020202020204" pitchFamily="34" charset="0"/>
              </a:rPr>
              <a:t>iki durumda da arsanın detaylı bir tarifi ve analizinin yapılması zorunludur. Üzerinde herhangi bir yapılaşma olmayan arsa tamamen boş durabileceği gibi, tarımsal bir amaç için tahsis edilmiş olabilir. </a:t>
            </a:r>
            <a:endParaRPr lang="tr-TR" sz="2200" spc="-50" dirty="0" smtClean="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200" spc="-50" dirty="0" smtClean="0">
                <a:ea typeface="Trebuchet MS" panose="020B0603020202020204" pitchFamily="34" charset="0"/>
                <a:cs typeface="Trebuchet MS" panose="020B0603020202020204" pitchFamily="34" charset="0"/>
              </a:rPr>
              <a:t>Arsa</a:t>
            </a:r>
            <a:r>
              <a:rPr lang="tr-TR" sz="2200" spc="-50" dirty="0">
                <a:ea typeface="Trebuchet MS" panose="020B0603020202020204" pitchFamily="34" charset="0"/>
                <a:cs typeface="Trebuchet MS" panose="020B0603020202020204" pitchFamily="34" charset="0"/>
              </a:rPr>
              <a:t>, kırsal veya az gelişmiş bir yerde olabileceği gibi, konut, ticari, endüstriyel veya özel amaç için kullanılabilecek bir potansiyeli olan şehirleşmiş bir yerde de olabilir. </a:t>
            </a:r>
          </a:p>
        </p:txBody>
      </p:sp>
    </p:spTree>
    <p:extLst>
      <p:ext uri="{BB962C8B-B14F-4D97-AF65-F5344CB8AC3E}">
        <p14:creationId xmlns:p14="http://schemas.microsoft.com/office/powerpoint/2010/main" val="1677913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198194"/>
            <a:ext cx="6356393" cy="769441"/>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GAYRİMENKUL (TAŞINMAZ) DEĞERLEME İLKELERİ VE UYGULAMALARI</a:t>
            </a:r>
          </a:p>
        </p:txBody>
      </p:sp>
      <p:sp>
        <p:nvSpPr>
          <p:cNvPr id="4" name="Dikdörtgen 3"/>
          <p:cNvSpPr/>
          <p:nvPr/>
        </p:nvSpPr>
        <p:spPr>
          <a:xfrm>
            <a:off x="782858" y="967635"/>
            <a:ext cx="7557470" cy="4278094"/>
          </a:xfrm>
          <a:prstGeom prst="rect">
            <a:avLst/>
          </a:prstGeom>
        </p:spPr>
        <p:txBody>
          <a:bodyPr wrap="square">
            <a:spAutoFit/>
          </a:bodyPr>
          <a:lstStyle/>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Değerleme ilkeleri yönünden arsa değerinin daima en verimli ve en iyi kullanımı kavramı çerçevesinde tespit edilmesi istenir. </a:t>
            </a:r>
            <a:endParaRPr lang="tr-TR" sz="2200" spc="-50" dirty="0" smtClean="0">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200" spc="-50" dirty="0" smtClean="0">
                <a:ea typeface="Trebuchet MS" panose="020B0603020202020204" pitchFamily="34" charset="0"/>
                <a:cs typeface="Trebuchet MS" panose="020B0603020202020204" pitchFamily="34" charset="0"/>
              </a:rPr>
              <a:t>Arsa </a:t>
            </a:r>
            <a:r>
              <a:rPr lang="tr-TR" sz="2200" spc="-50" dirty="0">
                <a:ea typeface="Trebuchet MS" panose="020B0603020202020204" pitchFamily="34" charset="0"/>
                <a:cs typeface="Trebuchet MS" panose="020B0603020202020204" pitchFamily="34" charset="0"/>
              </a:rPr>
              <a:t>üzerinde yapılaşma olsa bile, arsa değerinin hesaplanmasında, arsanın boş olduğu ve en ekonomik kullanım için hazır olduğu varsayılarak değerleme çalışması tamamlanır</a:t>
            </a:r>
            <a:r>
              <a:rPr lang="tr-TR" sz="2200" spc="-50" dirty="0" smtClean="0">
                <a:ea typeface="Trebuchet MS" panose="020B0603020202020204" pitchFamily="34" charset="0"/>
                <a:cs typeface="Trebuchet MS" panose="020B0603020202020204" pitchFamily="34" charset="0"/>
              </a:rPr>
              <a:t>.</a:t>
            </a: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Arsanın boşmuş gibi dikkate alınması değerlemede genel olarak kabul edilmiş bir kuraldır. Bu yolla arsanın ayrı olarak değerlenmesi ve üzerindeki yapının net maliyet bedelinin buna ilave edilmesi gerekir. Bu husus açıkça birçok yargı kararında benzer biçimde tanımlanmaktadır.</a:t>
            </a:r>
          </a:p>
          <a:p>
            <a:pPr marL="342900" indent="-342900" algn="just">
              <a:spcBef>
                <a:spcPts val="600"/>
              </a:spcBef>
              <a:spcAft>
                <a:spcPts val="600"/>
              </a:spcAft>
              <a:buFont typeface="Wingdings" panose="05000000000000000000" pitchFamily="2" charset="2"/>
              <a:buChar char="Ø"/>
            </a:pPr>
            <a:endParaRPr lang="tr-TR" sz="22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022046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5" y="194281"/>
            <a:ext cx="6356393" cy="769441"/>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GAYRİMENKUL (TAŞINMAZ) DEĞERLEME İLKELERİ VE UYGULAMALARI</a:t>
            </a:r>
          </a:p>
        </p:txBody>
      </p:sp>
      <p:sp>
        <p:nvSpPr>
          <p:cNvPr id="4" name="Dikdörtgen 3"/>
          <p:cNvSpPr/>
          <p:nvPr/>
        </p:nvSpPr>
        <p:spPr>
          <a:xfrm>
            <a:off x="782857" y="963722"/>
            <a:ext cx="7557470" cy="2400657"/>
          </a:xfrm>
          <a:prstGeom prst="rect">
            <a:avLst/>
          </a:prstGeom>
        </p:spPr>
        <p:txBody>
          <a:bodyPr wrap="square">
            <a:spAutoFit/>
          </a:bodyPr>
          <a:lstStyle/>
          <a:p>
            <a:pPr algn="just">
              <a:spcBef>
                <a:spcPts val="600"/>
              </a:spcBef>
              <a:spcAft>
                <a:spcPts val="600"/>
              </a:spcAft>
            </a:pPr>
            <a:r>
              <a:rPr lang="tr-TR" sz="2200" spc="-50" dirty="0">
                <a:ea typeface="Trebuchet MS" panose="020B0603020202020204" pitchFamily="34" charset="0"/>
                <a:cs typeface="Trebuchet MS" panose="020B0603020202020204" pitchFamily="34" charset="0"/>
              </a:rPr>
              <a:t>Arsa vasfını kazanmış parsellerin değerleme işlemlerinde;</a:t>
            </a: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Karşılaştırmalı satış analizi yöntemi,</a:t>
            </a: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Dönüşüm değeri (çıkarma tekniği),</a:t>
            </a:r>
          </a:p>
          <a:p>
            <a:pPr marL="342900" indent="-342900" algn="just">
              <a:spcBef>
                <a:spcPts val="600"/>
              </a:spcBef>
              <a:spcAft>
                <a:spcPts val="600"/>
              </a:spcAft>
              <a:buFont typeface="Wingdings" panose="05000000000000000000" pitchFamily="2" charset="2"/>
              <a:buChar char="Ø"/>
            </a:pPr>
            <a:r>
              <a:rPr lang="tr-TR" sz="2200" spc="-50" dirty="0">
                <a:ea typeface="Trebuchet MS" panose="020B0603020202020204" pitchFamily="34" charset="0"/>
                <a:cs typeface="Trebuchet MS" panose="020B0603020202020204" pitchFamily="34" charset="0"/>
              </a:rPr>
              <a:t>Tamamlayıcı değer yöntemlerine göre değerleme yapılabilir.</a:t>
            </a:r>
          </a:p>
          <a:p>
            <a:pPr marL="342900" indent="-342900" algn="just">
              <a:spcBef>
                <a:spcPts val="600"/>
              </a:spcBef>
              <a:spcAft>
                <a:spcPts val="600"/>
              </a:spcAft>
              <a:buFont typeface="Wingdings" panose="05000000000000000000" pitchFamily="2" charset="2"/>
              <a:buChar char="Ø"/>
            </a:pPr>
            <a:endParaRPr lang="tr-TR" sz="22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533165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223469" y="198194"/>
            <a:ext cx="6356393" cy="769441"/>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GAYRİMENKUL (TAŞINMAZ) DEĞERLEME İLKELERİ VE UYGULAMALARI</a:t>
            </a:r>
          </a:p>
        </p:txBody>
      </p:sp>
      <p:sp>
        <p:nvSpPr>
          <p:cNvPr id="4" name="Dikdörtgen 3"/>
          <p:cNvSpPr/>
          <p:nvPr/>
        </p:nvSpPr>
        <p:spPr>
          <a:xfrm>
            <a:off x="782858" y="967635"/>
            <a:ext cx="7557470" cy="3939540"/>
          </a:xfrm>
          <a:prstGeom prst="rect">
            <a:avLst/>
          </a:prstGeom>
        </p:spPr>
        <p:txBody>
          <a:bodyPr wrap="square">
            <a:spAutoFit/>
          </a:bodyPr>
          <a:lstStyle/>
          <a:p>
            <a:pPr marL="342900" indent="-342900" algn="just">
              <a:spcBef>
                <a:spcPts val="600"/>
              </a:spcBef>
              <a:spcAft>
                <a:spcPts val="600"/>
              </a:spcAft>
              <a:buFont typeface="Wingdings" panose="020B0604020202020204" pitchFamily="2" charset="2"/>
              <a:buChar char="§"/>
            </a:pPr>
            <a:r>
              <a:rPr lang="tr-TR" sz="2200" spc="-50" dirty="0">
                <a:ea typeface="Trebuchet MS" panose="020B0603020202020204" pitchFamily="34" charset="0"/>
                <a:cs typeface="Trebuchet MS" panose="020B0603020202020204" pitchFamily="34" charset="0"/>
              </a:rPr>
              <a:t>Yapıları değerlemede yapının üzerinde bulunduğu arsa veya araziye ayrıca değerleme yapılır.</a:t>
            </a:r>
          </a:p>
          <a:p>
            <a:pPr marL="342900" indent="-342900" algn="just">
              <a:spcBef>
                <a:spcPts val="600"/>
              </a:spcBef>
              <a:spcAft>
                <a:spcPts val="600"/>
              </a:spcAft>
              <a:buFont typeface="Wingdings" panose="020B0604020202020204" pitchFamily="2" charset="2"/>
              <a:buChar char="§"/>
            </a:pPr>
            <a:r>
              <a:rPr lang="tr-TR" sz="2200" spc="-50" dirty="0">
                <a:ea typeface="Trebuchet MS" panose="020B0603020202020204" pitchFamily="34" charset="0"/>
                <a:cs typeface="Trebuchet MS" panose="020B0603020202020204" pitchFamily="34" charset="0"/>
              </a:rPr>
              <a:t>Maliyet yönteminde yapının değeri, arsadan ayrı olarak biçilmektedir. Bir yapının arsası ile birlikteki değeri bilinmek istendiğinde, arsanın değeri ayrıca biçilerek yapının maliyet değerine eklenecektir.</a:t>
            </a:r>
          </a:p>
          <a:p>
            <a:pPr marL="342900" indent="-342900" algn="just">
              <a:spcBef>
                <a:spcPts val="600"/>
              </a:spcBef>
              <a:spcAft>
                <a:spcPts val="600"/>
              </a:spcAft>
              <a:buFont typeface="Wingdings" panose="020B0604020202020204" pitchFamily="2" charset="2"/>
              <a:buChar char="§"/>
            </a:pPr>
            <a:r>
              <a:rPr lang="tr-TR" sz="2200" spc="-50" dirty="0">
                <a:ea typeface="Trebuchet MS" panose="020B0603020202020204" pitchFamily="34" charset="0"/>
                <a:cs typeface="Trebuchet MS" panose="020B0603020202020204" pitchFamily="34" charset="0"/>
              </a:rPr>
              <a:t>Arsa vasfındaki taşınmazların kamulaştırma bedellerinin analizinde, emsal değer veya pazar yönteminin ve bazen de dönüşüm fiyatı yönteminin kullanılması gerekmektedir.</a:t>
            </a:r>
          </a:p>
          <a:p>
            <a:pPr marL="342900" indent="-342900" algn="just">
              <a:spcBef>
                <a:spcPts val="600"/>
              </a:spcBef>
              <a:spcAft>
                <a:spcPts val="600"/>
              </a:spcAft>
              <a:buFont typeface="Wingdings" panose="05000000000000000000" pitchFamily="2" charset="2"/>
              <a:buChar char="Ø"/>
            </a:pPr>
            <a:endParaRPr lang="tr-TR" sz="22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219485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5" y="198194"/>
            <a:ext cx="6356393" cy="769441"/>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GAYRİMENKUL (TAŞINMAZ) DEĞERLEME İLKELERİ VE UYGULAMALARI</a:t>
            </a:r>
          </a:p>
        </p:txBody>
      </p:sp>
      <p:sp>
        <p:nvSpPr>
          <p:cNvPr id="4" name="Dikdörtgen 3"/>
          <p:cNvSpPr/>
          <p:nvPr/>
        </p:nvSpPr>
        <p:spPr>
          <a:xfrm>
            <a:off x="782858" y="967635"/>
            <a:ext cx="7557470" cy="3939540"/>
          </a:xfrm>
          <a:prstGeom prst="rect">
            <a:avLst/>
          </a:prstGeom>
        </p:spPr>
        <p:txBody>
          <a:bodyPr wrap="square">
            <a:spAutoFit/>
          </a:bodyPr>
          <a:lstStyle/>
          <a:p>
            <a:pPr marL="342900" indent="-342900" algn="just">
              <a:spcBef>
                <a:spcPts val="600"/>
              </a:spcBef>
              <a:spcAft>
                <a:spcPts val="600"/>
              </a:spcAft>
              <a:buFont typeface="Wingdings" panose="020B0604020202020204" pitchFamily="2" charset="2"/>
              <a:buChar char="§"/>
            </a:pPr>
            <a:r>
              <a:rPr lang="tr-TR" sz="2200" spc="-50" dirty="0">
                <a:ea typeface="Trebuchet MS" panose="020B0603020202020204" pitchFamily="34" charset="0"/>
                <a:cs typeface="Trebuchet MS" panose="020B0603020202020204" pitchFamily="34" charset="0"/>
              </a:rPr>
              <a:t>Herhangi bir taşınır veya taşınmaz için piyasa ekonomisi içinde iyi işleyen bir pazar bulunabildiği ve pazara ait verilerin sağlıklı ve güvenilir olarak elde edilebildiği durumlarda pazar yönteminin kullanılması daha uygundur.</a:t>
            </a:r>
          </a:p>
          <a:p>
            <a:pPr marL="342900" indent="-342900" algn="just">
              <a:spcBef>
                <a:spcPts val="600"/>
              </a:spcBef>
              <a:spcAft>
                <a:spcPts val="600"/>
              </a:spcAft>
              <a:buFont typeface="Wingdings" panose="020B0604020202020204" pitchFamily="2" charset="2"/>
              <a:buChar char="§"/>
            </a:pPr>
            <a:r>
              <a:rPr lang="tr-TR" sz="2200" spc="-50" dirty="0">
                <a:ea typeface="Trebuchet MS" panose="020B0603020202020204" pitchFamily="34" charset="0"/>
                <a:cs typeface="Trebuchet MS" panose="020B0603020202020204" pitchFamily="34" charset="0"/>
              </a:rPr>
              <a:t>Kırsal alanda belirgin bir piyasanın olmaması, pazar yöntemine göre değerleme yapılmasını güçleştirir.</a:t>
            </a:r>
          </a:p>
          <a:p>
            <a:pPr marL="342900" indent="-342900" algn="just">
              <a:spcBef>
                <a:spcPts val="600"/>
              </a:spcBef>
              <a:spcAft>
                <a:spcPts val="600"/>
              </a:spcAft>
              <a:buFont typeface="Wingdings" panose="020B0604020202020204" pitchFamily="2" charset="2"/>
              <a:buChar char="§"/>
            </a:pPr>
            <a:r>
              <a:rPr lang="tr-TR" sz="2200" spc="-50" dirty="0">
                <a:ea typeface="Trebuchet MS" panose="020B0603020202020204" pitchFamily="34" charset="0"/>
                <a:cs typeface="Trebuchet MS" panose="020B0603020202020204" pitchFamily="34" charset="0"/>
              </a:rPr>
              <a:t>Birçok ülkede ve Türkiye'de arsalar, sanayi ve ticaret işletmelerinin arazi varlığının değerlenmesi ve kamu arazilerinin satışında pazar yöntemine göre değerleme yapılması tercih edilmektedir.</a:t>
            </a:r>
          </a:p>
          <a:p>
            <a:pPr marL="342900" indent="-342900" algn="just">
              <a:spcBef>
                <a:spcPts val="600"/>
              </a:spcBef>
              <a:spcAft>
                <a:spcPts val="600"/>
              </a:spcAft>
              <a:buFont typeface="Wingdings" panose="05000000000000000000" pitchFamily="2" charset="2"/>
              <a:buChar char="Ø"/>
            </a:pPr>
            <a:endParaRPr lang="tr-TR" sz="22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1247542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2332" y="247527"/>
            <a:ext cx="6356393" cy="769441"/>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GAYRİMENKUL (TAŞINMAZ) DEĞERLEME İLKELERİ </a:t>
            </a:r>
            <a:r>
              <a:rPr lang="tr-TR" sz="2200" b="1" dirty="0" smtClean="0">
                <a:solidFill>
                  <a:schemeClr val="tx2"/>
                </a:solidFill>
              </a:rPr>
              <a:t>KOŞULLARI</a:t>
            </a:r>
            <a:endParaRPr lang="tr-TR" sz="2200" b="1" dirty="0">
              <a:solidFill>
                <a:schemeClr val="tx2"/>
              </a:solidFill>
            </a:endParaRPr>
          </a:p>
        </p:txBody>
      </p:sp>
      <p:sp>
        <p:nvSpPr>
          <p:cNvPr id="4" name="Dikdörtgen 3"/>
          <p:cNvSpPr/>
          <p:nvPr/>
        </p:nvSpPr>
        <p:spPr>
          <a:xfrm>
            <a:off x="782858" y="1078019"/>
            <a:ext cx="7557470" cy="5109091"/>
          </a:xfrm>
          <a:prstGeom prst="rect">
            <a:avLst/>
          </a:prstGeom>
        </p:spPr>
        <p:txBody>
          <a:bodyPr wrap="square">
            <a:spAutoFit/>
          </a:bodyPr>
          <a:lstStyle/>
          <a:p>
            <a:pPr marL="342900" indent="-342900" algn="just">
              <a:spcBef>
                <a:spcPts val="600"/>
              </a:spcBef>
              <a:spcAft>
                <a:spcPts val="600"/>
              </a:spcAft>
              <a:buFont typeface="Wingdings" panose="020B0604020202020204" pitchFamily="2" charset="2"/>
              <a:buChar char="§"/>
            </a:pPr>
            <a:r>
              <a:rPr lang="tr-TR" sz="2200" spc="-50" dirty="0">
                <a:ea typeface="Trebuchet MS" panose="020B0603020202020204" pitchFamily="34" charset="0"/>
                <a:cs typeface="Trebuchet MS" panose="020B0603020202020204" pitchFamily="34" charset="0"/>
              </a:rPr>
              <a:t>Gerçek alım-satım değeri kullanılacak taşınmaz ile değerlenen taşınmazın tam benzerlik göstermesi (mümkün olduğunca homojenlik koşulunun aranması).</a:t>
            </a:r>
          </a:p>
          <a:p>
            <a:pPr marL="342900" indent="-342900" algn="just">
              <a:spcBef>
                <a:spcPts val="600"/>
              </a:spcBef>
              <a:spcAft>
                <a:spcPts val="600"/>
              </a:spcAft>
              <a:buFont typeface="Wingdings" panose="020B0604020202020204" pitchFamily="2" charset="2"/>
              <a:buChar char="§"/>
            </a:pPr>
            <a:r>
              <a:rPr lang="tr-TR" sz="2200" spc="-50" dirty="0">
                <a:ea typeface="Trebuchet MS" panose="020B0603020202020204" pitchFamily="34" charset="0"/>
                <a:cs typeface="Trebuchet MS" panose="020B0603020202020204" pitchFamily="34" charset="0"/>
              </a:rPr>
              <a:t>Kullanılacak gerçek alım-satım (sürüm veya pazar) değerlerinin olabildiğince serbest rekabet koşullarında oluşmuş olması ve normal fiyatlar olması.</a:t>
            </a:r>
          </a:p>
          <a:p>
            <a:pPr marL="342900" indent="-342900" algn="just">
              <a:spcBef>
                <a:spcPts val="600"/>
              </a:spcBef>
              <a:spcAft>
                <a:spcPts val="600"/>
              </a:spcAft>
              <a:buFont typeface="Wingdings" panose="020B0604020202020204" pitchFamily="2" charset="2"/>
              <a:buChar char="§"/>
            </a:pPr>
            <a:r>
              <a:rPr lang="tr-TR" sz="2200" spc="-50" dirty="0">
                <a:ea typeface="Trebuchet MS" panose="020B0603020202020204" pitchFamily="34" charset="0"/>
                <a:cs typeface="Trebuchet MS" panose="020B0603020202020204" pitchFamily="34" charset="0"/>
              </a:rPr>
              <a:t>Karşılaştırmada kullanılacak kriterlerin malın değeri ile orantılı ve normal olması.</a:t>
            </a:r>
          </a:p>
          <a:p>
            <a:pPr marL="342900" indent="-342900" algn="just">
              <a:spcBef>
                <a:spcPts val="600"/>
              </a:spcBef>
              <a:spcAft>
                <a:spcPts val="600"/>
              </a:spcAft>
              <a:buFont typeface="Wingdings" panose="020B0604020202020204" pitchFamily="2" charset="2"/>
              <a:buChar char="§"/>
            </a:pPr>
            <a:r>
              <a:rPr lang="tr-TR" sz="2200" spc="-50" dirty="0">
                <a:ea typeface="Trebuchet MS" panose="020B0603020202020204" pitchFamily="34" charset="0"/>
                <a:cs typeface="Trebuchet MS" panose="020B0603020202020204" pitchFamily="34" charset="0"/>
              </a:rPr>
              <a:t>Karşılaştırma için kullanılacak benzer taşınmazların alım-satım değerlerinin yer, zaman ve nitelik yönünden değerlenen taşınmazın niteliği, bulunduğu yer ve zamana yakın olması veya nitelik, yer ve düzeltmesinin yapılması.</a:t>
            </a:r>
          </a:p>
          <a:p>
            <a:pPr marL="342900" indent="-342900" algn="just">
              <a:spcBef>
                <a:spcPts val="600"/>
              </a:spcBef>
              <a:spcAft>
                <a:spcPts val="600"/>
              </a:spcAft>
              <a:buFont typeface="Wingdings" panose="05000000000000000000" pitchFamily="2" charset="2"/>
              <a:buChar char="Ø"/>
            </a:pPr>
            <a:endParaRPr lang="tr-TR" sz="22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889405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5" y="190409"/>
            <a:ext cx="6356393" cy="769441"/>
          </a:xfrm>
          <a:prstGeom prst="rect">
            <a:avLst/>
          </a:prstGeom>
        </p:spPr>
        <p:txBody>
          <a:bodyPr wrap="square">
            <a:spAutoFit/>
          </a:bodyPr>
          <a:lstStyle/>
          <a:p>
            <a:pPr marL="0" lvl="1" algn="ctr">
              <a:spcBef>
                <a:spcPct val="20000"/>
              </a:spcBef>
              <a:buClr>
                <a:schemeClr val="accent1"/>
              </a:buClr>
            </a:pPr>
            <a:r>
              <a:rPr lang="tr-TR" sz="2200" b="1" dirty="0">
                <a:solidFill>
                  <a:schemeClr val="tx2"/>
                </a:solidFill>
              </a:rPr>
              <a:t>GAYRİMENKUL (TAŞINMAZ) DEĞERLEME İLKELERİ </a:t>
            </a:r>
            <a:r>
              <a:rPr lang="tr-TR" sz="2200" b="1" dirty="0" smtClean="0">
                <a:solidFill>
                  <a:schemeClr val="tx2"/>
                </a:solidFill>
              </a:rPr>
              <a:t>KOŞULLARI</a:t>
            </a:r>
            <a:endParaRPr lang="tr-TR" sz="2200" b="1" dirty="0">
              <a:solidFill>
                <a:schemeClr val="tx2"/>
              </a:solidFill>
            </a:endParaRPr>
          </a:p>
        </p:txBody>
      </p:sp>
      <p:sp>
        <p:nvSpPr>
          <p:cNvPr id="4" name="Dikdörtgen 3"/>
          <p:cNvSpPr/>
          <p:nvPr/>
        </p:nvSpPr>
        <p:spPr>
          <a:xfrm>
            <a:off x="782858" y="1078020"/>
            <a:ext cx="7557470" cy="3262432"/>
          </a:xfrm>
          <a:prstGeom prst="rect">
            <a:avLst/>
          </a:prstGeom>
        </p:spPr>
        <p:txBody>
          <a:bodyPr wrap="square">
            <a:spAutoFit/>
          </a:bodyPr>
          <a:lstStyle/>
          <a:p>
            <a:pPr marL="342900" indent="-342900" algn="just">
              <a:spcBef>
                <a:spcPts val="600"/>
              </a:spcBef>
              <a:spcAft>
                <a:spcPts val="600"/>
              </a:spcAft>
              <a:buFont typeface="Wingdings" panose="020B0604020202020204" pitchFamily="2" charset="2"/>
              <a:buChar char="§"/>
            </a:pPr>
            <a:r>
              <a:rPr lang="tr-TR" sz="2200" spc="-50" dirty="0">
                <a:ea typeface="Trebuchet MS" panose="020B0603020202020204" pitchFamily="34" charset="0"/>
                <a:cs typeface="Trebuchet MS" panose="020B0603020202020204" pitchFamily="34" charset="0"/>
              </a:rPr>
              <a:t>Değerleme uzmanının; objektif, herhangi bir etki altında kalmadan, kendisi ve müşterilerinin bireysel çıkarını gözetmeden sonuca ulaşmasıdır.</a:t>
            </a:r>
          </a:p>
          <a:p>
            <a:pPr marL="342900" indent="-342900" algn="just">
              <a:spcBef>
                <a:spcPts val="600"/>
              </a:spcBef>
              <a:spcAft>
                <a:spcPts val="600"/>
              </a:spcAft>
              <a:buFont typeface="Wingdings" panose="020B0604020202020204" pitchFamily="2" charset="2"/>
              <a:buChar char="§"/>
            </a:pPr>
            <a:r>
              <a:rPr lang="tr-TR" sz="2200" spc="-50" dirty="0">
                <a:ea typeface="Trebuchet MS" panose="020B0603020202020204" pitchFamily="34" charset="0"/>
                <a:cs typeface="Trebuchet MS" panose="020B0603020202020204" pitchFamily="34" charset="0"/>
              </a:rPr>
              <a:t>Değer; maliyet bedeli, pazar (satış) fiyatı, gelir değeri olabilmekte ve farklı yöntemlerle bulunmaktadır.</a:t>
            </a:r>
          </a:p>
          <a:p>
            <a:pPr marL="342900" indent="-342900" algn="just">
              <a:spcBef>
                <a:spcPts val="600"/>
              </a:spcBef>
              <a:spcAft>
                <a:spcPts val="600"/>
              </a:spcAft>
              <a:buFont typeface="Wingdings" panose="020B0604020202020204" pitchFamily="2" charset="2"/>
              <a:buChar char="§"/>
            </a:pPr>
            <a:r>
              <a:rPr lang="tr-TR" sz="2200" spc="-50" dirty="0">
                <a:ea typeface="Trebuchet MS" panose="020B0603020202020204" pitchFamily="34" charset="0"/>
                <a:cs typeface="Trebuchet MS" panose="020B0603020202020204" pitchFamily="34" charset="0"/>
              </a:rPr>
              <a:t>Değerleme yöntemi seçimini; malın özelliği, piyasa koşulları, değerleme amacı ve yasal düzenlemeler belirler.</a:t>
            </a:r>
          </a:p>
          <a:p>
            <a:pPr marL="342900" indent="-342900" algn="just">
              <a:spcBef>
                <a:spcPts val="600"/>
              </a:spcBef>
              <a:spcAft>
                <a:spcPts val="600"/>
              </a:spcAft>
              <a:buFont typeface="Wingdings" panose="05000000000000000000" pitchFamily="2" charset="2"/>
              <a:buChar char="Ø"/>
            </a:pPr>
            <a:endParaRPr lang="tr-TR" sz="22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9971024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6"/>
            <a:ext cx="7557470" cy="4570482"/>
          </a:xfrm>
          <a:prstGeom prst="rect">
            <a:avLst/>
          </a:prstGeom>
        </p:spPr>
        <p:txBody>
          <a:bodyPr wrap="square">
            <a:spAutoFit/>
          </a:bodyPr>
          <a:lstStyle/>
          <a:p>
            <a:pPr algn="ctr">
              <a:lnSpc>
                <a:spcPct val="150000"/>
              </a:lnSpc>
              <a:spcBef>
                <a:spcPts val="600"/>
              </a:spcBef>
              <a:spcAft>
                <a:spcPts val="600"/>
              </a:spcAft>
            </a:pPr>
            <a:r>
              <a:rPr lang="tr-TR" sz="1400" b="1" spc="-50" dirty="0">
                <a:solidFill>
                  <a:srgbClr val="000000"/>
                </a:solidFill>
                <a:ea typeface="Trebuchet MS" panose="020B0603020202020204" pitchFamily="34" charset="0"/>
                <a:cs typeface="Trebuchet MS" panose="020B0603020202020204" pitchFamily="34" charset="0"/>
              </a:rPr>
              <a:t>Kaynaklar</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Akerson</a:t>
            </a:r>
            <a:r>
              <a:rPr lang="tr-TR" sz="1400" spc="-50" dirty="0" smtClean="0">
                <a:solidFill>
                  <a:srgbClr val="000000"/>
                </a:solidFill>
                <a:ea typeface="Trebuchet MS" panose="020B0603020202020204" pitchFamily="34" charset="0"/>
                <a:cs typeface="Trebuchet MS" panose="020B0603020202020204" pitchFamily="34" charset="0"/>
              </a:rPr>
              <a:t>, B.C., 1980.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Appraiser’s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Workbook</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Institute</a:t>
            </a:r>
            <a:r>
              <a:rPr lang="tr-TR" sz="1400" spc="-50" dirty="0" smtClean="0">
                <a:solidFill>
                  <a:srgbClr val="000000"/>
                </a:solidFill>
                <a:ea typeface="Trebuchet MS" panose="020B0603020202020204" pitchFamily="34" charset="0"/>
                <a:cs typeface="Trebuchet MS" panose="020B0603020202020204" pitchFamily="34" charset="0"/>
              </a:rPr>
              <a:t>, Chicago,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Baum</a:t>
            </a:r>
            <a:r>
              <a:rPr lang="tr-TR" sz="1400" spc="-50" dirty="0" smtClean="0">
                <a:solidFill>
                  <a:srgbClr val="000000"/>
                </a:solidFill>
                <a:ea typeface="Trebuchet MS" panose="020B0603020202020204" pitchFamily="34" charset="0"/>
                <a:cs typeface="Trebuchet MS" panose="020B0603020202020204" pitchFamily="34" charset="0"/>
              </a:rPr>
              <a:t>, A., </a:t>
            </a:r>
            <a:r>
              <a:rPr lang="tr-TR" sz="1400" spc="-50" dirty="0" err="1" smtClean="0">
                <a:solidFill>
                  <a:srgbClr val="000000"/>
                </a:solidFill>
                <a:ea typeface="Trebuchet MS" panose="020B0603020202020204" pitchFamily="34" charset="0"/>
                <a:cs typeface="Trebuchet MS" panose="020B0603020202020204" pitchFamily="34" charset="0"/>
              </a:rPr>
              <a:t>Mackmin</a:t>
            </a:r>
            <a:r>
              <a:rPr lang="tr-TR" sz="1400" spc="-50" dirty="0" smtClean="0">
                <a:solidFill>
                  <a:srgbClr val="000000"/>
                </a:solidFill>
                <a:ea typeface="Trebuchet MS" panose="020B0603020202020204" pitchFamily="34" charset="0"/>
                <a:cs typeface="Trebuchet MS" panose="020B0603020202020204" pitchFamily="34" charset="0"/>
              </a:rPr>
              <a:t>, D.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Nunnington</a:t>
            </a:r>
            <a:r>
              <a:rPr lang="tr-TR" sz="1400" spc="-50" dirty="0" smtClean="0">
                <a:solidFill>
                  <a:srgbClr val="000000"/>
                </a:solidFill>
                <a:ea typeface="Trebuchet MS" panose="020B0603020202020204" pitchFamily="34" charset="0"/>
                <a:cs typeface="Trebuchet MS" panose="020B0603020202020204" pitchFamily="34" charset="0"/>
              </a:rPr>
              <a:t>, N., 1997.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Approach</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to</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Property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Edition 4, International </a:t>
            </a:r>
            <a:r>
              <a:rPr lang="tr-TR" sz="1400" spc="-50" dirty="0" err="1" smtClean="0">
                <a:solidFill>
                  <a:srgbClr val="000000"/>
                </a:solidFill>
                <a:ea typeface="Trebuchet MS" panose="020B0603020202020204" pitchFamily="34" charset="0"/>
                <a:cs typeface="Trebuchet MS" panose="020B0603020202020204" pitchFamily="34" charset="0"/>
              </a:rPr>
              <a:t>Thomson</a:t>
            </a:r>
            <a:r>
              <a:rPr lang="tr-TR" sz="1400" spc="-50" dirty="0" smtClean="0">
                <a:solidFill>
                  <a:srgbClr val="000000"/>
                </a:solidFill>
                <a:ea typeface="Trebuchet MS" panose="020B0603020202020204" pitchFamily="34" charset="0"/>
                <a:cs typeface="Trebuchet MS" panose="020B0603020202020204" pitchFamily="34" charset="0"/>
              </a:rPr>
              <a:t> Business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London</a:t>
            </a:r>
            <a:r>
              <a:rPr lang="tr-TR" sz="1400" spc="-50" dirty="0" smtClean="0">
                <a:solidFill>
                  <a:srgbClr val="000000"/>
                </a:solidFill>
                <a:ea typeface="Trebuchet MS" panose="020B0603020202020204" pitchFamily="34" charset="0"/>
                <a:cs typeface="Trebuchet MS" panose="020B0603020202020204" pitchFamily="34" charset="0"/>
              </a:rPr>
              <a:t>, UK.</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Casler</a:t>
            </a:r>
            <a:r>
              <a:rPr lang="tr-TR" sz="1400" spc="-50" dirty="0" smtClean="0">
                <a:solidFill>
                  <a:srgbClr val="000000"/>
                </a:solidFill>
                <a:ea typeface="Trebuchet MS" panose="020B0603020202020204" pitchFamily="34" charset="0"/>
                <a:cs typeface="Trebuchet MS" panose="020B0603020202020204" pitchFamily="34" charset="0"/>
              </a:rPr>
              <a:t>, G.L.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White, G.B., 1982. </a:t>
            </a:r>
            <a:r>
              <a:rPr lang="tr-TR" sz="1400" spc="-50" dirty="0" err="1" smtClean="0">
                <a:solidFill>
                  <a:srgbClr val="000000"/>
                </a:solidFill>
                <a:ea typeface="Trebuchet MS" panose="020B0603020202020204" pitchFamily="34" charset="0"/>
                <a:cs typeface="Trebuchet MS" panose="020B0603020202020204" pitchFamily="34" charset="0"/>
              </a:rPr>
              <a:t>Alternative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Methods</a:t>
            </a:r>
            <a:r>
              <a:rPr lang="tr-TR" sz="1400" spc="-50" dirty="0" smtClean="0">
                <a:solidFill>
                  <a:srgbClr val="000000"/>
                </a:solidFill>
                <a:ea typeface="Trebuchet MS" panose="020B0603020202020204" pitchFamily="34" charset="0"/>
                <a:cs typeface="Trebuchet MS" panose="020B0603020202020204" pitchFamily="34" charset="0"/>
              </a:rPr>
              <a:t> of </a:t>
            </a:r>
            <a:r>
              <a:rPr lang="tr-TR" sz="1400" spc="-50" dirty="0" err="1" smtClean="0">
                <a:solidFill>
                  <a:srgbClr val="000000"/>
                </a:solidFill>
                <a:ea typeface="Trebuchet MS" panose="020B0603020202020204" pitchFamily="34" charset="0"/>
                <a:cs typeface="Trebuchet MS" panose="020B0603020202020204" pitchFamily="34" charset="0"/>
              </a:rPr>
              <a:t>Capitalizing</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Income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From</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Orchard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Groves</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Vineyards</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Staff</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Paper</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July</a:t>
            </a:r>
            <a:r>
              <a:rPr lang="tr-TR" sz="1400" spc="-50" dirty="0" smtClean="0">
                <a:solidFill>
                  <a:srgbClr val="000000"/>
                </a:solidFill>
                <a:ea typeface="Trebuchet MS" panose="020B0603020202020204" pitchFamily="34" charset="0"/>
                <a:cs typeface="Trebuchet MS" panose="020B0603020202020204" pitchFamily="34" charset="0"/>
              </a:rPr>
              <a:t> 1982, No: 82-22,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Conneman</a:t>
            </a:r>
            <a:r>
              <a:rPr lang="tr-TR" sz="1400" spc="-50" dirty="0" smtClean="0">
                <a:solidFill>
                  <a:srgbClr val="000000"/>
                </a:solidFill>
                <a:ea typeface="Trebuchet MS" panose="020B0603020202020204" pitchFamily="34" charset="0"/>
                <a:cs typeface="Trebuchet MS" panose="020B0603020202020204" pitchFamily="34" charset="0"/>
              </a:rPr>
              <a:t>,, G.J.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Handbook</a:t>
            </a:r>
            <a:r>
              <a:rPr lang="tr-TR" sz="1400" spc="-50" dirty="0" smtClean="0">
                <a:solidFill>
                  <a:srgbClr val="000000"/>
                </a:solidFill>
                <a:ea typeface="Trebuchet MS" panose="020B0603020202020204" pitchFamily="34" charset="0"/>
                <a:cs typeface="Trebuchet MS" panose="020B0603020202020204" pitchFamily="34" charset="0"/>
              </a:rPr>
              <a:t>, Cornell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Ithaca</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Newyork</a:t>
            </a:r>
            <a:r>
              <a:rPr lang="tr-TR" sz="1400" spc="-50" dirty="0" smtClean="0">
                <a:solidFill>
                  <a:srgbClr val="000000"/>
                </a:solidFill>
                <a:ea typeface="Trebuchet MS" panose="020B0603020202020204" pitchFamily="34" charset="0"/>
                <a:cs typeface="Trebuchet MS" panose="020B0603020202020204" pitchFamily="34" charset="0"/>
              </a:rPr>
              <a:t>, USA.</a:t>
            </a:r>
          </a:p>
          <a:p>
            <a:pPr marL="342900" indent="-342900">
              <a:lnSpc>
                <a:spcPct val="150000"/>
              </a:lnSpc>
              <a:spcBef>
                <a:spcPts val="600"/>
              </a:spcBef>
              <a:spcAft>
                <a:spcPts val="600"/>
              </a:spcAft>
              <a:buFont typeface="Wingdings" panose="05000000000000000000" pitchFamily="2" charset="2"/>
              <a:buChar char="Ø"/>
            </a:pPr>
            <a:r>
              <a:rPr lang="tr-TR" sz="1400" spc="-50" dirty="0" err="1" smtClean="0">
                <a:solidFill>
                  <a:srgbClr val="000000"/>
                </a:solidFill>
                <a:ea typeface="Trebuchet MS" panose="020B0603020202020204" pitchFamily="34" charset="0"/>
                <a:cs typeface="Trebuchet MS" panose="020B0603020202020204" pitchFamily="34" charset="0"/>
              </a:rPr>
              <a:t>Murray</a:t>
            </a:r>
            <a:r>
              <a:rPr lang="tr-TR" sz="1400" spc="-50" dirty="0" smtClean="0">
                <a:solidFill>
                  <a:srgbClr val="000000"/>
                </a:solidFill>
                <a:ea typeface="Trebuchet MS" panose="020B0603020202020204" pitchFamily="34" charset="0"/>
                <a:cs typeface="Trebuchet MS" panose="020B0603020202020204" pitchFamily="34" charset="0"/>
              </a:rPr>
              <a:t>, W.G., </a:t>
            </a:r>
            <a:r>
              <a:rPr lang="tr-TR" sz="1400" spc="-50" dirty="0" err="1" smtClean="0">
                <a:solidFill>
                  <a:srgbClr val="000000"/>
                </a:solidFill>
                <a:ea typeface="Trebuchet MS" panose="020B0603020202020204" pitchFamily="34" charset="0"/>
                <a:cs typeface="Trebuchet MS" panose="020B0603020202020204" pitchFamily="34" charset="0"/>
              </a:rPr>
              <a:t>Hariss</a:t>
            </a:r>
            <a:r>
              <a:rPr lang="tr-TR" sz="1400" spc="-50" dirty="0" smtClean="0">
                <a:solidFill>
                  <a:srgbClr val="000000"/>
                </a:solidFill>
                <a:ea typeface="Trebuchet MS" panose="020B0603020202020204" pitchFamily="34" charset="0"/>
                <a:cs typeface="Trebuchet MS" panose="020B0603020202020204" pitchFamily="34" charset="0"/>
              </a:rPr>
              <a:t>, D.G., Miller, G.A.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Thompson</a:t>
            </a:r>
            <a:r>
              <a:rPr lang="tr-TR" sz="1400" spc="-50" dirty="0" smtClean="0">
                <a:solidFill>
                  <a:srgbClr val="000000"/>
                </a:solidFill>
                <a:ea typeface="Trebuchet MS" panose="020B0603020202020204" pitchFamily="34" charset="0"/>
                <a:cs typeface="Trebuchet MS" panose="020B0603020202020204" pitchFamily="34" charset="0"/>
              </a:rPr>
              <a:t>, N.S., 1983. Farm </a:t>
            </a:r>
            <a:r>
              <a:rPr lang="tr-TR" sz="1400" spc="-50" dirty="0" err="1" smtClean="0">
                <a:solidFill>
                  <a:srgbClr val="000000"/>
                </a:solidFill>
                <a:ea typeface="Trebuchet MS" panose="020B0603020202020204" pitchFamily="34" charset="0"/>
                <a:cs typeface="Trebuchet MS" panose="020B0603020202020204" pitchFamily="34" charset="0"/>
              </a:rPr>
              <a:t>Appraisal</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and</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Valuation</a:t>
            </a:r>
            <a:r>
              <a:rPr lang="tr-TR" sz="1400" spc="-50" dirty="0" smtClean="0">
                <a:solidFill>
                  <a:srgbClr val="000000"/>
                </a:solidFill>
                <a:ea typeface="Trebuchet MS" panose="020B0603020202020204" pitchFamily="34" charset="0"/>
                <a:cs typeface="Trebuchet MS" panose="020B0603020202020204" pitchFamily="34" charset="0"/>
              </a:rPr>
              <a:t>, , </a:t>
            </a:r>
            <a:r>
              <a:rPr lang="tr-TR" sz="1400" spc="-50" dirty="0" err="1" smtClean="0">
                <a:solidFill>
                  <a:srgbClr val="000000"/>
                </a:solidFill>
                <a:ea typeface="Trebuchet MS" panose="020B0603020202020204" pitchFamily="34" charset="0"/>
                <a:cs typeface="Trebuchet MS" panose="020B0603020202020204" pitchFamily="34" charset="0"/>
              </a:rPr>
              <a:t>Sixth</a:t>
            </a:r>
            <a:r>
              <a:rPr lang="tr-TR" sz="1400" spc="-50" dirty="0" smtClean="0">
                <a:solidFill>
                  <a:srgbClr val="000000"/>
                </a:solidFill>
                <a:ea typeface="Trebuchet MS" panose="020B0603020202020204" pitchFamily="34" charset="0"/>
                <a:cs typeface="Trebuchet MS" panose="020B0603020202020204" pitchFamily="34" charset="0"/>
              </a:rPr>
              <a:t> Edition, </a:t>
            </a:r>
            <a:r>
              <a:rPr lang="tr-TR" sz="1400" spc="-50" dirty="0" err="1" smtClean="0">
                <a:solidFill>
                  <a:srgbClr val="000000"/>
                </a:solidFill>
                <a:ea typeface="Trebuchet MS" panose="020B0603020202020204" pitchFamily="34" charset="0"/>
                <a:cs typeface="Trebuchet MS" panose="020B0603020202020204" pitchFamily="34" charset="0"/>
              </a:rPr>
              <a:t>The</a:t>
            </a:r>
            <a:r>
              <a:rPr lang="tr-TR" sz="1400" spc="-50" dirty="0" smtClean="0">
                <a:solidFill>
                  <a:srgbClr val="000000"/>
                </a:solidFill>
                <a:ea typeface="Trebuchet MS" panose="020B0603020202020204" pitchFamily="34" charset="0"/>
                <a:cs typeface="Trebuchet MS" panose="020B0603020202020204" pitchFamily="34" charset="0"/>
              </a:rPr>
              <a:t> Iowa </a:t>
            </a:r>
            <a:r>
              <a:rPr lang="tr-TR" sz="1400" spc="-50" dirty="0" err="1" smtClean="0">
                <a:solidFill>
                  <a:srgbClr val="000000"/>
                </a:solidFill>
                <a:ea typeface="Trebuchet MS" panose="020B0603020202020204" pitchFamily="34" charset="0"/>
                <a:cs typeface="Trebuchet MS" panose="020B0603020202020204" pitchFamily="34" charset="0"/>
              </a:rPr>
              <a:t>State</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University</a:t>
            </a:r>
            <a:r>
              <a:rPr lang="tr-TR" sz="1400" spc="-50" dirty="0" smtClean="0">
                <a:solidFill>
                  <a:srgbClr val="000000"/>
                </a:solidFill>
                <a:ea typeface="Trebuchet MS" panose="020B0603020202020204" pitchFamily="34" charset="0"/>
                <a:cs typeface="Trebuchet MS" panose="020B0603020202020204" pitchFamily="34" charset="0"/>
              </a:rPr>
              <a:t> </a:t>
            </a:r>
            <a:r>
              <a:rPr lang="tr-TR" sz="1400" spc="-50" dirty="0" err="1" smtClean="0">
                <a:solidFill>
                  <a:srgbClr val="000000"/>
                </a:solidFill>
                <a:ea typeface="Trebuchet MS" panose="020B0603020202020204" pitchFamily="34" charset="0"/>
                <a:cs typeface="Trebuchet MS" panose="020B0603020202020204" pitchFamily="34" charset="0"/>
              </a:rPr>
              <a:t>Press</a:t>
            </a:r>
            <a:r>
              <a:rPr lang="tr-TR" sz="1400" spc="-50" dirty="0" smtClean="0">
                <a:solidFill>
                  <a:srgbClr val="000000"/>
                </a:solidFill>
                <a:ea typeface="Trebuchet MS" panose="020B0603020202020204" pitchFamily="34" charset="0"/>
                <a:cs typeface="Trebuchet MS" panose="020B0603020202020204" pitchFamily="34" charset="0"/>
              </a:rPr>
              <a:t>, Iowa, USA.</a:t>
            </a:r>
          </a:p>
          <a:p>
            <a:pPr marL="342900" indent="-342900">
              <a:lnSpc>
                <a:spcPct val="150000"/>
              </a:lnSpc>
              <a:spcBef>
                <a:spcPts val="600"/>
              </a:spcBef>
              <a:spcAft>
                <a:spcPts val="600"/>
              </a:spcAft>
              <a:buFont typeface="Wingdings" panose="05000000000000000000" pitchFamily="2" charset="2"/>
              <a:buChar char="Ø"/>
            </a:pPr>
            <a:r>
              <a:rPr lang="tr-TR" sz="1400" spc="-50" dirty="0" smtClean="0">
                <a:solidFill>
                  <a:srgbClr val="000000"/>
                </a:solidFill>
                <a:ea typeface="Trebuchet MS" panose="020B0603020202020204" pitchFamily="34" charset="0"/>
                <a:cs typeface="Trebuchet MS" panose="020B0603020202020204" pitchFamily="34" charset="0"/>
              </a:rPr>
              <a:t>Mülayim, Z.G., 2001. Tarımsal Değer Biçme ve Bilirkişilik, Yenilenmiş ve Genişletilmiş, II. Baskı, Yetkin Yayınları, Ankara.</a:t>
            </a:r>
          </a:p>
        </p:txBody>
      </p:sp>
    </p:spTree>
    <p:extLst>
      <p:ext uri="{BB962C8B-B14F-4D97-AF65-F5344CB8AC3E}">
        <p14:creationId xmlns:p14="http://schemas.microsoft.com/office/powerpoint/2010/main" val="40192693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17068</TotalTime>
  <Words>944</Words>
  <Application>Microsoft Office PowerPoint</Application>
  <PresentationFormat>Ekran Gösterisi (4:3)</PresentationFormat>
  <Paragraphs>50</Paragraphs>
  <Slides>11</Slides>
  <Notes>0</Notes>
  <HiddenSlides>0</HiddenSlides>
  <MMClips>0</MMClips>
  <ScaleCrop>false</ScaleCrop>
  <HeadingPairs>
    <vt:vector size="4" baseType="variant">
      <vt:variant>
        <vt:lpstr>Tema</vt:lpstr>
      </vt:variant>
      <vt:variant>
        <vt:i4>3</vt:i4>
      </vt:variant>
      <vt:variant>
        <vt:lpstr>Slayt Başlıkları</vt:lpstr>
      </vt:variant>
      <vt:variant>
        <vt:i4>11</vt:i4>
      </vt:variant>
    </vt:vector>
  </HeadingPairs>
  <TitlesOfParts>
    <vt:vector size="14"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845</cp:revision>
  <cp:lastPrinted>2016-10-24T07:53:35Z</cp:lastPrinted>
  <dcterms:created xsi:type="dcterms:W3CDTF">2016-09-18T09:35:24Z</dcterms:created>
  <dcterms:modified xsi:type="dcterms:W3CDTF">2020-02-24T07:30:02Z</dcterms:modified>
</cp:coreProperties>
</file>