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0"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17548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198194"/>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VE UYGULAMALARI</a:t>
            </a:r>
          </a:p>
        </p:txBody>
      </p:sp>
      <p:sp>
        <p:nvSpPr>
          <p:cNvPr id="4" name="Dikdörtgen 3"/>
          <p:cNvSpPr/>
          <p:nvPr/>
        </p:nvSpPr>
        <p:spPr>
          <a:xfrm>
            <a:off x="782858" y="967635"/>
            <a:ext cx="7557470" cy="4955203"/>
          </a:xfrm>
          <a:prstGeom prst="rect">
            <a:avLst/>
          </a:prstGeom>
        </p:spPr>
        <p:txBody>
          <a:bodyPr wrap="square">
            <a:spAutoFit/>
          </a:bodyPr>
          <a:lstStyle/>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Yapının inşa edildiği arsanın boş olduğu ve en iyi şekilde kullanıldığı varsayımına dayalı olarak arsa değeri saptanır. Binaların amortisman düşülmüş maliyetine arsanın tahmin edilen piyasa değeri eklenmektedir. </a:t>
            </a:r>
            <a:endParaRPr lang="tr-TR" sz="2200" spc="-50" dirty="0" smtClean="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smtClean="0">
                <a:ea typeface="Trebuchet MS" panose="020B0603020202020204" pitchFamily="34" charset="0"/>
                <a:cs typeface="Trebuchet MS" panose="020B0603020202020204" pitchFamily="34" charset="0"/>
              </a:rPr>
              <a:t>Değerleme </a:t>
            </a:r>
            <a:r>
              <a:rPr lang="tr-TR" sz="2200" spc="-50" dirty="0">
                <a:ea typeface="Trebuchet MS" panose="020B0603020202020204" pitchFamily="34" charset="0"/>
                <a:cs typeface="Trebuchet MS" panose="020B0603020202020204" pitchFamily="34" charset="0"/>
              </a:rPr>
              <a:t>çalışmalarında sadece arsa veya arsa ile birlikte üzerindeki yapıların değeri hakkında bir fikir geliştirilmeye çalışılır. </a:t>
            </a:r>
            <a:endParaRPr lang="tr-TR" sz="2200" spc="-50" dirty="0" smtClean="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smtClean="0">
                <a:ea typeface="Trebuchet MS" panose="020B0603020202020204" pitchFamily="34" charset="0"/>
                <a:cs typeface="Trebuchet MS" panose="020B0603020202020204" pitchFamily="34" charset="0"/>
              </a:rPr>
              <a:t>Her </a:t>
            </a:r>
            <a:r>
              <a:rPr lang="tr-TR" sz="2200" spc="-50" dirty="0">
                <a:ea typeface="Trebuchet MS" panose="020B0603020202020204" pitchFamily="34" charset="0"/>
                <a:cs typeface="Trebuchet MS" panose="020B0603020202020204" pitchFamily="34" charset="0"/>
              </a:rPr>
              <a:t>iki durumda da arsanın detaylı bir tarifi ve analizinin yapılması zorunludur. Üzerinde herhangi bir yapılaşma olmayan arsa tamamen boş durabileceği gibi, tarımsal bir amaç için tahsis edilmiş olabilir. </a:t>
            </a:r>
            <a:endParaRPr lang="tr-TR" sz="2200" spc="-50" dirty="0" smtClean="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smtClean="0">
                <a:ea typeface="Trebuchet MS" panose="020B0603020202020204" pitchFamily="34" charset="0"/>
                <a:cs typeface="Trebuchet MS" panose="020B0603020202020204" pitchFamily="34" charset="0"/>
              </a:rPr>
              <a:t>Arsa</a:t>
            </a:r>
            <a:r>
              <a:rPr lang="tr-TR" sz="2200" spc="-50" dirty="0">
                <a:ea typeface="Trebuchet MS" panose="020B0603020202020204" pitchFamily="34" charset="0"/>
                <a:cs typeface="Trebuchet MS" panose="020B0603020202020204" pitchFamily="34" charset="0"/>
              </a:rPr>
              <a:t>, kırsal veya az gelişmiş bir yerde olabileceği gibi, konut, ticari, endüstriyel veya özel amaç için kullanılabilecek bir potansiyeli olan şehirleşmiş bir yerde de olabilir. </a:t>
            </a:r>
          </a:p>
        </p:txBody>
      </p:sp>
    </p:spTree>
    <p:extLst>
      <p:ext uri="{BB962C8B-B14F-4D97-AF65-F5344CB8AC3E}">
        <p14:creationId xmlns:p14="http://schemas.microsoft.com/office/powerpoint/2010/main" val="1677913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98194"/>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VE UYGULAMALARI</a:t>
            </a:r>
          </a:p>
        </p:txBody>
      </p:sp>
      <p:sp>
        <p:nvSpPr>
          <p:cNvPr id="4" name="Dikdörtgen 3"/>
          <p:cNvSpPr/>
          <p:nvPr/>
        </p:nvSpPr>
        <p:spPr>
          <a:xfrm>
            <a:off x="782858" y="967635"/>
            <a:ext cx="7557470" cy="4278094"/>
          </a:xfrm>
          <a:prstGeom prst="rect">
            <a:avLst/>
          </a:prstGeom>
        </p:spPr>
        <p:txBody>
          <a:bodyPr wrap="square">
            <a:spAutoFit/>
          </a:bodyPr>
          <a:lstStyle/>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Değerleme ilkeleri yönünden arsa değerinin daima en verimli ve en iyi kullanımı kavramı çerçevesinde tespit edilmesi istenir. </a:t>
            </a:r>
            <a:endParaRPr lang="tr-TR" sz="2200" spc="-50" dirty="0" smtClean="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200" spc="-50" dirty="0" smtClean="0">
                <a:ea typeface="Trebuchet MS" panose="020B0603020202020204" pitchFamily="34" charset="0"/>
                <a:cs typeface="Trebuchet MS" panose="020B0603020202020204" pitchFamily="34" charset="0"/>
              </a:rPr>
              <a:t>Arsa </a:t>
            </a:r>
            <a:r>
              <a:rPr lang="tr-TR" sz="2200" spc="-50" dirty="0">
                <a:ea typeface="Trebuchet MS" panose="020B0603020202020204" pitchFamily="34" charset="0"/>
                <a:cs typeface="Trebuchet MS" panose="020B0603020202020204" pitchFamily="34" charset="0"/>
              </a:rPr>
              <a:t>üzerinde yapılaşma olsa bile, arsa değerinin hesaplanmasında, arsanın boş olduğu ve en ekonomik kullanım için hazır olduğu varsayılarak değerleme çalışması tamamlanır</a:t>
            </a:r>
            <a:r>
              <a:rPr lang="tr-TR" sz="2200" spc="-50" dirty="0" smtClean="0">
                <a:ea typeface="Trebuchet MS" panose="020B0603020202020204" pitchFamily="34" charset="0"/>
                <a:cs typeface="Trebuchet MS" panose="020B0603020202020204" pitchFamily="34" charset="0"/>
              </a:rPr>
              <a:t>.</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Arsanın boşmuş gibi dikkate alınması değerlemede genel olarak kabul edilmiş bir kuraldır. Bu yolla arsanın ayrı olarak değerlenmesi ve üzerindeki yapının net maliyet bedelinin buna ilave edilmesi gerekir. Bu husus açıkça birçok yargı kararında benzer biçimde tanımlanmaktadır.</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022046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194281"/>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VE UYGULAMALARI</a:t>
            </a:r>
          </a:p>
        </p:txBody>
      </p:sp>
      <p:sp>
        <p:nvSpPr>
          <p:cNvPr id="4" name="Dikdörtgen 3"/>
          <p:cNvSpPr/>
          <p:nvPr/>
        </p:nvSpPr>
        <p:spPr>
          <a:xfrm>
            <a:off x="782857" y="963722"/>
            <a:ext cx="7557470" cy="2400657"/>
          </a:xfrm>
          <a:prstGeom prst="rect">
            <a:avLst/>
          </a:prstGeom>
        </p:spPr>
        <p:txBody>
          <a:bodyPr wrap="square">
            <a:spAutoFit/>
          </a:bodyPr>
          <a:lstStyle/>
          <a:p>
            <a:pPr algn="just">
              <a:spcBef>
                <a:spcPts val="600"/>
              </a:spcBef>
              <a:spcAft>
                <a:spcPts val="600"/>
              </a:spcAft>
            </a:pPr>
            <a:r>
              <a:rPr lang="tr-TR" sz="2200" spc="-50" dirty="0">
                <a:ea typeface="Trebuchet MS" panose="020B0603020202020204" pitchFamily="34" charset="0"/>
                <a:cs typeface="Trebuchet MS" panose="020B0603020202020204" pitchFamily="34" charset="0"/>
              </a:rPr>
              <a:t>Arsa vasfını kazanmış parsellerin değerleme işlemlerinde;</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Karşılaştırmalı satış analizi yöntemi,</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Dönüşüm değeri (çıkarma tekniği),</a:t>
            </a:r>
          </a:p>
          <a:p>
            <a:pPr marL="342900" indent="-342900" algn="just">
              <a:spcBef>
                <a:spcPts val="600"/>
              </a:spcBef>
              <a:spcAft>
                <a:spcPts val="600"/>
              </a:spcAft>
              <a:buFont typeface="Wingdings" panose="05000000000000000000" pitchFamily="2" charset="2"/>
              <a:buChar char="Ø"/>
            </a:pPr>
            <a:r>
              <a:rPr lang="tr-TR" sz="2200" spc="-50" dirty="0">
                <a:ea typeface="Trebuchet MS" panose="020B0603020202020204" pitchFamily="34" charset="0"/>
                <a:cs typeface="Trebuchet MS" panose="020B0603020202020204" pitchFamily="34" charset="0"/>
              </a:rPr>
              <a:t>Tamamlayıcı değer yöntemlerine göre değerleme yapılabilir.</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533165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223469" y="198194"/>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VE UYGULAMALARI</a:t>
            </a:r>
          </a:p>
        </p:txBody>
      </p:sp>
      <p:sp>
        <p:nvSpPr>
          <p:cNvPr id="4" name="Dikdörtgen 3"/>
          <p:cNvSpPr/>
          <p:nvPr/>
        </p:nvSpPr>
        <p:spPr>
          <a:xfrm>
            <a:off x="782858" y="967635"/>
            <a:ext cx="7557470" cy="3939540"/>
          </a:xfrm>
          <a:prstGeom prst="rect">
            <a:avLst/>
          </a:prstGeom>
        </p:spPr>
        <p:txBody>
          <a:bodyPr wrap="square">
            <a:spAutoFit/>
          </a:bodyPr>
          <a:lstStyle/>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Yapıları değerlemede yapının üzerinde bulunduğu arsa veya araziye ayrıca değerleme yapılır.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Maliyet yönteminde yapının değeri, arsadan ayrı olarak biçilmektedir. Bir yapının arsası ile birlikteki değeri bilinmek istendiğinde, arsanın değeri ayrıca biçilerek yapının maliyet değerine eklenecektir.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Arsa vasfındaki taşınmazların kamulaştırma bedellerinin analizinde, emsal değer veya pazar yönteminin ve bazen de dönüşüm fiyatı yönteminin kullanılması gerekmektedir.</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219485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198194"/>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VE UYGULAMALARI</a:t>
            </a:r>
          </a:p>
        </p:txBody>
      </p:sp>
      <p:sp>
        <p:nvSpPr>
          <p:cNvPr id="4" name="Dikdörtgen 3"/>
          <p:cNvSpPr/>
          <p:nvPr/>
        </p:nvSpPr>
        <p:spPr>
          <a:xfrm>
            <a:off x="782858" y="967635"/>
            <a:ext cx="7557470" cy="3939540"/>
          </a:xfrm>
          <a:prstGeom prst="rect">
            <a:avLst/>
          </a:prstGeom>
        </p:spPr>
        <p:txBody>
          <a:bodyPr wrap="square">
            <a:spAutoFit/>
          </a:bodyPr>
          <a:lstStyle/>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Herhangi bir taşınır veya taşınmaz için piyasa ekonomisi içinde iyi işleyen bir pazar bulunabildiği ve pazara ait verilerin sağlıklı ve güvenilir olarak elde edilebildiği durumlarda pazar yönteminin kullanılması daha uygundur.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Kırsal alanda belirgin bir piyasanın olmaması, pazar yöntemine göre değerleme yapılmasını güçleştirir.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Birçok ülkede ve Türkiye'de arsalar, sanayi ve ticaret işletmelerinin arazi varlığının değerlenmesi ve kamu arazilerinin satışında pazar yöntemine göre değerleme yapılması tercih edilmektedir.</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247542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2332" y="247527"/>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a:t>
            </a:r>
            <a:r>
              <a:rPr lang="tr-TR" sz="2200" b="1" dirty="0" smtClean="0">
                <a:solidFill>
                  <a:schemeClr val="tx2"/>
                </a:solidFill>
              </a:rPr>
              <a:t>KOŞULLARI</a:t>
            </a:r>
            <a:endParaRPr lang="tr-TR" sz="2200" b="1" dirty="0">
              <a:solidFill>
                <a:schemeClr val="tx2"/>
              </a:solidFill>
            </a:endParaRPr>
          </a:p>
        </p:txBody>
      </p:sp>
      <p:sp>
        <p:nvSpPr>
          <p:cNvPr id="4" name="Dikdörtgen 3"/>
          <p:cNvSpPr/>
          <p:nvPr/>
        </p:nvSpPr>
        <p:spPr>
          <a:xfrm>
            <a:off x="782858" y="1078019"/>
            <a:ext cx="7557470" cy="5109091"/>
          </a:xfrm>
          <a:prstGeom prst="rect">
            <a:avLst/>
          </a:prstGeom>
        </p:spPr>
        <p:txBody>
          <a:bodyPr wrap="square">
            <a:spAutoFit/>
          </a:bodyPr>
          <a:lstStyle/>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Gerçek alım-satım değeri kullanılacak taşınmaz ile değerlenen taşınmazın tam benzerlik göstermesi (mümkün olduğunca homojenlik koşulunun aranması).</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Kullanılacak gerçek alım-satım (sürüm veya pazar) değerlerinin olabildiğince serbest rekabet koşullarında oluşmuş olması ve normal fiyatlar olması.</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Karşılaştırmada kullanılacak kriterlerin malın değeri ile orantılı ve normal olması.</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Karşılaştırma için kullanılacak benzer taşınmazların alım-satım değerlerinin yer, zaman ve nitelik yönünden değerlenen taşınmazın niteliği, bulunduğu yer ve zamana yakın olması veya nitelik, yer ve düzeltmesinin yapılması.</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889405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190409"/>
            <a:ext cx="6356393" cy="769441"/>
          </a:xfrm>
          <a:prstGeom prst="rect">
            <a:avLst/>
          </a:prstGeom>
        </p:spPr>
        <p:txBody>
          <a:bodyPr wrap="square">
            <a:spAutoFit/>
          </a:bodyPr>
          <a:lstStyle/>
          <a:p>
            <a:pPr marL="0" lvl="1" algn="ctr">
              <a:spcBef>
                <a:spcPct val="20000"/>
              </a:spcBef>
              <a:buClr>
                <a:schemeClr val="accent1"/>
              </a:buClr>
            </a:pPr>
            <a:r>
              <a:rPr lang="tr-TR" sz="2200" b="1" dirty="0">
                <a:solidFill>
                  <a:schemeClr val="tx2"/>
                </a:solidFill>
              </a:rPr>
              <a:t>GAYRİMENKUL (TAŞINMAZ) DEĞERLEME İLKELERİ </a:t>
            </a:r>
            <a:r>
              <a:rPr lang="tr-TR" sz="2200" b="1" dirty="0" smtClean="0">
                <a:solidFill>
                  <a:schemeClr val="tx2"/>
                </a:solidFill>
              </a:rPr>
              <a:t>KOŞULLARI</a:t>
            </a:r>
            <a:endParaRPr lang="tr-TR" sz="2200" b="1" dirty="0">
              <a:solidFill>
                <a:schemeClr val="tx2"/>
              </a:solidFill>
            </a:endParaRPr>
          </a:p>
        </p:txBody>
      </p:sp>
      <p:sp>
        <p:nvSpPr>
          <p:cNvPr id="4" name="Dikdörtgen 3"/>
          <p:cNvSpPr/>
          <p:nvPr/>
        </p:nvSpPr>
        <p:spPr>
          <a:xfrm>
            <a:off x="782858" y="1078020"/>
            <a:ext cx="7557470" cy="3262432"/>
          </a:xfrm>
          <a:prstGeom prst="rect">
            <a:avLst/>
          </a:prstGeom>
        </p:spPr>
        <p:txBody>
          <a:bodyPr wrap="square">
            <a:spAutoFit/>
          </a:bodyPr>
          <a:lstStyle/>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Değerleme uzmanının; objektif, herhangi bir etki altında kalmadan, kendisi ve müşterilerinin bireysel çıkarını gözetmeden sonuca ulaşmasıdır.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Değer; maliyet bedeli, pazar (satış) fiyatı, gelir değeri olabilmekte ve farklı yöntemlerle bulunmaktadır.</a:t>
            </a:r>
          </a:p>
          <a:p>
            <a:pPr marL="342900" indent="-342900" algn="just">
              <a:spcBef>
                <a:spcPts val="600"/>
              </a:spcBef>
              <a:spcAft>
                <a:spcPts val="600"/>
              </a:spcAft>
              <a:buFont typeface="Wingdings" panose="020B0604020202020204" pitchFamily="2" charset="2"/>
              <a:buChar char="§"/>
            </a:pPr>
            <a:r>
              <a:rPr lang="tr-TR" sz="2200" spc="-50" dirty="0">
                <a:ea typeface="Trebuchet MS" panose="020B0603020202020204" pitchFamily="34" charset="0"/>
                <a:cs typeface="Trebuchet MS" panose="020B0603020202020204" pitchFamily="34" charset="0"/>
              </a:rPr>
              <a:t>Değerleme yöntemi seçimini; malın özelliği, piyasa koşulları, değerleme amacı ve yasal düzenlemeler belirler.</a:t>
            </a: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997102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17068</TotalTime>
  <Words>944</Words>
  <Application>Microsoft Office PowerPoint</Application>
  <PresentationFormat>Ekran Gösterisi (4:3)</PresentationFormat>
  <Paragraphs>50</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845</cp:revision>
  <cp:lastPrinted>2016-10-24T07:53:35Z</cp:lastPrinted>
  <dcterms:created xsi:type="dcterms:W3CDTF">2016-09-18T09:35:24Z</dcterms:created>
  <dcterms:modified xsi:type="dcterms:W3CDTF">2020-02-24T07:30:02Z</dcterms:modified>
</cp:coreProperties>
</file>