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08.06.2018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332656"/>
            <a:ext cx="8363272" cy="6408712"/>
          </a:xfrm>
        </p:spPr>
        <p:txBody>
          <a:bodyPr>
            <a:normAutofit fontScale="77500" lnSpcReduction="20000"/>
          </a:bodyPr>
          <a:lstStyle/>
          <a:p>
            <a:pPr algn="just"/>
            <a:r>
              <a:rPr lang="it-IT" dirty="0" smtClean="0">
                <a:solidFill>
                  <a:srgbClr val="000000"/>
                </a:solidFill>
                <a:latin typeface="Times New Roman" pitchFamily="18" charset="0"/>
                <a:cs typeface="Times New Roman" pitchFamily="18" charset="0"/>
              </a:rPr>
              <a:t>İçte kalan iki kısım ise doğrudan üreme ile ilgili kısımlardır. Petalin hemen içinde yer alan ve stamen olarak isimlendirilen erkek üreme organları, bunlar filament ve anter olmak üzere iki kısımdan oluşur anter polen keselerini taşıyan kısımdır. En ortada ise dişi üreme organları olan yaprakların uzunlamasına katlanarak tohum taslaklarını (ovülleri) çevreleyecek şekilde evrimleşmiş karpeller (ginekeum) yer alır. Ginekeum stigma, stilus ve ovaryum olmak üzere üç farklı kısımdan meydana gelmiştir ve bir veya birden çok sayıda karpelden oluşabilir.</a:t>
            </a:r>
            <a:endParaRPr lang="tr-TR" dirty="0" smtClean="0">
              <a:solidFill>
                <a:srgbClr val="000000"/>
              </a:solidFill>
              <a:latin typeface="Times New Roman" pitchFamily="18" charset="0"/>
              <a:cs typeface="Times New Roman" pitchFamily="18" charset="0"/>
            </a:endParaRPr>
          </a:p>
          <a:p>
            <a:pPr algn="just">
              <a:buNone/>
            </a:pPr>
            <a:endParaRPr lang="tr-TR" dirty="0" smtClean="0">
              <a:solidFill>
                <a:srgbClr val="000000"/>
              </a:solidFill>
              <a:latin typeface="Times New Roman" pitchFamily="18" charset="0"/>
              <a:cs typeface="Times New Roman" pitchFamily="18" charset="0"/>
            </a:endParaRPr>
          </a:p>
          <a:p>
            <a:pPr algn="just"/>
            <a:r>
              <a:rPr lang="it-IT" dirty="0">
                <a:latin typeface="Times New Roman" pitchFamily="18" charset="0"/>
                <a:cs typeface="Times New Roman" pitchFamily="18" charset="0"/>
              </a:rPr>
              <a:t>Çiçek toz halinde ise çiçek sapı, brakteler, korolla, androkeum, ginekeuma ait elemanlar anatomik olarak görülür. </a:t>
            </a:r>
            <a:endParaRPr lang="tr-TR" dirty="0">
              <a:latin typeface="Times New Roman" pitchFamily="18" charset="0"/>
              <a:cs typeface="Times New Roman" pitchFamily="18" charset="0"/>
            </a:endParaRPr>
          </a:p>
          <a:p>
            <a:pPr algn="just"/>
            <a:endParaRPr lang="tr-TR" b="1" dirty="0" smtClean="0">
              <a:latin typeface="Times New Roman" pitchFamily="18" charset="0"/>
              <a:cs typeface="Times New Roman" pitchFamily="18" charset="0"/>
            </a:endParaRPr>
          </a:p>
          <a:p>
            <a:pPr algn="just">
              <a:buNone/>
            </a:pPr>
            <a:endParaRPr lang="tr-TR" b="1" dirty="0">
              <a:latin typeface="Times New Roman" pitchFamily="18" charset="0"/>
              <a:cs typeface="Times New Roman" pitchFamily="18" charset="0"/>
            </a:endParaRPr>
          </a:p>
          <a:p>
            <a:pPr algn="just"/>
            <a:r>
              <a:rPr lang="it-IT" b="1" dirty="0" smtClean="0">
                <a:solidFill>
                  <a:srgbClr val="FF0000"/>
                </a:solidFill>
                <a:latin typeface="Times New Roman" pitchFamily="18" charset="0"/>
                <a:cs typeface="Times New Roman" pitchFamily="18" charset="0"/>
              </a:rPr>
              <a:t>Fl</a:t>
            </a:r>
            <a:r>
              <a:rPr lang="it-IT" b="1" dirty="0">
                <a:solidFill>
                  <a:srgbClr val="FF0000"/>
                </a:solidFill>
                <a:latin typeface="Times New Roman" pitchFamily="18" charset="0"/>
                <a:cs typeface="Times New Roman" pitchFamily="18" charset="0"/>
              </a:rPr>
              <a:t>. Koso</a:t>
            </a:r>
            <a:r>
              <a:rPr lang="it-IT" dirty="0">
                <a:solidFill>
                  <a:srgbClr val="FF0000"/>
                </a:solidFill>
                <a:latin typeface="Times New Roman" pitchFamily="18" charset="0"/>
                <a:cs typeface="Times New Roman" pitchFamily="18" charset="0"/>
              </a:rPr>
              <a:t> </a:t>
            </a:r>
            <a:r>
              <a:rPr lang="it-IT" dirty="0">
                <a:latin typeface="Times New Roman" pitchFamily="18" charset="0"/>
                <a:cs typeface="Times New Roman" pitchFamily="18" charset="0"/>
              </a:rPr>
              <a:t>dendiği zaman bitkinin çiçeğinin drog olarak kullanıldığı anlaşılır. </a:t>
            </a:r>
            <a:r>
              <a:rPr lang="it-IT" b="1" dirty="0">
                <a:solidFill>
                  <a:srgbClr val="FF0000"/>
                </a:solidFill>
                <a:latin typeface="Times New Roman" pitchFamily="18" charset="0"/>
                <a:cs typeface="Times New Roman" pitchFamily="18" charset="0"/>
              </a:rPr>
              <a:t>Fl. Verbasci</a:t>
            </a:r>
            <a:r>
              <a:rPr lang="it-IT" dirty="0">
                <a:latin typeface="Times New Roman" pitchFamily="18" charset="0"/>
                <a:cs typeface="Times New Roman" pitchFamily="18" charset="0"/>
              </a:rPr>
              <a:t>’de satamenler ve korolla, </a:t>
            </a:r>
            <a:r>
              <a:rPr lang="it-IT" b="1" dirty="0">
                <a:solidFill>
                  <a:srgbClr val="FF0000"/>
                </a:solidFill>
                <a:latin typeface="Times New Roman" pitchFamily="18" charset="0"/>
                <a:cs typeface="Times New Roman" pitchFamily="18" charset="0"/>
              </a:rPr>
              <a:t>Fl. Tilia</a:t>
            </a:r>
            <a:r>
              <a:rPr lang="it-IT" dirty="0">
                <a:latin typeface="Times New Roman" pitchFamily="18" charset="0"/>
                <a:cs typeface="Times New Roman" pitchFamily="18" charset="0"/>
              </a:rPr>
              <a:t>’da ise çiçek ve brakteler drog olarak kullanılır. </a:t>
            </a:r>
            <a:endParaRPr lang="tr-TR"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82356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9144000" cy="1052513"/>
          </a:xfrm>
        </p:spPr>
        <p:txBody>
          <a:bodyPr/>
          <a:lstStyle/>
          <a:p>
            <a:r>
              <a:rPr lang="es-ES_tradnl" sz="4800" b="1" i="1">
                <a:solidFill>
                  <a:srgbClr val="9900CC"/>
                </a:solidFill>
                <a:latin typeface="Brush Script MT" pitchFamily="66" charset="0"/>
              </a:rPr>
              <a:t>M</a:t>
            </a:r>
            <a:r>
              <a:rPr lang="tr-TR" sz="4800" b="1" i="1">
                <a:solidFill>
                  <a:srgbClr val="9900CC"/>
                </a:solidFill>
                <a:latin typeface="Brush Script MT" pitchFamily="66" charset="0"/>
              </a:rPr>
              <a:t>EYVE</a:t>
            </a:r>
            <a:r>
              <a:rPr lang="es-ES_tradnl" sz="4800" b="1" i="1">
                <a:solidFill>
                  <a:srgbClr val="9900CC"/>
                </a:solidFill>
                <a:latin typeface="Brush Script MT" pitchFamily="66" charset="0"/>
              </a:rPr>
              <a:t> ve T</a:t>
            </a:r>
            <a:r>
              <a:rPr lang="tr-TR" sz="4800" b="1" i="1">
                <a:solidFill>
                  <a:srgbClr val="9900CC"/>
                </a:solidFill>
                <a:latin typeface="Brush Script MT" pitchFamily="66" charset="0"/>
              </a:rPr>
              <a:t>OHUM</a:t>
            </a:r>
            <a:r>
              <a:rPr lang="es-ES_tradnl" sz="4800" b="1" i="1">
                <a:solidFill>
                  <a:srgbClr val="9900CC"/>
                </a:solidFill>
                <a:latin typeface="Brush Script MT" pitchFamily="66" charset="0"/>
              </a:rPr>
              <a:t> DROGLARI</a:t>
            </a:r>
            <a:endParaRPr lang="tr-TR" sz="4800" b="1" i="1">
              <a:solidFill>
                <a:srgbClr val="9900CC"/>
              </a:solidFill>
              <a:latin typeface="Brush Script MT" pitchFamily="66" charset="0"/>
            </a:endParaRPr>
          </a:p>
        </p:txBody>
      </p:sp>
      <p:sp>
        <p:nvSpPr>
          <p:cNvPr id="3075" name="Rectangle 3"/>
          <p:cNvSpPr>
            <a:spLocks noGrp="1" noChangeArrowheads="1"/>
          </p:cNvSpPr>
          <p:nvPr>
            <p:ph type="body" idx="1"/>
          </p:nvPr>
        </p:nvSpPr>
        <p:spPr>
          <a:xfrm>
            <a:off x="250825" y="1125538"/>
            <a:ext cx="8435975" cy="5543550"/>
          </a:xfrm>
        </p:spPr>
        <p:txBody>
          <a:bodyPr/>
          <a:lstStyle/>
          <a:p>
            <a:pPr>
              <a:lnSpc>
                <a:spcPct val="80000"/>
              </a:lnSpc>
            </a:pPr>
            <a:endParaRPr lang="tr-TR" sz="2400">
              <a:latin typeface="Times New Roman" pitchFamily="18" charset="0"/>
            </a:endParaRPr>
          </a:p>
          <a:p>
            <a:pPr algn="just">
              <a:lnSpc>
                <a:spcPct val="80000"/>
              </a:lnSpc>
            </a:pPr>
            <a:r>
              <a:rPr lang="tr-TR" sz="2400">
                <a:latin typeface="Times New Roman" pitchFamily="18" charset="0"/>
              </a:rPr>
              <a:t>Meyve döllenme sonucu gelişmiş ve olgunlaşmış ovaryum ile içerdiği tohumların meydana getirdiği topluluktur. Meyve olgunlaşırken diğer çiçek organları dökülür. Ovaryumun gelişmesiyle meyve, ovülün gelişmesiyle tohum meydana gelir. </a:t>
            </a:r>
            <a:r>
              <a:rPr lang="fi-FI" sz="2400">
                <a:latin typeface="Times New Roman" pitchFamily="18" charset="0"/>
              </a:rPr>
              <a:t>Drog olarak genellikle kuru meyveler kullanılır. Çoğunluğu kurumuş bakkalar (</a:t>
            </a:r>
            <a:r>
              <a:rPr lang="fi-FI" sz="2400" i="1">
                <a:solidFill>
                  <a:schemeClr val="hlink"/>
                </a:solidFill>
                <a:latin typeface="Times New Roman" pitchFamily="18" charset="0"/>
              </a:rPr>
              <a:t>Juniperus</a:t>
            </a:r>
            <a:r>
              <a:rPr lang="fi-FI" sz="2400">
                <a:latin typeface="Times New Roman" pitchFamily="18" charset="0"/>
              </a:rPr>
              <a:t>), kapsüller (</a:t>
            </a:r>
            <a:r>
              <a:rPr lang="fi-FI" sz="2400" i="1">
                <a:solidFill>
                  <a:schemeClr val="hlink"/>
                </a:solidFill>
                <a:latin typeface="Times New Roman" pitchFamily="18" charset="0"/>
              </a:rPr>
              <a:t>Papaver</a:t>
            </a:r>
            <a:r>
              <a:rPr lang="fi-FI" sz="2400">
                <a:latin typeface="Times New Roman" pitchFamily="18" charset="0"/>
              </a:rPr>
              <a:t>, </a:t>
            </a:r>
            <a:r>
              <a:rPr lang="fi-FI" sz="2400" i="1">
                <a:solidFill>
                  <a:schemeClr val="hlink"/>
                </a:solidFill>
                <a:latin typeface="Times New Roman" pitchFamily="18" charset="0"/>
              </a:rPr>
              <a:t>Datura</a:t>
            </a:r>
            <a:r>
              <a:rPr lang="fi-FI" sz="2400">
                <a:latin typeface="Times New Roman" pitchFamily="18" charset="0"/>
              </a:rPr>
              <a:t>) oluşturur. Meyve bazen kendi ovaryum ve tohumlarıyla, bazen sapıyla beraber drog olarak kullanılır. Örneğin </a:t>
            </a:r>
            <a:r>
              <a:rPr lang="fi-FI" sz="2400" b="1">
                <a:latin typeface="Times New Roman" pitchFamily="18" charset="0"/>
              </a:rPr>
              <a:t>Fr. Capsici</a:t>
            </a:r>
            <a:r>
              <a:rPr lang="fi-FI" sz="2400">
                <a:latin typeface="Times New Roman" pitchFamily="18" charset="0"/>
              </a:rPr>
              <a:t>’de meyve sapıda drog kapsamındadır. Bazen meyvanın sadece sapı (</a:t>
            </a:r>
            <a:r>
              <a:rPr lang="fi-FI" sz="2400" b="1">
                <a:solidFill>
                  <a:srgbClr val="FF0000"/>
                </a:solidFill>
                <a:latin typeface="Times New Roman" pitchFamily="18" charset="0"/>
              </a:rPr>
              <a:t>Stipites Cerasi</a:t>
            </a:r>
            <a:r>
              <a:rPr lang="fi-FI" sz="2400">
                <a:latin typeface="Times New Roman" pitchFamily="18" charset="0"/>
              </a:rPr>
              <a:t>), bazen sadece kaliksi (</a:t>
            </a:r>
            <a:r>
              <a:rPr lang="fi-FI" sz="2400" b="1">
                <a:solidFill>
                  <a:srgbClr val="FF0000"/>
                </a:solidFill>
                <a:latin typeface="Times New Roman" pitchFamily="18" charset="0"/>
              </a:rPr>
              <a:t>Fr. Hyoscyami</a:t>
            </a:r>
            <a:r>
              <a:rPr lang="fi-FI" sz="2400">
                <a:latin typeface="Times New Roman" pitchFamily="18" charset="0"/>
              </a:rPr>
              <a:t>), bazen de meyve kabuğu (</a:t>
            </a:r>
            <a:r>
              <a:rPr lang="fi-FI" sz="2400" b="1">
                <a:solidFill>
                  <a:srgbClr val="FF0000"/>
                </a:solidFill>
                <a:latin typeface="Times New Roman" pitchFamily="18" charset="0"/>
              </a:rPr>
              <a:t>Pericarpium Auranti</a:t>
            </a:r>
            <a:r>
              <a:rPr lang="fi-FI" sz="2400">
                <a:latin typeface="Times New Roman" pitchFamily="18" charset="0"/>
              </a:rPr>
              <a:t>) kullanılır. </a:t>
            </a:r>
            <a:endParaRPr lang="tr-TR" sz="2400">
              <a:latin typeface="Times New Roman" pitchFamily="18" charset="0"/>
            </a:endParaRPr>
          </a:p>
          <a:p>
            <a:pPr algn="just">
              <a:lnSpc>
                <a:spcPct val="80000"/>
              </a:lnSpc>
              <a:buFontTx/>
              <a:buNone/>
            </a:pPr>
            <a:endParaRPr lang="tr-TR" sz="2400">
              <a:latin typeface="Times New Roman" pitchFamily="18" charset="0"/>
            </a:endParaRPr>
          </a:p>
          <a:p>
            <a:pPr algn="just">
              <a:lnSpc>
                <a:spcPct val="80000"/>
              </a:lnSpc>
            </a:pPr>
            <a:r>
              <a:rPr lang="tr-TR" sz="2400">
                <a:latin typeface="Times New Roman" pitchFamily="18" charset="0"/>
              </a:rPr>
              <a:t>Meyve, tohum ve perikarp olmak üzere 2 kısımdır. </a:t>
            </a:r>
            <a:r>
              <a:rPr lang="fi-FI" sz="2400">
                <a:latin typeface="Times New Roman" pitchFamily="18" charset="0"/>
              </a:rPr>
              <a:t>Bazen tohum ve perikarp bir arada kullanılır. Bu tip droglara Umbelliferae drogları (</a:t>
            </a:r>
            <a:r>
              <a:rPr lang="fi-FI" sz="2400" b="1">
                <a:solidFill>
                  <a:srgbClr val="FF0000"/>
                </a:solidFill>
                <a:latin typeface="Times New Roman" pitchFamily="18" charset="0"/>
              </a:rPr>
              <a:t>Fr. Capsici</a:t>
            </a:r>
            <a:r>
              <a:rPr lang="fi-FI" sz="2400" b="1">
                <a:latin typeface="Times New Roman" pitchFamily="18" charset="0"/>
              </a:rPr>
              <a:t>, </a:t>
            </a:r>
            <a:r>
              <a:rPr lang="fi-FI" sz="2400" b="1">
                <a:solidFill>
                  <a:srgbClr val="FF0000"/>
                </a:solidFill>
                <a:latin typeface="Times New Roman" pitchFamily="18" charset="0"/>
              </a:rPr>
              <a:t>Fr. Piperis nigri</a:t>
            </a:r>
            <a:r>
              <a:rPr lang="fi-FI" sz="2400" b="1">
                <a:latin typeface="Times New Roman" pitchFamily="18" charset="0"/>
              </a:rPr>
              <a:t>, </a:t>
            </a:r>
            <a:r>
              <a:rPr lang="fi-FI" sz="2400" b="1">
                <a:solidFill>
                  <a:srgbClr val="FF0000"/>
                </a:solidFill>
                <a:latin typeface="Times New Roman" pitchFamily="18" charset="0"/>
              </a:rPr>
              <a:t>Fr. Cubabe</a:t>
            </a:r>
            <a:r>
              <a:rPr lang="fi-FI" sz="2400">
                <a:latin typeface="Times New Roman" pitchFamily="18" charset="0"/>
              </a:rPr>
              <a:t>) örnektir. </a:t>
            </a:r>
            <a:endParaRPr lang="tr-TR" sz="2400">
              <a:latin typeface="Times New Roman" pitchFamily="18" charset="0"/>
            </a:endParaRPr>
          </a:p>
        </p:txBody>
      </p:sp>
    </p:spTree>
    <p:extLst>
      <p:ext uri="{BB962C8B-B14F-4D97-AF65-F5344CB8AC3E}">
        <p14:creationId xmlns:p14="http://schemas.microsoft.com/office/powerpoint/2010/main" val="1345536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1"/>
          </p:nvPr>
        </p:nvSpPr>
        <p:spPr>
          <a:xfrm>
            <a:off x="395536" y="1772816"/>
            <a:ext cx="8229600" cy="3673475"/>
          </a:xfrm>
        </p:spPr>
        <p:txBody>
          <a:bodyPr>
            <a:normAutofit lnSpcReduction="10000"/>
          </a:bodyPr>
          <a:lstStyle/>
          <a:p>
            <a:pPr algn="just">
              <a:lnSpc>
                <a:spcPct val="90000"/>
              </a:lnSpc>
              <a:buFont typeface="Wingdings" pitchFamily="2" charset="2"/>
              <a:buChar char="§"/>
            </a:pPr>
            <a:r>
              <a:rPr lang="tr-TR" sz="2400" dirty="0">
                <a:solidFill>
                  <a:srgbClr val="000000"/>
                </a:solidFill>
                <a:latin typeface="Times New Roman" pitchFamily="18" charset="0"/>
                <a:cs typeface="Times New Roman" pitchFamily="18" charset="0"/>
              </a:rPr>
              <a:t>Tohum döllenmiş </a:t>
            </a:r>
            <a:r>
              <a:rPr lang="tr-TR" sz="2400" dirty="0" err="1">
                <a:solidFill>
                  <a:srgbClr val="000000"/>
                </a:solidFill>
                <a:latin typeface="Times New Roman" pitchFamily="18" charset="0"/>
                <a:cs typeface="Times New Roman" pitchFamily="18" charset="0"/>
              </a:rPr>
              <a:t>ovüllerin</a:t>
            </a:r>
            <a:r>
              <a:rPr lang="tr-TR" sz="2400" dirty="0">
                <a:solidFill>
                  <a:srgbClr val="000000"/>
                </a:solidFill>
                <a:latin typeface="Times New Roman" pitchFamily="18" charset="0"/>
                <a:cs typeface="Times New Roman" pitchFamily="18" charset="0"/>
              </a:rPr>
              <a:t> olgunlaşması sonucu meydana gelir. </a:t>
            </a:r>
            <a:endParaRPr lang="tr-TR" sz="2400" dirty="0">
              <a:solidFill>
                <a:srgbClr val="000000"/>
              </a:solidFill>
              <a:latin typeface="Times New Roman" pitchFamily="18" charset="0"/>
            </a:endParaRPr>
          </a:p>
          <a:p>
            <a:pPr algn="just">
              <a:lnSpc>
                <a:spcPct val="90000"/>
              </a:lnSpc>
              <a:buFont typeface="Wingdings" pitchFamily="2" charset="2"/>
              <a:buChar char="§"/>
            </a:pPr>
            <a:r>
              <a:rPr lang="tr-TR" sz="2400" dirty="0">
                <a:solidFill>
                  <a:srgbClr val="000000"/>
                </a:solidFill>
                <a:latin typeface="Times New Roman" pitchFamily="18" charset="0"/>
                <a:cs typeface="Times New Roman" pitchFamily="18" charset="0"/>
              </a:rPr>
              <a:t>Olgun bir tohum başlıca 3 kısımdan meydana gelir.</a:t>
            </a:r>
          </a:p>
          <a:p>
            <a:pPr algn="just">
              <a:lnSpc>
                <a:spcPct val="90000"/>
              </a:lnSpc>
              <a:buFontTx/>
              <a:buNone/>
            </a:pPr>
            <a:r>
              <a:rPr lang="tr-TR" sz="2400" dirty="0">
                <a:solidFill>
                  <a:srgbClr val="000000"/>
                </a:solidFill>
                <a:latin typeface="Times New Roman" pitchFamily="18" charset="0"/>
              </a:rPr>
              <a:t>		</a:t>
            </a:r>
            <a:r>
              <a:rPr lang="tr-TR" sz="2400" dirty="0">
                <a:solidFill>
                  <a:srgbClr val="000000"/>
                </a:solidFill>
                <a:latin typeface="Times New Roman" pitchFamily="18" charset="0"/>
                <a:cs typeface="Times New Roman" pitchFamily="18" charset="0"/>
              </a:rPr>
              <a:t>Tohum kabuğu (=</a:t>
            </a:r>
            <a:r>
              <a:rPr lang="tr-TR" sz="2400" dirty="0" err="1">
                <a:solidFill>
                  <a:srgbClr val="000000"/>
                </a:solidFill>
                <a:latin typeface="Times New Roman" pitchFamily="18" charset="0"/>
                <a:cs typeface="Times New Roman" pitchFamily="18" charset="0"/>
              </a:rPr>
              <a:t>testa</a:t>
            </a:r>
            <a:r>
              <a:rPr lang="tr-TR" sz="2400" dirty="0">
                <a:solidFill>
                  <a:srgbClr val="000000"/>
                </a:solidFill>
                <a:latin typeface="Times New Roman" pitchFamily="18" charset="0"/>
                <a:cs typeface="Times New Roman" pitchFamily="18" charset="0"/>
              </a:rPr>
              <a:t>)</a:t>
            </a:r>
          </a:p>
          <a:p>
            <a:pPr algn="just">
              <a:lnSpc>
                <a:spcPct val="90000"/>
              </a:lnSpc>
              <a:buFontTx/>
              <a:buNone/>
            </a:pPr>
            <a:r>
              <a:rPr lang="tr-TR" sz="2400" dirty="0">
                <a:solidFill>
                  <a:srgbClr val="000000"/>
                </a:solidFill>
                <a:latin typeface="Times New Roman" pitchFamily="18" charset="0"/>
              </a:rPr>
              <a:t>		</a:t>
            </a:r>
            <a:r>
              <a:rPr lang="tr-TR" sz="2400" dirty="0">
                <a:solidFill>
                  <a:srgbClr val="000000"/>
                </a:solidFill>
                <a:latin typeface="Times New Roman" pitchFamily="18" charset="0"/>
                <a:cs typeface="Times New Roman" pitchFamily="18" charset="0"/>
              </a:rPr>
              <a:t>Embriyo</a:t>
            </a:r>
          </a:p>
          <a:p>
            <a:pPr algn="just">
              <a:lnSpc>
                <a:spcPct val="90000"/>
              </a:lnSpc>
              <a:buFontTx/>
              <a:buNone/>
            </a:pPr>
            <a:r>
              <a:rPr lang="tr-TR" sz="2400" dirty="0">
                <a:solidFill>
                  <a:srgbClr val="000000"/>
                </a:solidFill>
                <a:latin typeface="Times New Roman" pitchFamily="18" charset="0"/>
              </a:rPr>
              <a:t>		</a:t>
            </a:r>
            <a:r>
              <a:rPr lang="tr-TR" sz="2400" dirty="0" err="1">
                <a:solidFill>
                  <a:srgbClr val="000000"/>
                </a:solidFill>
                <a:latin typeface="Times New Roman" pitchFamily="18" charset="0"/>
                <a:cs typeface="Times New Roman" pitchFamily="18" charset="0"/>
              </a:rPr>
              <a:t>Endosperma</a:t>
            </a:r>
            <a:r>
              <a:rPr lang="tr-TR" sz="2400" dirty="0">
                <a:solidFill>
                  <a:srgbClr val="000000"/>
                </a:solidFill>
                <a:latin typeface="Times New Roman" pitchFamily="18" charset="0"/>
                <a:cs typeface="Times New Roman" pitchFamily="18" charset="0"/>
              </a:rPr>
              <a:t> (=besi doku)</a:t>
            </a:r>
          </a:p>
          <a:p>
            <a:pPr algn="just">
              <a:lnSpc>
                <a:spcPct val="90000"/>
              </a:lnSpc>
              <a:buFontTx/>
              <a:buNone/>
            </a:pPr>
            <a:r>
              <a:rPr lang="tr-TR" sz="2400" b="1" dirty="0">
                <a:latin typeface="Times New Roman" pitchFamily="18" charset="0"/>
              </a:rPr>
              <a:t>Tohum kabuğu </a:t>
            </a:r>
            <a:r>
              <a:rPr lang="tr-TR" sz="2400" dirty="0">
                <a:latin typeface="Times New Roman" pitchFamily="18" charset="0"/>
              </a:rPr>
              <a:t>tohumu mekanik etkilere ve uygun olmayan çevre koşullarına karşı koruyan kısımdır. Bu nedenle bu dokuyu oluşturan hücrelerin çeperlerine mantar/lignin birikmiştir.</a:t>
            </a:r>
          </a:p>
        </p:txBody>
      </p:sp>
      <p:sp>
        <p:nvSpPr>
          <p:cNvPr id="10243" name="Text Box 3"/>
          <p:cNvSpPr txBox="1">
            <a:spLocks noChangeArrowheads="1"/>
          </p:cNvSpPr>
          <p:nvPr/>
        </p:nvSpPr>
        <p:spPr bwMode="auto">
          <a:xfrm>
            <a:off x="3384316" y="692696"/>
            <a:ext cx="2519363" cy="579438"/>
          </a:xfrm>
          <a:prstGeom prst="rect">
            <a:avLst/>
          </a:prstGeom>
          <a:noFill/>
          <a:ln w="9525">
            <a:noFill/>
            <a:miter lim="800000"/>
            <a:headEnd/>
            <a:tailEnd/>
          </a:ln>
          <a:effectLst/>
        </p:spPr>
        <p:txBody>
          <a:bodyPr>
            <a:spAutoFit/>
          </a:bodyPr>
          <a:lstStyle/>
          <a:p>
            <a:pPr algn="ctr">
              <a:spcBef>
                <a:spcPct val="50000"/>
              </a:spcBef>
            </a:pPr>
            <a:r>
              <a:rPr lang="tr-TR" sz="3200" b="1" dirty="0">
                <a:latin typeface="Times New Roman" pitchFamily="18" charset="0"/>
              </a:rPr>
              <a:t>TOHUM</a:t>
            </a:r>
          </a:p>
        </p:txBody>
      </p:sp>
    </p:spTree>
    <p:extLst>
      <p:ext uri="{BB962C8B-B14F-4D97-AF65-F5344CB8AC3E}">
        <p14:creationId xmlns:p14="http://schemas.microsoft.com/office/powerpoint/2010/main" val="9442514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body" idx="1"/>
          </p:nvPr>
        </p:nvSpPr>
        <p:spPr>
          <a:xfrm>
            <a:off x="251520" y="1268760"/>
            <a:ext cx="8497888" cy="3529013"/>
          </a:xfrm>
        </p:spPr>
        <p:txBody>
          <a:bodyPr/>
          <a:lstStyle/>
          <a:p>
            <a:pPr algn="just">
              <a:lnSpc>
                <a:spcPct val="80000"/>
              </a:lnSpc>
              <a:buFont typeface="Wingdings" pitchFamily="2" charset="2"/>
              <a:buChar char="§"/>
            </a:pPr>
            <a:r>
              <a:rPr lang="tr-TR" sz="2000" b="1" dirty="0">
                <a:solidFill>
                  <a:srgbClr val="000000"/>
                </a:solidFill>
                <a:latin typeface="Times New Roman" pitchFamily="18" charset="0"/>
                <a:cs typeface="Times New Roman" pitchFamily="18" charset="0"/>
              </a:rPr>
              <a:t>Embriyo</a:t>
            </a:r>
            <a:endParaRPr lang="tr-TR" sz="2000" b="1" dirty="0">
              <a:solidFill>
                <a:srgbClr val="000000"/>
              </a:solidFill>
              <a:latin typeface="Times New Roman" pitchFamily="18" charset="0"/>
            </a:endParaRPr>
          </a:p>
          <a:p>
            <a:pPr algn="just">
              <a:lnSpc>
                <a:spcPct val="80000"/>
              </a:lnSpc>
              <a:buFont typeface="Wingdings" pitchFamily="2" charset="2"/>
              <a:buNone/>
            </a:pPr>
            <a:r>
              <a:rPr lang="tr-TR" sz="2000" dirty="0">
                <a:solidFill>
                  <a:srgbClr val="000000"/>
                </a:solidFill>
                <a:latin typeface="Times New Roman" pitchFamily="18" charset="0"/>
              </a:rPr>
              <a:t>	D</a:t>
            </a:r>
            <a:r>
              <a:rPr lang="tr-TR" sz="2000" dirty="0">
                <a:solidFill>
                  <a:srgbClr val="000000"/>
                </a:solidFill>
                <a:latin typeface="Times New Roman" pitchFamily="18" charset="0"/>
                <a:cs typeface="Times New Roman" pitchFamily="18" charset="0"/>
              </a:rPr>
              <a:t>öllenmiş her tohumun içinde o tohumun ait olduğu bitkinin küçük bir modeli bulunur. Bu modele embriyo denir. (fasulye, fıstık) Bir tohumda genellikle bir embriyo bulunur.</a:t>
            </a:r>
            <a:r>
              <a:rPr lang="tr-TR" sz="2000" dirty="0">
                <a:latin typeface="Times New Roman" pitchFamily="18" charset="0"/>
              </a:rPr>
              <a:t> </a:t>
            </a:r>
          </a:p>
          <a:p>
            <a:pPr>
              <a:lnSpc>
                <a:spcPct val="80000"/>
              </a:lnSpc>
              <a:buFontTx/>
              <a:buNone/>
            </a:pPr>
            <a:r>
              <a:rPr lang="tr-TR" sz="2000" dirty="0">
                <a:solidFill>
                  <a:srgbClr val="000000"/>
                </a:solidFill>
                <a:latin typeface="Times New Roman" pitchFamily="18" charset="0"/>
              </a:rPr>
              <a:t>	Embriyo:	-Kök taslağı (</a:t>
            </a:r>
            <a:r>
              <a:rPr lang="tr-TR" sz="2000" dirty="0" err="1">
                <a:solidFill>
                  <a:srgbClr val="000000"/>
                </a:solidFill>
                <a:latin typeface="Times New Roman" pitchFamily="18" charset="0"/>
              </a:rPr>
              <a:t>radikula</a:t>
            </a:r>
            <a:r>
              <a:rPr lang="tr-TR" sz="2000" dirty="0">
                <a:solidFill>
                  <a:srgbClr val="000000"/>
                </a:solidFill>
                <a:latin typeface="Times New Roman" pitchFamily="18" charset="0"/>
              </a:rPr>
              <a:t>)</a:t>
            </a:r>
          </a:p>
          <a:p>
            <a:pPr>
              <a:lnSpc>
                <a:spcPct val="80000"/>
              </a:lnSpc>
              <a:buFontTx/>
              <a:buNone/>
            </a:pPr>
            <a:r>
              <a:rPr lang="tr-TR" sz="2000" dirty="0">
                <a:solidFill>
                  <a:srgbClr val="000000"/>
                </a:solidFill>
                <a:latin typeface="Times New Roman" pitchFamily="18" charset="0"/>
              </a:rPr>
              <a:t>			-Gövde taslağı (</a:t>
            </a:r>
            <a:r>
              <a:rPr lang="tr-TR" sz="2000" dirty="0" err="1">
                <a:solidFill>
                  <a:srgbClr val="000000"/>
                </a:solidFill>
                <a:latin typeface="Times New Roman" pitchFamily="18" charset="0"/>
              </a:rPr>
              <a:t>plumula</a:t>
            </a:r>
            <a:r>
              <a:rPr lang="tr-TR" sz="2000" dirty="0">
                <a:solidFill>
                  <a:srgbClr val="000000"/>
                </a:solidFill>
                <a:latin typeface="Times New Roman" pitchFamily="18" charset="0"/>
              </a:rPr>
              <a:t>)</a:t>
            </a:r>
          </a:p>
          <a:p>
            <a:pPr>
              <a:lnSpc>
                <a:spcPct val="80000"/>
              </a:lnSpc>
              <a:buFontTx/>
              <a:buNone/>
            </a:pPr>
            <a:r>
              <a:rPr lang="tr-TR" sz="2000" dirty="0">
                <a:solidFill>
                  <a:srgbClr val="000000"/>
                </a:solidFill>
                <a:latin typeface="Times New Roman" pitchFamily="18" charset="0"/>
              </a:rPr>
              <a:t>			-Çenekler ( </a:t>
            </a:r>
            <a:r>
              <a:rPr lang="tr-TR" sz="2000" dirty="0" err="1">
                <a:solidFill>
                  <a:srgbClr val="000000"/>
                </a:solidFill>
                <a:latin typeface="Times New Roman" pitchFamily="18" charset="0"/>
              </a:rPr>
              <a:t>kotiledonlar</a:t>
            </a:r>
            <a:r>
              <a:rPr lang="tr-TR" sz="2000" dirty="0">
                <a:solidFill>
                  <a:srgbClr val="000000"/>
                </a:solidFill>
                <a:latin typeface="Times New Roman" pitchFamily="18" charset="0"/>
              </a:rPr>
              <a:t>) dan meydana gelir.</a:t>
            </a:r>
          </a:p>
          <a:p>
            <a:pPr>
              <a:lnSpc>
                <a:spcPct val="80000"/>
              </a:lnSpc>
              <a:buFontTx/>
              <a:buNone/>
            </a:pPr>
            <a:endParaRPr lang="tr-TR" sz="2000" dirty="0">
              <a:solidFill>
                <a:srgbClr val="000000"/>
              </a:solidFill>
              <a:latin typeface="Times New Roman" pitchFamily="18" charset="0"/>
            </a:endParaRPr>
          </a:p>
          <a:p>
            <a:pPr algn="just">
              <a:lnSpc>
                <a:spcPct val="80000"/>
              </a:lnSpc>
              <a:buFont typeface="Wingdings" pitchFamily="2" charset="2"/>
              <a:buChar char="§"/>
            </a:pPr>
            <a:r>
              <a:rPr lang="tr-TR" sz="2000" b="1" dirty="0">
                <a:latin typeface="Times New Roman" pitchFamily="18" charset="0"/>
              </a:rPr>
              <a:t>Besi doku</a:t>
            </a:r>
          </a:p>
          <a:p>
            <a:pPr algn="just">
              <a:lnSpc>
                <a:spcPct val="80000"/>
              </a:lnSpc>
              <a:buFont typeface="Wingdings" pitchFamily="2" charset="2"/>
              <a:buNone/>
            </a:pPr>
            <a:r>
              <a:rPr lang="tr-TR" sz="2000" dirty="0">
                <a:latin typeface="Times New Roman" pitchFamily="18" charset="0"/>
              </a:rPr>
              <a:t>	Tohum çimlenirken embriyoyu, daha sonra çim bitkisini besleyen kısımdır. </a:t>
            </a:r>
          </a:p>
          <a:p>
            <a:pPr algn="just">
              <a:lnSpc>
                <a:spcPct val="80000"/>
              </a:lnSpc>
              <a:buFont typeface="Wingdings" pitchFamily="2" charset="2"/>
              <a:buNone/>
            </a:pPr>
            <a:r>
              <a:rPr lang="tr-TR" sz="2000" dirty="0">
                <a:latin typeface="Times New Roman" pitchFamily="18" charset="0"/>
              </a:rPr>
              <a:t>	Nişasta, protein, yağ yönünden zengindir.</a:t>
            </a:r>
          </a:p>
          <a:p>
            <a:pPr>
              <a:lnSpc>
                <a:spcPct val="80000"/>
              </a:lnSpc>
            </a:pPr>
            <a:endParaRPr lang="tr-TR" sz="2000" dirty="0">
              <a:solidFill>
                <a:srgbClr val="000000"/>
              </a:solidFill>
              <a:latin typeface="Times New Roman" pitchFamily="18" charset="0"/>
            </a:endParaRPr>
          </a:p>
          <a:p>
            <a:pPr algn="just">
              <a:lnSpc>
                <a:spcPct val="80000"/>
              </a:lnSpc>
              <a:buFont typeface="Wingdings" pitchFamily="2" charset="2"/>
              <a:buNone/>
            </a:pPr>
            <a:endParaRPr lang="tr-TR" sz="2000" dirty="0">
              <a:latin typeface="Times New Roman" pitchFamily="18" charset="0"/>
            </a:endParaRPr>
          </a:p>
        </p:txBody>
      </p:sp>
    </p:spTree>
    <p:extLst>
      <p:ext uri="{BB962C8B-B14F-4D97-AF65-F5344CB8AC3E}">
        <p14:creationId xmlns:p14="http://schemas.microsoft.com/office/powerpoint/2010/main" val="28407152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301</Words>
  <Application>Microsoft Office PowerPoint</Application>
  <PresentationFormat>Ekran Gösterisi (4:3)</PresentationFormat>
  <Paragraphs>27</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PowerPoint Sunusu</vt:lpstr>
      <vt:lpstr>MEYVE ve TOHUM DROGLARI</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aysegul</dc:creator>
  <cp:lastModifiedBy>aysegul</cp:lastModifiedBy>
  <cp:revision>1</cp:revision>
  <dcterms:created xsi:type="dcterms:W3CDTF">2018-06-08T11:45:10Z</dcterms:created>
  <dcterms:modified xsi:type="dcterms:W3CDTF">2018-06-08T11:45:30Z</dcterms:modified>
</cp:coreProperties>
</file>