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3"/>
  </p:notesMasterIdLst>
  <p:handoutMasterIdLst>
    <p:handoutMasterId r:id="rId24"/>
  </p:handoutMasterIdLst>
  <p:sldIdLst>
    <p:sldId id="291" r:id="rId2"/>
    <p:sldId id="296" r:id="rId3"/>
    <p:sldId id="297" r:id="rId4"/>
    <p:sldId id="298" r:id="rId5"/>
    <p:sldId id="316" r:id="rId6"/>
    <p:sldId id="308" r:id="rId7"/>
    <p:sldId id="309" r:id="rId8"/>
    <p:sldId id="300" r:id="rId9"/>
    <p:sldId id="301" r:id="rId10"/>
    <p:sldId id="302" r:id="rId11"/>
    <p:sldId id="303" r:id="rId12"/>
    <p:sldId id="304" r:id="rId13"/>
    <p:sldId id="299" r:id="rId14"/>
    <p:sldId id="311" r:id="rId15"/>
    <p:sldId id="312" r:id="rId16"/>
    <p:sldId id="313" r:id="rId17"/>
    <p:sldId id="314" r:id="rId18"/>
    <p:sldId id="317" r:id="rId19"/>
    <p:sldId id="305" r:id="rId20"/>
    <p:sldId id="306" r:id="rId21"/>
    <p:sldId id="307" r:id="rId22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 varScale="1">
        <p:scale>
          <a:sx n="69" d="100"/>
          <a:sy n="69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28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66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95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4048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44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820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64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58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5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50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691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90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35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649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132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248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60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BİYOKİMYA I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III.HAFTA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quarter" idx="13"/>
          </p:nvPr>
        </p:nvSpPr>
        <p:spPr>
          <a:xfrm>
            <a:off x="323528" y="1556792"/>
            <a:ext cx="8229600" cy="4525963"/>
          </a:xfrm>
        </p:spPr>
        <p:txBody>
          <a:bodyPr/>
          <a:lstStyle/>
          <a:p>
            <a:r>
              <a:rPr lang="tr-TR" dirty="0"/>
              <a:t>ender görülen </a:t>
            </a:r>
            <a:r>
              <a:rPr lang="tr-TR" dirty="0" smtClean="0"/>
              <a:t>amino asitlerin formülleri ve görevleri açıklanacaktır,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Amino asitlerin amino ve karboksil grupları, bazı amino asitlerin radikal gruplarının iyonize grupları zayıf asit ve zayıf baz görevi görebilir. Sulu çözeltilerde </a:t>
            </a:r>
            <a:r>
              <a:rPr lang="tr-TR" dirty="0" err="1" smtClean="0"/>
              <a:t>nötral</a:t>
            </a:r>
            <a:r>
              <a:rPr lang="tr-TR" dirty="0" smtClean="0"/>
              <a:t> </a:t>
            </a:r>
            <a:r>
              <a:rPr lang="tr-TR" dirty="0" err="1" smtClean="0"/>
              <a:t>pH</a:t>
            </a:r>
            <a:r>
              <a:rPr lang="tr-TR" dirty="0" smtClean="0"/>
              <a:t> da asit veya baz gibi davranabilirler.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3332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Böyle davranan (yani asit karşısında baz </a:t>
            </a:r>
            <a:r>
              <a:rPr lang="tr-TR" dirty="0" err="1" smtClean="0"/>
              <a:t>baz</a:t>
            </a:r>
            <a:r>
              <a:rPr lang="tr-TR" dirty="0" smtClean="0"/>
              <a:t> karşısında asit gibi) amino asitlere </a:t>
            </a:r>
            <a:r>
              <a:rPr lang="tr-TR" dirty="0" err="1" smtClean="0"/>
              <a:t>amfoterik</a:t>
            </a:r>
            <a:r>
              <a:rPr lang="tr-TR" dirty="0" smtClean="0"/>
              <a:t> veya </a:t>
            </a:r>
            <a:r>
              <a:rPr lang="tr-TR" dirty="0" err="1" smtClean="0"/>
              <a:t>amfolitler</a:t>
            </a:r>
            <a:r>
              <a:rPr lang="tr-TR" dirty="0" smtClean="0"/>
              <a:t> adı verilir.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Zwitteriyon</a:t>
            </a:r>
            <a:r>
              <a:rPr lang="tr-TR" dirty="0" smtClean="0"/>
              <a:t>, </a:t>
            </a:r>
            <a:r>
              <a:rPr lang="tr-TR" dirty="0" err="1" smtClean="0"/>
              <a:t>hibrit</a:t>
            </a:r>
            <a:r>
              <a:rPr lang="tr-TR" dirty="0" smtClean="0"/>
              <a:t> iyon, ikiz iyon kavramları yazılı olarak açıklanacaktır.</a:t>
            </a:r>
          </a:p>
          <a:p>
            <a:endParaRPr lang="tr-TR" dirty="0" smtClean="0"/>
          </a:p>
          <a:p>
            <a:r>
              <a:rPr lang="tr-TR" dirty="0" err="1" smtClean="0"/>
              <a:t>Glisin</a:t>
            </a:r>
            <a:r>
              <a:rPr lang="tr-TR" dirty="0" smtClean="0"/>
              <a:t>, </a:t>
            </a:r>
            <a:r>
              <a:rPr lang="tr-TR" dirty="0" err="1" smtClean="0"/>
              <a:t>glutamik</a:t>
            </a:r>
            <a:r>
              <a:rPr lang="tr-TR" dirty="0" smtClean="0"/>
              <a:t> asit ve </a:t>
            </a:r>
            <a:r>
              <a:rPr lang="tr-TR" dirty="0" err="1" smtClean="0"/>
              <a:t>histidinin</a:t>
            </a:r>
            <a:r>
              <a:rPr lang="tr-TR" dirty="0" smtClean="0"/>
              <a:t> </a:t>
            </a:r>
            <a:r>
              <a:rPr lang="tr-TR" dirty="0" err="1" smtClean="0"/>
              <a:t>titrasyon</a:t>
            </a:r>
            <a:r>
              <a:rPr lang="tr-TR" dirty="0" smtClean="0"/>
              <a:t> grafikleri çizilecektir.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4530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quarter" idx="13"/>
          </p:nvPr>
        </p:nvSpPr>
        <p:spPr>
          <a:xfrm>
            <a:off x="179512" y="1484784"/>
            <a:ext cx="8229600" cy="4525963"/>
          </a:xfrm>
        </p:spPr>
        <p:txBody>
          <a:bodyPr/>
          <a:lstStyle/>
          <a:p>
            <a:r>
              <a:rPr lang="tr-TR" dirty="0" smtClean="0"/>
              <a:t>Çizilen grafikler üzerinde </a:t>
            </a:r>
            <a:r>
              <a:rPr lang="tr-TR" dirty="0" err="1" smtClean="0"/>
              <a:t>izoelektrik</a:t>
            </a:r>
            <a:r>
              <a:rPr lang="tr-TR" dirty="0" smtClean="0"/>
              <a:t> nokta, </a:t>
            </a:r>
            <a:r>
              <a:rPr lang="tr-TR" dirty="0" err="1" smtClean="0"/>
              <a:t>izoelektrik</a:t>
            </a:r>
            <a:r>
              <a:rPr lang="tr-TR" dirty="0" smtClean="0"/>
              <a:t> </a:t>
            </a:r>
            <a:r>
              <a:rPr lang="tr-TR" dirty="0" err="1" smtClean="0"/>
              <a:t>pH</a:t>
            </a:r>
            <a:r>
              <a:rPr lang="tr-TR" dirty="0" smtClean="0"/>
              <a:t> veya </a:t>
            </a:r>
            <a:r>
              <a:rPr lang="tr-TR" dirty="0" err="1" smtClean="0"/>
              <a:t>pI</a:t>
            </a:r>
            <a:r>
              <a:rPr lang="tr-TR" dirty="0" smtClean="0"/>
              <a:t> değerleri gösterilecektir.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Oligopeptid</a:t>
            </a:r>
            <a:r>
              <a:rPr lang="tr-TR" dirty="0" smtClean="0"/>
              <a:t>, </a:t>
            </a:r>
            <a:r>
              <a:rPr lang="tr-TR" dirty="0" err="1" smtClean="0"/>
              <a:t>polipeptid</a:t>
            </a:r>
            <a:r>
              <a:rPr lang="tr-TR" dirty="0" smtClean="0"/>
              <a:t>, amino ve karboksil uç, </a:t>
            </a:r>
            <a:r>
              <a:rPr lang="tr-TR" dirty="0" err="1" smtClean="0"/>
              <a:t>pKa</a:t>
            </a:r>
            <a:r>
              <a:rPr lang="tr-TR" dirty="0" smtClean="0"/>
              <a:t> değeri kavramları üzerinde durulacaktır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8265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3568" y="1268760"/>
            <a:ext cx="8229600" cy="4525963"/>
          </a:xfrm>
        </p:spPr>
        <p:txBody>
          <a:bodyPr/>
          <a:lstStyle/>
          <a:p>
            <a:r>
              <a:rPr lang="tr-TR" dirty="0" err="1" smtClean="0"/>
              <a:t>Amfoter</a:t>
            </a:r>
            <a:r>
              <a:rPr lang="tr-TR" dirty="0" smtClean="0"/>
              <a:t>,</a:t>
            </a:r>
          </a:p>
          <a:p>
            <a:endParaRPr lang="tr-TR" dirty="0" smtClean="0"/>
          </a:p>
          <a:p>
            <a:r>
              <a:rPr lang="tr-TR" dirty="0" err="1" smtClean="0"/>
              <a:t>Zwitter</a:t>
            </a:r>
            <a:r>
              <a:rPr lang="tr-TR" dirty="0" smtClean="0"/>
              <a:t> iyon,</a:t>
            </a:r>
          </a:p>
          <a:p>
            <a:endParaRPr lang="tr-TR" dirty="0" smtClean="0"/>
          </a:p>
          <a:p>
            <a:r>
              <a:rPr lang="tr-TR" dirty="0" err="1" smtClean="0"/>
              <a:t>İzoelektrik</a:t>
            </a:r>
            <a:r>
              <a:rPr lang="tr-TR" dirty="0" smtClean="0"/>
              <a:t> nokta kavramları işlenecek,</a:t>
            </a:r>
          </a:p>
          <a:p>
            <a:endParaRPr lang="tr-TR" dirty="0" smtClean="0"/>
          </a:p>
          <a:p>
            <a:r>
              <a:rPr lang="tr-TR" dirty="0" smtClean="0"/>
              <a:t>Amino asitlerin </a:t>
            </a:r>
            <a:r>
              <a:rPr lang="tr-TR" dirty="0" err="1" smtClean="0"/>
              <a:t>titrasyon</a:t>
            </a:r>
            <a:r>
              <a:rPr lang="tr-TR" dirty="0" smtClean="0"/>
              <a:t> grafikleri çizilecek.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Why are the amino acids called as an amphoteric molecule? - Qu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36712"/>
            <a:ext cx="619268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Zwitterions and Amino Aci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494" y="3140968"/>
            <a:ext cx="6194889" cy="197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779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Amphoteric nature of aminoac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92088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683568" y="4869160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https://www.google.com/url?sa=i&amp;url=https%3A%2F%2Fwww.slideshare.net%2Fdrkalpeshnakrani%2Famphoteric-nature-of-aminoacids-62144939&amp;psig=AOvVaw3msNdZO66uD6pdWNmEmOzY&amp;ust=1589380683614000&amp;source=images&amp;cd=vfe&amp;ved=0CAIQjRxqFwoTCNjM8cvGrukCFQAAAAAdAAAAABAd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1862898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iochemistry of protein - Doc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85" y="476673"/>
            <a:ext cx="8572971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20609" y="5858514"/>
            <a:ext cx="85729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https://www.google.com/url?sa=i&amp;url=https%3A%2F%2Fwww.docsity.com%2Fen%2Fbiochemistry-of-protein-3%2F5151678%2F&amp;psig=AOvVaw3msNdZO66uD6pdWNmEmOzY&amp;ust=1589380683614000&amp;source=images&amp;cd=vfe&amp;ved=0CAIQjRxqFwoTCNjM8cvGrukCFQAAAAAdAAAAABA2</a:t>
            </a:r>
          </a:p>
        </p:txBody>
      </p:sp>
    </p:spTree>
    <p:extLst>
      <p:ext uri="{BB962C8B-B14F-4D97-AF65-F5344CB8AC3E}">
        <p14:creationId xmlns:p14="http://schemas.microsoft.com/office/powerpoint/2010/main" val="4129913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mino ac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980728"/>
            <a:ext cx="698477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899592" y="5877272"/>
            <a:ext cx="71647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https://www.google.com/url?sa=i&amp;url=https%3A%2F%2Fwww.slideshare.net%2Fjammalavamsikrishna%2Famino-acids-71579203&amp;psig=AOvVaw3msNdZO66uD6pdWNmEmOzY&amp;ust=1589380683614000&amp;source=images&amp;cd=vfe&amp;ved=0CAIQjRxqFwoTCNjM8cvGrukCFQAAAAAdAAAAABBG</a:t>
            </a:r>
          </a:p>
        </p:txBody>
      </p:sp>
    </p:spTree>
    <p:extLst>
      <p:ext uri="{BB962C8B-B14F-4D97-AF65-F5344CB8AC3E}">
        <p14:creationId xmlns:p14="http://schemas.microsoft.com/office/powerpoint/2010/main" val="1650025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roteins bas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80757"/>
            <a:ext cx="720080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87624" y="5445224"/>
            <a:ext cx="72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https://www.google.com/url?sa=i&amp;url=https%3A%2F%2Fwww.slideshare.net%2Fbharathpharmacist%2Fproteins-basics&amp;psig=AOvVaw3msNdZO66uD6pdWNmEmOzY&amp;ust=1589380683614000&amp;source=images&amp;cd=vfe&amp;ved=0CAIQjRxqFwoTCNjM8cvGrukCFQAAAAAdAAAAABBR</a:t>
            </a:r>
          </a:p>
        </p:txBody>
      </p:sp>
    </p:spTree>
    <p:extLst>
      <p:ext uri="{BB962C8B-B14F-4D97-AF65-F5344CB8AC3E}">
        <p14:creationId xmlns:p14="http://schemas.microsoft.com/office/powerpoint/2010/main" val="4175169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</a:t>
            </a:r>
            <a:r>
              <a:rPr lang="tr-TR" dirty="0" smtClean="0"/>
              <a:t>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</a:t>
            </a:r>
            <a:r>
              <a:rPr lang="tr-TR" dirty="0" smtClean="0"/>
              <a:t>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184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ÜÇÜNCÜ 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b="1" dirty="0" smtClean="0"/>
          </a:p>
          <a:p>
            <a:pPr algn="ctr"/>
            <a:r>
              <a:rPr lang="tr-TR" b="1" dirty="0" smtClean="0"/>
              <a:t>Amino Asitler, </a:t>
            </a:r>
            <a:r>
              <a:rPr lang="tr-TR" b="1" dirty="0" err="1" smtClean="0"/>
              <a:t>Peptidler</a:t>
            </a:r>
            <a:r>
              <a:rPr lang="tr-TR" b="1" dirty="0" smtClean="0"/>
              <a:t> ve Proteinler Konusuna Giriş Yapılacak</a:t>
            </a:r>
          </a:p>
          <a:p>
            <a:r>
              <a:rPr lang="tr-TR" b="1" dirty="0" smtClean="0"/>
              <a:t> </a:t>
            </a:r>
            <a:r>
              <a:rPr lang="tr-TR" dirty="0" smtClean="0"/>
              <a:t>Temel amino ve temel olmayan amino  asitler ve formülleri, </a:t>
            </a:r>
            <a:r>
              <a:rPr lang="tr-TR" dirty="0" err="1" smtClean="0"/>
              <a:t>pKa</a:t>
            </a:r>
            <a:r>
              <a:rPr lang="tr-TR" dirty="0" smtClean="0"/>
              <a:t> değerleri, </a:t>
            </a:r>
            <a:r>
              <a:rPr lang="tr-TR" dirty="0" err="1" smtClean="0"/>
              <a:t>izoelektrik</a:t>
            </a:r>
            <a:r>
              <a:rPr lang="tr-TR" dirty="0" smtClean="0"/>
              <a:t> noktalar, bunların biyolojik önemi, </a:t>
            </a:r>
            <a:r>
              <a:rPr lang="tr-TR" dirty="0" err="1" smtClean="0"/>
              <a:t>amfolitler</a:t>
            </a:r>
            <a:r>
              <a:rPr lang="tr-TR" dirty="0" smtClean="0"/>
              <a:t>, proteinlerin birincil yapıları, </a:t>
            </a:r>
            <a:r>
              <a:rPr lang="tr-TR" dirty="0" err="1" smtClean="0"/>
              <a:t>protomer</a:t>
            </a:r>
            <a:r>
              <a:rPr lang="tr-TR" dirty="0" smtClean="0"/>
              <a:t> ve </a:t>
            </a:r>
            <a:r>
              <a:rPr lang="tr-TR" dirty="0" err="1" smtClean="0"/>
              <a:t>prostetik</a:t>
            </a:r>
            <a:r>
              <a:rPr lang="tr-TR" dirty="0" smtClean="0"/>
              <a:t> gruplar.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872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738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Canlı organizmalarda  çok çeşitli  işlevlerde görev alan proteinler, her hücrede bulunan özgün dizilerde </a:t>
            </a:r>
            <a:r>
              <a:rPr lang="tr-TR" dirty="0" err="1" smtClean="0"/>
              <a:t>kovalent</a:t>
            </a:r>
            <a:r>
              <a:rPr lang="tr-TR" dirty="0" smtClean="0"/>
              <a:t> olarak bağlanan 20 temel amino asitten oluşurlar.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 amino  asitler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Öncelikle  amino asitlerin formülleri yazılacak,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Radikal grupların özelliklerine göre sınıflandırılacak,</a:t>
            </a:r>
          </a:p>
          <a:p>
            <a:endParaRPr lang="tr-TR" dirty="0" smtClean="0"/>
          </a:p>
          <a:p>
            <a:r>
              <a:rPr lang="tr-TR" dirty="0" smtClean="0"/>
              <a:t>Temel olmayan amino asitlerle ilgili bilgi verilerek görevleri tartışılacak,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mphoterism | Facts, Summary &amp; Definition | Chemistry Revi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96752"/>
            <a:ext cx="720080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924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mino Acids | Biyokimya, Organik kim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153253" cy="603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383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ssential Amino Acids: Functions, Requirements, Food Sour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93" y="836712"/>
            <a:ext cx="8856984" cy="457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29218" y="5418538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https://www.google.com/url?sa=i&amp;url=https%3A%2F%2Fwww.nutritionadvance.com%2Fessential-amino-acids-functions%2F&amp;psig=AOvVaw0yeZf52cOtXPLUulsnHZ5H&amp;ust=1589380255496000&amp;source=images&amp;cd=vfe&amp;ved=0CAIQjRxqFwoTCJjJ_f7ErukCFQAAAAAdAAAAABAN</a:t>
            </a:r>
          </a:p>
        </p:txBody>
      </p:sp>
    </p:spTree>
    <p:extLst>
      <p:ext uri="{BB962C8B-B14F-4D97-AF65-F5344CB8AC3E}">
        <p14:creationId xmlns:p14="http://schemas.microsoft.com/office/powerpoint/2010/main" val="4215603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quarter" idx="13"/>
          </p:nvPr>
        </p:nvSpPr>
        <p:spPr>
          <a:xfrm>
            <a:off x="323528" y="908720"/>
            <a:ext cx="8229600" cy="5217443"/>
          </a:xfrm>
        </p:spPr>
        <p:txBody>
          <a:bodyPr/>
          <a:lstStyle/>
          <a:p>
            <a:r>
              <a:rPr lang="tr-TR" dirty="0" err="1" smtClean="0"/>
              <a:t>Kiral</a:t>
            </a:r>
            <a:r>
              <a:rPr lang="tr-TR" dirty="0" smtClean="0"/>
              <a:t> merkezi olan </a:t>
            </a:r>
            <a:r>
              <a:rPr lang="tr-TR" dirty="0" err="1" smtClean="0"/>
              <a:t>biyomoleküller</a:t>
            </a:r>
            <a:r>
              <a:rPr lang="tr-TR" dirty="0" smtClean="0"/>
              <a:t> doğada D veya L olmak üzere tek bir </a:t>
            </a:r>
            <a:r>
              <a:rPr lang="tr-TR" dirty="0" err="1" smtClean="0"/>
              <a:t>stereoizomerik</a:t>
            </a:r>
            <a:r>
              <a:rPr lang="tr-TR" dirty="0" smtClean="0"/>
              <a:t> formda bulunduğu bilinmektedir.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/>
              <a:t>Doğal </a:t>
            </a:r>
            <a:r>
              <a:rPr lang="tr-TR" dirty="0" smtClean="0"/>
              <a:t>proteinlerde bulunan amino asitler L </a:t>
            </a:r>
            <a:r>
              <a:rPr lang="tr-TR" dirty="0" err="1" smtClean="0"/>
              <a:t>stereoizomerleri</a:t>
            </a:r>
            <a:r>
              <a:rPr lang="tr-TR" dirty="0" smtClean="0"/>
              <a:t> şeklindedir.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D-amino asit kalıntıları ise bakteriyel hücre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2803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duvarında </a:t>
            </a:r>
            <a:r>
              <a:rPr lang="tr-TR" dirty="0" smtClean="0"/>
              <a:t>bulunan bazı </a:t>
            </a:r>
            <a:r>
              <a:rPr lang="tr-TR" dirty="0" err="1" smtClean="0"/>
              <a:t>peptitler</a:t>
            </a:r>
            <a:r>
              <a:rPr lang="tr-TR" dirty="0" smtClean="0"/>
              <a:t>, bazı </a:t>
            </a:r>
            <a:r>
              <a:rPr lang="tr-TR" dirty="0" err="1" smtClean="0"/>
              <a:t>peptit</a:t>
            </a:r>
            <a:r>
              <a:rPr lang="tr-TR" dirty="0" smtClean="0"/>
              <a:t> amino asitleri</a:t>
            </a:r>
            <a:r>
              <a:rPr lang="tr-TR" dirty="0"/>
              <a:t> duvarında </a:t>
            </a:r>
            <a:r>
              <a:rPr lang="tr-TR" dirty="0" smtClean="0"/>
              <a:t>bulunan bazı </a:t>
            </a:r>
            <a:r>
              <a:rPr lang="tr-TR" dirty="0" err="1" smtClean="0"/>
              <a:t>peptitlere</a:t>
            </a:r>
            <a:r>
              <a:rPr lang="tr-TR" dirty="0" smtClean="0"/>
              <a:t> örnekler verilecektir.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4-hidroksiprolin, 5-hidroksilizin, 6-N-metillizin, gama-</a:t>
            </a:r>
            <a:r>
              <a:rPr lang="tr-TR" dirty="0" err="1" smtClean="0"/>
              <a:t>karboksiglutamat</a:t>
            </a:r>
            <a:r>
              <a:rPr lang="tr-TR" dirty="0" smtClean="0"/>
              <a:t>, </a:t>
            </a:r>
            <a:r>
              <a:rPr lang="tr-TR" dirty="0" err="1" smtClean="0"/>
              <a:t>dezmozin</a:t>
            </a:r>
            <a:r>
              <a:rPr lang="tr-TR" dirty="0" smtClean="0"/>
              <a:t>, </a:t>
            </a:r>
            <a:r>
              <a:rPr lang="tr-TR" dirty="0" err="1" smtClean="0"/>
              <a:t>selenosistein</a:t>
            </a:r>
            <a:r>
              <a:rPr lang="tr-TR" dirty="0" smtClean="0"/>
              <a:t>, </a:t>
            </a:r>
            <a:r>
              <a:rPr lang="tr-TR" dirty="0" err="1" smtClean="0"/>
              <a:t>fosfoserin</a:t>
            </a:r>
            <a:r>
              <a:rPr lang="tr-TR" dirty="0" smtClean="0"/>
              <a:t>, </a:t>
            </a:r>
            <a:r>
              <a:rPr lang="tr-TR" dirty="0" err="1" smtClean="0"/>
              <a:t>ornitin</a:t>
            </a:r>
            <a:r>
              <a:rPr lang="tr-TR" dirty="0" smtClean="0"/>
              <a:t>, </a:t>
            </a:r>
            <a:r>
              <a:rPr lang="tr-TR" dirty="0" err="1" smtClean="0"/>
              <a:t>sitrulin</a:t>
            </a:r>
            <a:r>
              <a:rPr lang="tr-TR" dirty="0" smtClean="0"/>
              <a:t> gibi doğal proteinlerde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01098090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478</TotalTime>
  <Words>460</Words>
  <Application>Microsoft Office PowerPoint</Application>
  <PresentationFormat>Ekran Gösterisi (4:3)</PresentationFormat>
  <Paragraphs>55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Arial Tur</vt:lpstr>
      <vt:lpstr>Tw Cen MT</vt:lpstr>
      <vt:lpstr>Damla</vt:lpstr>
      <vt:lpstr>B-309 BİYOKİMYA I </vt:lpstr>
      <vt:lpstr>ÜÇÜNCÜ  HAFTA  DERS İÇERİĞİ</vt:lpstr>
      <vt:lpstr>PowerPoint Sunusu</vt:lpstr>
      <vt:lpstr>Temel  amino  asitler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29</cp:revision>
  <dcterms:created xsi:type="dcterms:W3CDTF">2007-03-31T19:43:26Z</dcterms:created>
  <dcterms:modified xsi:type="dcterms:W3CDTF">2020-05-12T14:50:41Z</dcterms:modified>
</cp:coreProperties>
</file>