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8BCF205-7C92-40CA-AE8D-600954DA7535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41F14A-555E-4B7A-9C2D-E8FD673FA4E7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CF205-7C92-40CA-AE8D-600954DA7535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1F14A-555E-4B7A-9C2D-E8FD673FA4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CF205-7C92-40CA-AE8D-600954DA7535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1F14A-555E-4B7A-9C2D-E8FD673FA4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CF205-7C92-40CA-AE8D-600954DA7535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1F14A-555E-4B7A-9C2D-E8FD673FA4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8BCF205-7C92-40CA-AE8D-600954DA7535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41F14A-555E-4B7A-9C2D-E8FD673FA4E7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CF205-7C92-40CA-AE8D-600954DA7535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441F14A-555E-4B7A-9C2D-E8FD673FA4E7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CF205-7C92-40CA-AE8D-600954DA7535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441F14A-555E-4B7A-9C2D-E8FD673FA4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CF205-7C92-40CA-AE8D-600954DA7535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1F14A-555E-4B7A-9C2D-E8FD673FA4E7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CF205-7C92-40CA-AE8D-600954DA7535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41F14A-555E-4B7A-9C2D-E8FD673FA4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8BCF205-7C92-40CA-AE8D-600954DA7535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41F14A-555E-4B7A-9C2D-E8FD673FA4E7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8BCF205-7C92-40CA-AE8D-600954DA7535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441F14A-555E-4B7A-9C2D-E8FD673FA4E7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8BCF205-7C92-40CA-AE8D-600954DA7535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441F14A-555E-4B7A-9C2D-E8FD673FA4E7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tr/url?sa=i&amp;source=images&amp;cd=&amp;cad=rja&amp;docid=Q2bfuyfVNSWPLM&amp;tbnid=mwEKA0Nfy3AYLM:&amp;ved=0CAgQjRwwAA&amp;url=http://scentdaily.blogspot.com/2011/07/skin-tips-benefits-of-agave-nectar.html&amp;ei=evZvUfuHBPT34QTdioDADQ&amp;psig=AFQjCNE2jdVxos3mkwH4fhRkwpJV8w_m7w&amp;ust=136637849010842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Şehir Merkezleri ve Yemek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0942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İnanç Sistemlerinde;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62500" lnSpcReduction="20000"/>
          </a:bodyPr>
          <a:lstStyle/>
          <a:p>
            <a:r>
              <a:rPr lang="tr-TR" b="1" dirty="0" err="1" smtClean="0"/>
              <a:t>Konfüçyanizm</a:t>
            </a:r>
            <a:r>
              <a:rPr lang="tr-TR" b="1" dirty="0" smtClean="0"/>
              <a:t> </a:t>
            </a:r>
          </a:p>
          <a:p>
            <a:r>
              <a:rPr lang="tr-TR" dirty="0" smtClean="0"/>
              <a:t>Dini törenlerde yemek (her yıl 22 Aralık’ta)</a:t>
            </a:r>
          </a:p>
          <a:p>
            <a:endParaRPr lang="tr-TR" dirty="0" smtClean="0"/>
          </a:p>
          <a:p>
            <a:r>
              <a:rPr lang="tr-TR" b="1" dirty="0" smtClean="0"/>
              <a:t>Budizm</a:t>
            </a:r>
          </a:p>
          <a:p>
            <a:r>
              <a:rPr lang="tr-TR" dirty="0" smtClean="0"/>
              <a:t>Budist rahipler öğleden sonra yemek yemezler, sadece çay içerler.</a:t>
            </a:r>
          </a:p>
          <a:p>
            <a:r>
              <a:rPr lang="tr-TR" dirty="0" smtClean="0"/>
              <a:t>Ayda iki kez oruç tutarlar.</a:t>
            </a:r>
          </a:p>
          <a:p>
            <a:r>
              <a:rPr lang="tr-TR" i="1" dirty="0" smtClean="0"/>
              <a:t>“Öldürmediğin sürece balık yiyebilirsin”  </a:t>
            </a:r>
          </a:p>
          <a:p>
            <a:r>
              <a:rPr lang="tr-TR" dirty="0" smtClean="0"/>
              <a:t> </a:t>
            </a:r>
          </a:p>
          <a:p>
            <a:r>
              <a:rPr lang="tr-TR" b="1" dirty="0" smtClean="0"/>
              <a:t>Hinduizm</a:t>
            </a:r>
          </a:p>
          <a:p>
            <a:r>
              <a:rPr lang="tr-TR" dirty="0" smtClean="0"/>
              <a:t>Ölenler için kurban kesmek, </a:t>
            </a:r>
          </a:p>
          <a:p>
            <a:r>
              <a:rPr lang="tr-TR" dirty="0" smtClean="0"/>
              <a:t>Kötü beslenmenin Tanrı’yla iletişimin kopmasına neden olacağı inancı,</a:t>
            </a:r>
          </a:p>
          <a:p>
            <a:r>
              <a:rPr lang="tr-TR" dirty="0" smtClean="0"/>
              <a:t>Hintlilerin çoğu </a:t>
            </a:r>
            <a:r>
              <a:rPr lang="tr-TR" dirty="0" err="1" smtClean="0"/>
              <a:t>vejeteryandır</a:t>
            </a:r>
            <a:r>
              <a:rPr lang="tr-TR" dirty="0" smtClean="0"/>
              <a:t>.</a:t>
            </a:r>
          </a:p>
          <a:p>
            <a:r>
              <a:rPr lang="tr-TR" b="1" i="1" dirty="0" smtClean="0"/>
              <a:t>Tabu yiyecekler</a:t>
            </a:r>
            <a:r>
              <a:rPr lang="tr-TR" dirty="0" smtClean="0"/>
              <a:t>: İnek kutsal hayvan </a:t>
            </a:r>
          </a:p>
          <a:p>
            <a:r>
              <a:rPr lang="tr-TR" dirty="0" smtClean="0"/>
              <a:t>Domuz eti, bazı balıklar, yılan, yengeç, kümes hayvanları ve ördek eti yenmez. </a:t>
            </a:r>
          </a:p>
          <a:p>
            <a:r>
              <a:rPr lang="tr-TR" dirty="0" smtClean="0"/>
              <a:t>Kırmızı renkli besinler (soğan,sarımsak, şalgam, mantar, domates, kırmızı mercimek</a:t>
            </a:r>
          </a:p>
          <a:p>
            <a:r>
              <a:rPr lang="tr-TR" dirty="0" smtClean="0"/>
              <a:t>Oruç, bazı besinleri kısıtlayarak tutulur.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3595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İlk şehir merkezleri ve yiyecek üretimi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İ.Ö. 3000’lerde;</a:t>
            </a:r>
          </a:p>
          <a:p>
            <a:r>
              <a:rPr lang="tr-TR" b="1" dirty="0" smtClean="0"/>
              <a:t>Mezopotamya </a:t>
            </a:r>
            <a:r>
              <a:rPr lang="tr-TR" dirty="0" smtClean="0"/>
              <a:t>– Dicle ve Fırat nehirlerinin çevresi</a:t>
            </a:r>
          </a:p>
          <a:p>
            <a:r>
              <a:rPr lang="tr-TR" dirty="0" smtClean="0"/>
              <a:t>Mısır-Nil nehri çevresi</a:t>
            </a:r>
          </a:p>
          <a:p>
            <a:r>
              <a:rPr lang="tr-TR" dirty="0" smtClean="0"/>
              <a:t>Pakistan-</a:t>
            </a:r>
            <a:r>
              <a:rPr lang="tr-TR" dirty="0" err="1" smtClean="0"/>
              <a:t>İndus</a:t>
            </a:r>
            <a:r>
              <a:rPr lang="tr-TR" dirty="0" smtClean="0"/>
              <a:t> vadisi </a:t>
            </a:r>
          </a:p>
          <a:p>
            <a:r>
              <a:rPr lang="tr-TR" dirty="0" smtClean="0"/>
              <a:t>Kuzey Çin-Sarı Nehir havzası</a:t>
            </a:r>
          </a:p>
          <a:p>
            <a:r>
              <a:rPr lang="tr-TR" dirty="0" smtClean="0"/>
              <a:t>Meksika-Peru kıyıları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577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857403"/>
          </a:xfrm>
        </p:spPr>
        <p:txBody>
          <a:bodyPr/>
          <a:lstStyle/>
          <a:p>
            <a:r>
              <a:rPr lang="tr-TR" dirty="0" smtClean="0"/>
              <a:t>Meksika ve Amerika yerlilerinde; “</a:t>
            </a:r>
            <a:r>
              <a:rPr lang="tr-TR" b="1" dirty="0" smtClean="0"/>
              <a:t>mısır</a:t>
            </a:r>
            <a:r>
              <a:rPr lang="tr-TR" dirty="0" smtClean="0"/>
              <a:t>” temel besin maddesidir.</a:t>
            </a:r>
          </a:p>
          <a:p>
            <a:r>
              <a:rPr lang="tr-TR" b="1" dirty="0" smtClean="0"/>
              <a:t>Fasulye </a:t>
            </a:r>
            <a:r>
              <a:rPr lang="tr-TR" dirty="0" smtClean="0"/>
              <a:t>ve </a:t>
            </a:r>
            <a:r>
              <a:rPr lang="tr-TR" b="1" dirty="0" smtClean="0"/>
              <a:t>balkabağı</a:t>
            </a:r>
            <a:r>
              <a:rPr lang="tr-TR" dirty="0" smtClean="0"/>
              <a:t> tarımı   </a:t>
            </a:r>
          </a:p>
          <a:p>
            <a:r>
              <a:rPr lang="tr-TR" b="1" dirty="0" smtClean="0"/>
              <a:t>Yağ</a:t>
            </a:r>
            <a:r>
              <a:rPr lang="tr-TR" dirty="0" smtClean="0"/>
              <a:t>ı</a:t>
            </a:r>
            <a:r>
              <a:rPr lang="tr-TR" b="1" dirty="0" smtClean="0"/>
              <a:t> </a:t>
            </a:r>
            <a:r>
              <a:rPr lang="tr-TR" dirty="0" smtClean="0"/>
              <a:t>kullanılan bitki ve kökler </a:t>
            </a:r>
          </a:p>
          <a:p>
            <a:r>
              <a:rPr lang="tr-TR" u="sng" dirty="0" smtClean="0"/>
              <a:t>Ritüellerde</a:t>
            </a:r>
            <a:r>
              <a:rPr lang="tr-TR" dirty="0" smtClean="0"/>
              <a:t> kullanılmak üzere ekilen </a:t>
            </a:r>
            <a:r>
              <a:rPr lang="tr-TR" b="1" dirty="0" smtClean="0"/>
              <a:t>özel sebze ve çiçekler </a:t>
            </a:r>
            <a:r>
              <a:rPr lang="tr-TR" dirty="0" smtClean="0"/>
              <a:t>(örn.</a:t>
            </a:r>
            <a:r>
              <a:rPr lang="tr-TR" b="1" i="1" dirty="0" smtClean="0"/>
              <a:t> </a:t>
            </a:r>
            <a:r>
              <a:rPr lang="tr-TR" b="1" i="1" dirty="0" err="1" smtClean="0"/>
              <a:t>Agave</a:t>
            </a:r>
            <a:r>
              <a:rPr lang="tr-TR" dirty="0" smtClean="0"/>
              <a:t>)</a:t>
            </a:r>
          </a:p>
          <a:p>
            <a:r>
              <a:rPr lang="tr-TR" dirty="0" smtClean="0"/>
              <a:t>Azteklerde teşekkür için Tanrıya sunulan, bu nedenle yetiştirilen özel bir bitki…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30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1.bp.blogspot.com/-CiAHEJe3XVU/TiR7XpNmUeI/AAAAAAAAAMs/SjAylnPrIh4/s1600/AGAV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76672"/>
            <a:ext cx="640871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409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680520"/>
          </a:xfrm>
        </p:spPr>
        <p:txBody>
          <a:bodyPr/>
          <a:lstStyle/>
          <a:p>
            <a:r>
              <a:rPr lang="tr-TR" dirty="0" smtClean="0"/>
              <a:t>Latin Amerika’da tarımsal üretim:  </a:t>
            </a:r>
          </a:p>
          <a:p>
            <a:r>
              <a:rPr lang="tr-TR" b="1" dirty="0" smtClean="0"/>
              <a:t>Malikane Sistemi </a:t>
            </a:r>
          </a:p>
          <a:p>
            <a:r>
              <a:rPr lang="tr-TR" b="1" dirty="0" smtClean="0"/>
              <a:t>Plantasyon Çiftlikleri: </a:t>
            </a:r>
            <a:r>
              <a:rPr lang="tr-TR" dirty="0" smtClean="0"/>
              <a:t>tek tip besin üretimi yapan yerler (örn. muz plantasyonları) </a:t>
            </a:r>
          </a:p>
          <a:p>
            <a:pPr>
              <a:buNone/>
            </a:pPr>
            <a:r>
              <a:rPr lang="tr-TR" dirty="0" smtClean="0"/>
              <a:t>      </a:t>
            </a:r>
            <a:r>
              <a:rPr lang="tr-TR" b="1" dirty="0" smtClean="0"/>
              <a:t>Dünyada en yaygın yiyecek üreticileri: 				   çiftçiler</a:t>
            </a:r>
          </a:p>
          <a:p>
            <a:pPr>
              <a:buNone/>
            </a:pPr>
            <a:r>
              <a:rPr lang="tr-TR" b="1" dirty="0" smtClean="0"/>
              <a:t>		</a:t>
            </a:r>
            <a:r>
              <a:rPr lang="tr-TR" dirty="0" smtClean="0"/>
              <a:t>İşçi sınıfının temeli- besin üretimi yapan 	                “kırsal” emekçi sınıf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788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24744"/>
            <a:ext cx="8686800" cy="5001419"/>
          </a:xfrm>
        </p:spPr>
        <p:txBody>
          <a:bodyPr/>
          <a:lstStyle/>
          <a:p>
            <a:pPr lvl="5">
              <a:buNone/>
            </a:pPr>
            <a:r>
              <a:rPr lang="tr-TR" sz="2800" b="1" dirty="0" smtClean="0"/>
              <a:t>          </a:t>
            </a:r>
          </a:p>
          <a:p>
            <a:pPr lvl="5">
              <a:buNone/>
            </a:pPr>
            <a:endParaRPr lang="tr-TR" sz="2800" b="1" dirty="0" smtClean="0"/>
          </a:p>
          <a:p>
            <a:pPr lvl="5">
              <a:buNone/>
            </a:pPr>
            <a:r>
              <a:rPr lang="tr-TR" sz="2800" b="1" dirty="0" smtClean="0"/>
              <a:t>Yerleşik Hayat: Tarım ve “Artı Ürün”</a:t>
            </a:r>
          </a:p>
          <a:p>
            <a:pPr lvl="5">
              <a:buNone/>
            </a:pPr>
            <a:endParaRPr lang="tr-TR" sz="2800" dirty="0" smtClean="0"/>
          </a:p>
          <a:p>
            <a:pPr lvl="5">
              <a:buNone/>
            </a:pPr>
            <a:r>
              <a:rPr lang="tr-TR" sz="2800" dirty="0" smtClean="0"/>
              <a:t>Depolanacak kadar fazla besin üretimi</a:t>
            </a:r>
          </a:p>
          <a:p>
            <a:pPr lvl="5">
              <a:buNone/>
            </a:pPr>
            <a:r>
              <a:rPr lang="tr-TR" sz="2800" dirty="0" smtClean="0"/>
              <a:t>Besin maddelerinin saklanması</a:t>
            </a:r>
          </a:p>
          <a:p>
            <a:pPr lvl="5">
              <a:buNone/>
            </a:pPr>
            <a:r>
              <a:rPr lang="tr-TR" sz="2800" b="1" dirty="0" smtClean="0"/>
              <a:t>Stoklama</a:t>
            </a:r>
            <a:r>
              <a:rPr lang="tr-TR" sz="2800" dirty="0" smtClean="0"/>
              <a:t>/Depolama Teknikleri </a:t>
            </a:r>
          </a:p>
          <a:p>
            <a:pPr lvl="5">
              <a:buNone/>
            </a:pPr>
            <a:r>
              <a:rPr lang="tr-TR" sz="2800" dirty="0" smtClean="0"/>
              <a:t>İşbölümü yerine </a:t>
            </a:r>
            <a:r>
              <a:rPr lang="tr-TR" sz="2800" b="1" dirty="0" smtClean="0"/>
              <a:t>uzmanlaşma </a:t>
            </a:r>
          </a:p>
          <a:p>
            <a:pPr lvl="5"/>
            <a:endParaRPr lang="tr-TR" dirty="0" smtClean="0"/>
          </a:p>
          <a:p>
            <a:pPr lvl="7"/>
            <a:endParaRPr lang="tr-TR" dirty="0" smtClean="0"/>
          </a:p>
          <a:p>
            <a:pPr lvl="8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013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/>
              <a:t>Evcilleştirilen ilk besin maddeleri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b="1" dirty="0" smtClean="0"/>
              <a:t>Buğday </a:t>
            </a:r>
            <a:r>
              <a:rPr lang="tr-TR" dirty="0" smtClean="0"/>
              <a:t>Arpa Çavdar </a:t>
            </a:r>
          </a:p>
          <a:p>
            <a:pPr marL="82296" indent="0">
              <a:buNone/>
            </a:pPr>
            <a:r>
              <a:rPr lang="tr-TR" dirty="0" smtClean="0"/>
              <a:t>  Pirinç: Uzakdoğu’nun buğdayı </a:t>
            </a:r>
          </a:p>
          <a:p>
            <a:pPr marL="82296" indent="0">
              <a:buNone/>
            </a:pPr>
            <a:r>
              <a:rPr lang="tr-TR" dirty="0"/>
              <a:t> </a:t>
            </a:r>
            <a:r>
              <a:rPr lang="tr-TR" dirty="0" smtClean="0"/>
              <a:t>  Mısır: Türk buğdayı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077072"/>
            <a:ext cx="3012913" cy="19537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996952"/>
            <a:ext cx="3012913" cy="180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17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>Besin koruma yöntemleri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İsleme, dumanla tütsüleme</a:t>
            </a:r>
          </a:p>
          <a:p>
            <a:r>
              <a:rPr lang="tr-TR" dirty="0" smtClean="0"/>
              <a:t>Kurutma</a:t>
            </a:r>
          </a:p>
          <a:p>
            <a:r>
              <a:rPr lang="tr-TR" dirty="0" smtClean="0"/>
              <a:t>Kuru ve sulu tuzlama</a:t>
            </a:r>
          </a:p>
          <a:p>
            <a:r>
              <a:rPr lang="tr-TR" dirty="0" smtClean="0"/>
              <a:t>Reçel ve marmelat yapımı</a:t>
            </a:r>
          </a:p>
          <a:p>
            <a:r>
              <a:rPr lang="tr-TR" dirty="0" smtClean="0"/>
              <a:t>Yağa, sirkeye ve şaraba yatırma…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314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000" b="1" dirty="0" smtClean="0"/>
              <a:t>Sanayi Devrimi - 18. yy </a:t>
            </a:r>
            <a:br>
              <a:rPr lang="tr-TR" sz="4000" b="1" dirty="0" smtClean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Temel “üretim” biriminin kütlesel üretim yapan “fabrikalara” dönüştüğü  bilimsel-teknolojik devrim 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   İnsanlık Tarihinde </a:t>
            </a:r>
            <a:r>
              <a:rPr lang="tr-TR" b="1" u="sng" dirty="0" smtClean="0"/>
              <a:t>Besin Üretiminde </a:t>
            </a:r>
            <a:r>
              <a:rPr lang="tr-TR" b="1" dirty="0" smtClean="0"/>
              <a:t>İki Devrim:</a:t>
            </a:r>
          </a:p>
          <a:p>
            <a:r>
              <a:rPr lang="tr-TR" dirty="0" smtClean="0"/>
              <a:t>Neolitik Devrim: Tarımsal üretim</a:t>
            </a:r>
          </a:p>
          <a:p>
            <a:r>
              <a:rPr lang="tr-TR" dirty="0" smtClean="0"/>
              <a:t>Sanayi Devrimi: Fabrika/Kapitalist seri üretim biçimi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609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</TotalTime>
  <Words>297</Words>
  <Application>Microsoft Office PowerPoint</Application>
  <PresentationFormat>Ekran Gösterisi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Döküm</vt:lpstr>
      <vt:lpstr>Şehir Merkezleri ve Yemek</vt:lpstr>
      <vt:lpstr> İlk şehir merkezleri ve yiyecek üretimi  </vt:lpstr>
      <vt:lpstr> </vt:lpstr>
      <vt:lpstr>PowerPoint Sunusu</vt:lpstr>
      <vt:lpstr>PowerPoint Sunusu</vt:lpstr>
      <vt:lpstr>   </vt:lpstr>
      <vt:lpstr>Evcilleştirilen ilk besin maddeleri</vt:lpstr>
      <vt:lpstr> Besin koruma yöntemleri</vt:lpstr>
      <vt:lpstr> Sanayi Devrimi - 18. yy  </vt:lpstr>
      <vt:lpstr>İnanç Sistemlerinde;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Şehir Merkezleri ve Yemek</dc:title>
  <dc:creator>Hp-Pc</dc:creator>
  <cp:lastModifiedBy>Hp-Pc</cp:lastModifiedBy>
  <cp:revision>2</cp:revision>
  <dcterms:created xsi:type="dcterms:W3CDTF">2020-10-13T21:07:51Z</dcterms:created>
  <dcterms:modified xsi:type="dcterms:W3CDTF">2020-10-13T21:09:52Z</dcterms:modified>
</cp:coreProperties>
</file>