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Yuvarlatılmış Çapraz Köşeli Dikdörtgen 6"/>
          <p:cNvSpPr/>
          <p:nvPr/>
        </p:nvSpPr>
        <p:spPr>
          <a:xfrm>
            <a:off x="164592" y="146304"/>
            <a:ext cx="8814816" cy="2505456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Başlık 7"/>
          <p:cNvSpPr>
            <a:spLocks noGrp="1"/>
          </p:cNvSpPr>
          <p:nvPr>
            <p:ph type="ctrTitle"/>
          </p:nvPr>
        </p:nvSpPr>
        <p:spPr>
          <a:xfrm>
            <a:off x="464234" y="381001"/>
            <a:ext cx="8229600" cy="2209800"/>
          </a:xfrm>
        </p:spPr>
        <p:txBody>
          <a:bodyPr lIns="45720" rIns="228600" anchor="b">
            <a:normAutofit/>
          </a:bodyPr>
          <a:lstStyle>
            <a:lvl1pPr marL="0" algn="r">
              <a:defRPr sz="4800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Alt Başlık 8"/>
          <p:cNvSpPr>
            <a:spLocks noGrp="1"/>
          </p:cNvSpPr>
          <p:nvPr>
            <p:ph type="subTitle" idx="1"/>
          </p:nvPr>
        </p:nvSpPr>
        <p:spPr>
          <a:xfrm>
            <a:off x="2133600" y="2819400"/>
            <a:ext cx="6560234" cy="1752600"/>
          </a:xfrm>
        </p:spPr>
        <p:txBody>
          <a:bodyPr lIns="45720" rIns="246888"/>
          <a:lstStyle>
            <a:lvl1pPr marL="0" indent="0" algn="r">
              <a:spcBef>
                <a:spcPts val="0"/>
              </a:spcBef>
              <a:buNone/>
              <a:defRPr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10" name="Veri Yer Tutucusu 9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68BCF205-7C92-40CA-AE8D-600954DA7535}" type="datetimeFigureOut">
              <a:rPr lang="tr-TR" smtClean="0"/>
              <a:t>14.10.2020</a:t>
            </a:fld>
            <a:endParaRPr lang="tr-TR"/>
          </a:p>
        </p:txBody>
      </p:sp>
      <p:sp>
        <p:nvSpPr>
          <p:cNvPr id="11" name="Slayt Numarası Yer Tutucusu 10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7441F14A-555E-4B7A-9C2D-E8FD673FA4E7}" type="slidenum">
              <a:rPr lang="tr-TR" smtClean="0"/>
              <a:t>‹#›</a:t>
            </a:fld>
            <a:endParaRPr lang="tr-TR"/>
          </a:p>
        </p:txBody>
      </p:sp>
      <p:sp>
        <p:nvSpPr>
          <p:cNvPr id="12" name="Altbilgi Yer Tutucusu 11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8BCF205-7C92-40CA-AE8D-600954DA7535}" type="datetimeFigureOut">
              <a:rPr lang="tr-TR" smtClean="0"/>
              <a:t>14.10.2020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441F14A-555E-4B7A-9C2D-E8FD673FA4E7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 algn="l">
              <a:defRPr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8BCF205-7C92-40CA-AE8D-600954DA7535}" type="datetimeFigureOut">
              <a:rPr lang="tr-TR" smtClean="0"/>
              <a:t>14.10.2020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441F14A-555E-4B7A-9C2D-E8FD673FA4E7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ikdörtgen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8BCF205-7C92-40CA-AE8D-600954DA7535}" type="datetimeFigureOut">
              <a:rPr lang="tr-TR" smtClean="0"/>
              <a:t>14.10.2020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441F14A-555E-4B7A-9C2D-E8FD673FA4E7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ikdörtgen 6"/>
          <p:cNvSpPr/>
          <p:nvPr/>
        </p:nvSpPr>
        <p:spPr>
          <a:xfrm>
            <a:off x="1000128" y="3267456"/>
            <a:ext cx="74066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76" y="498230"/>
            <a:ext cx="7772400" cy="2731008"/>
          </a:xfrm>
        </p:spPr>
        <p:txBody>
          <a:bodyPr rIns="100584"/>
          <a:lstStyle>
            <a:lvl1pPr algn="r">
              <a:buNone/>
              <a:defRPr sz="4000" b="1" cap="none">
                <a:solidFill>
                  <a:schemeClr val="accent1">
                    <a:tint val="95000"/>
                    <a:satMod val="200000"/>
                  </a:schemeClr>
                </a:solidFill>
              </a:defRPr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3287713"/>
            <a:ext cx="7772400" cy="1509712"/>
          </a:xfrm>
        </p:spPr>
        <p:txBody>
          <a:bodyPr rIns="128016" anchor="t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8" name="Veri Yer Tutucusu 7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68BCF205-7C92-40CA-AE8D-600954DA7535}" type="datetimeFigureOut">
              <a:rPr lang="tr-TR" smtClean="0"/>
              <a:t>14.10.2020</a:t>
            </a:fld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7441F14A-555E-4B7A-9C2D-E8FD673FA4E7}" type="slidenum">
              <a:rPr lang="tr-TR" smtClean="0"/>
              <a:t>‹#›</a:t>
            </a:fld>
            <a:endParaRPr lang="tr-TR"/>
          </a:p>
        </p:txBody>
      </p:sp>
      <p:sp>
        <p:nvSpPr>
          <p:cNvPr id="10" name="Altbilgi Yer Tutucusu 9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8BCF205-7C92-40CA-AE8D-600954DA7535}" type="datetimeFigureOut">
              <a:rPr lang="tr-TR" smtClean="0"/>
              <a:t>14.10.2020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7441F14A-555E-4B7A-9C2D-E8FD673FA4E7}" type="slidenum">
              <a:rPr lang="tr-TR" smtClean="0"/>
              <a:t>‹#›</a:t>
            </a:fld>
            <a:endParaRPr lang="tr-TR"/>
          </a:p>
        </p:txBody>
      </p:sp>
      <p:sp>
        <p:nvSpPr>
          <p:cNvPr id="10" name="Dikdörtgen 9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Dikdörtgen 9"/>
          <p:cNvSpPr/>
          <p:nvPr/>
        </p:nvSpPr>
        <p:spPr>
          <a:xfrm>
            <a:off x="616744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ikdörtgen 10"/>
          <p:cNvSpPr/>
          <p:nvPr/>
        </p:nvSpPr>
        <p:spPr>
          <a:xfrm>
            <a:off x="4800600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51948"/>
            <a:ext cx="8229600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İçerik Yer Tutucusu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941763"/>
          </a:xfrm>
        </p:spPr>
        <p:txBody>
          <a:bodyPr lIns="9144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941763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8BCF205-7C92-40CA-AE8D-600954DA7535}" type="datetimeFigureOut">
              <a:rPr lang="tr-TR" smtClean="0"/>
              <a:t>14.10.2020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7441F14A-555E-4B7A-9C2D-E8FD673FA4E7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53218"/>
            <a:ext cx="8229600" cy="1143000"/>
          </a:xfrm>
        </p:spPr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8BCF205-7C92-40CA-AE8D-600954DA7535}" type="datetimeFigureOut">
              <a:rPr lang="tr-TR" smtClean="0"/>
              <a:t>14.10.2020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441F14A-555E-4B7A-9C2D-E8FD673FA4E7}" type="slidenum">
              <a:rPr lang="tr-TR" smtClean="0"/>
              <a:t>‹#›</a:t>
            </a:fld>
            <a:endParaRPr lang="tr-TR"/>
          </a:p>
        </p:txBody>
      </p:sp>
      <p:sp>
        <p:nvSpPr>
          <p:cNvPr id="7" name="Dikdörtgen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8BCF205-7C92-40CA-AE8D-600954DA7535}" type="datetimeFigureOut">
              <a:rPr lang="tr-TR" smtClean="0"/>
              <a:t>14.10.2020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441F14A-555E-4B7A-9C2D-E8FD673FA4E7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ikdörtgen 7"/>
          <p:cNvSpPr/>
          <p:nvPr/>
        </p:nvSpPr>
        <p:spPr>
          <a:xfrm>
            <a:off x="5057552" y="105765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963136" y="304800"/>
            <a:ext cx="3931920" cy="762000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2"/>
          </p:nvPr>
        </p:nvSpPr>
        <p:spPr>
          <a:xfrm>
            <a:off x="4963136" y="1107560"/>
            <a:ext cx="3931920" cy="1066800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1"/>
          </p:nvPr>
        </p:nvSpPr>
        <p:spPr>
          <a:xfrm>
            <a:off x="228600" y="2209800"/>
            <a:ext cx="8666456" cy="3977640"/>
          </a:xfrm>
        </p:spPr>
        <p:txBody>
          <a:bodyPr/>
          <a:lstStyle>
            <a:lvl1pPr marL="292608">
              <a:defRPr sz="3200"/>
            </a:lvl1pPr>
            <a:lvl2pPr marL="594360">
              <a:defRPr sz="2800"/>
            </a:lvl2pPr>
            <a:lvl3pPr marL="822960">
              <a:defRPr sz="2400"/>
            </a:lvl3pPr>
            <a:lvl4pPr marL="1051560">
              <a:defRPr sz="2000"/>
            </a:lvl4pPr>
            <a:lvl5pPr marL="1261872">
              <a:defRPr sz="20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9" name="Veri Yer Tutucusu 8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68BCF205-7C92-40CA-AE8D-600954DA7535}" type="datetimeFigureOut">
              <a:rPr lang="tr-TR" smtClean="0"/>
              <a:t>14.10.2020</a:t>
            </a:fld>
            <a:endParaRPr lang="tr-TR"/>
          </a:p>
        </p:txBody>
      </p:sp>
      <p:sp>
        <p:nvSpPr>
          <p:cNvPr id="10" name="Slayt Numarası Yer Tutucusu 9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7441F14A-555E-4B7A-9C2D-E8FD673FA4E7}" type="slidenum">
              <a:rPr lang="tr-TR" smtClean="0"/>
              <a:t>‹#›</a:t>
            </a:fld>
            <a:endParaRPr lang="tr-TR"/>
          </a:p>
        </p:txBody>
      </p:sp>
      <p:sp>
        <p:nvSpPr>
          <p:cNvPr id="11" name="Altbilgi Yer Tutucusu 10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3040443" y="4724400"/>
            <a:ext cx="5486400" cy="664536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3040443" y="5388936"/>
            <a:ext cx="5486400" cy="912255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13" name="Resim Yer Tutucusu 12"/>
          <p:cNvSpPr>
            <a:spLocks noGrp="1"/>
          </p:cNvSpPr>
          <p:nvPr>
            <p:ph type="pic" idx="1"/>
          </p:nvPr>
        </p:nvSpPr>
        <p:spPr>
          <a:xfrm>
            <a:off x="304800" y="249864"/>
            <a:ext cx="8534400" cy="4343400"/>
          </a:xfrm>
          <a:prstGeom prst="round2DiagRect">
            <a:avLst>
              <a:gd name="adj1" fmla="val 11403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  <a:extLst/>
          </a:lstStyle>
          <a:p>
            <a:pPr marL="0" algn="l" rtl="0" eaLnBrk="1" latinLnBrk="0" hangingPunct="1"/>
            <a:r>
              <a:rPr kumimoji="0" lang="tr-TR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Resim eklemek için simgeyi tıklatın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Veri Yer Tutucusu 7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68BCF205-7C92-40CA-AE8D-600954DA7535}" type="datetimeFigureOut">
              <a:rPr lang="tr-TR" smtClean="0"/>
              <a:t>14.10.2020</a:t>
            </a:fld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7441F14A-555E-4B7A-9C2D-E8FD673FA4E7}" type="slidenum">
              <a:rPr lang="tr-TR" smtClean="0"/>
              <a:t>‹#›</a:t>
            </a:fld>
            <a:endParaRPr lang="tr-TR"/>
          </a:p>
        </p:txBody>
      </p:sp>
      <p:sp>
        <p:nvSpPr>
          <p:cNvPr id="10" name="Altbilgi Yer Tutucusu 9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Yuvarlatılmış Çapraz Köşeli Dikdörtgen 6"/>
          <p:cNvSpPr/>
          <p:nvPr/>
        </p:nvSpPr>
        <p:spPr>
          <a:xfrm>
            <a:off x="164592" y="147085"/>
            <a:ext cx="8810846" cy="6565392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3"/>
          </p:nvPr>
        </p:nvSpPr>
        <p:spPr>
          <a:xfrm>
            <a:off x="1295400" y="6400800"/>
            <a:ext cx="4212264" cy="274320"/>
          </a:xfrm>
          <a:prstGeom prst="rect">
            <a:avLst/>
          </a:prstGeom>
        </p:spPr>
        <p:txBody>
          <a:bodyPr/>
          <a:lstStyle>
            <a:lvl1pPr algn="r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endParaRPr lang="tr-TR"/>
          </a:p>
        </p:txBody>
      </p:sp>
      <p:sp>
        <p:nvSpPr>
          <p:cNvPr id="14" name="Veri Yer Tutucusu 13"/>
          <p:cNvSpPr>
            <a:spLocks noGrp="1"/>
          </p:cNvSpPr>
          <p:nvPr>
            <p:ph type="dt" sz="half" idx="2"/>
          </p:nvPr>
        </p:nvSpPr>
        <p:spPr>
          <a:xfrm>
            <a:off x="5562600" y="6400800"/>
            <a:ext cx="3002280" cy="274320"/>
          </a:xfrm>
          <a:prstGeom prst="rect">
            <a:avLst/>
          </a:prstGeom>
        </p:spPr>
        <p:txBody>
          <a:bodyPr/>
          <a:lstStyle>
            <a:lvl1pPr algn="l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fld id="{68BCF205-7C92-40CA-AE8D-600954DA7535}" type="datetimeFigureOut">
              <a:rPr lang="tr-TR" smtClean="0"/>
              <a:t>14.10.2020</a:t>
            </a:fld>
            <a:endParaRPr lang="tr-TR"/>
          </a:p>
        </p:txBody>
      </p:sp>
      <p:sp>
        <p:nvSpPr>
          <p:cNvPr id="23" name="Slayt Numarası Yer Tutucusu 22"/>
          <p:cNvSpPr>
            <a:spLocks noGrp="1"/>
          </p:cNvSpPr>
          <p:nvPr>
            <p:ph type="sldNum" sz="quarter" idx="4"/>
          </p:nvPr>
        </p:nvSpPr>
        <p:spPr>
          <a:xfrm>
            <a:off x="8638952" y="6514568"/>
            <a:ext cx="464288" cy="274320"/>
          </a:xfrm>
          <a:prstGeom prst="rect">
            <a:avLst/>
          </a:prstGeom>
        </p:spPr>
        <p:txBody>
          <a:bodyPr anchor="ctr"/>
          <a:lstStyle>
            <a:lvl1pPr algn="r" eaLnBrk="1" latinLnBrk="0" hangingPunct="1">
              <a:defRPr kumimoji="0" sz="1600">
                <a:solidFill>
                  <a:schemeClr val="tx2">
                    <a:shade val="90000"/>
                  </a:schemeClr>
                </a:solidFill>
                <a:effectLst/>
              </a:defRPr>
            </a:lvl1pPr>
            <a:extLst/>
          </a:lstStyle>
          <a:p>
            <a:fld id="{7441F14A-555E-4B7A-9C2D-E8FD673FA4E7}" type="slidenum">
              <a:rPr lang="tr-TR" smtClean="0"/>
              <a:t>‹#›</a:t>
            </a:fld>
            <a:endParaRPr lang="tr-TR"/>
          </a:p>
        </p:txBody>
      </p:sp>
      <p:sp>
        <p:nvSpPr>
          <p:cNvPr id="22" name="Başlık Yer Tutucusu 21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1143000"/>
          </a:xfrm>
          <a:prstGeom prst="rect">
            <a:avLst/>
          </a:prstGeom>
        </p:spPr>
        <p:txBody>
          <a:bodyPr rIns="91440" anchor="b">
            <a:normAutofit/>
            <a:scene3d>
              <a:camera prst="orthographic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3" name="Metin Yer Tutucusu 12"/>
          <p:cNvSpPr>
            <a:spLocks noGrp="1"/>
          </p:cNvSpPr>
          <p:nvPr>
            <p:ph type="body" idx="1"/>
          </p:nvPr>
        </p:nvSpPr>
        <p:spPr>
          <a:xfrm>
            <a:off x="457200" y="1646237"/>
            <a:ext cx="8229600" cy="452628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54864" algn="r" rtl="0" eaLnBrk="1" latinLnBrk="0" hangingPunct="1">
        <a:spcBef>
          <a:spcPct val="0"/>
        </a:spcBef>
        <a:buNone/>
        <a:defRPr kumimoji="0" sz="4600" kern="1200">
          <a:solidFill>
            <a:schemeClr val="tx2">
              <a:tint val="100000"/>
              <a:shade val="90000"/>
              <a:satMod val="250000"/>
              <a:alpha val="100000"/>
            </a:schemeClr>
          </a:solidFill>
          <a:effectLst>
            <a:outerShdw blurRad="38100" dist="25500" dir="5400000" algn="tl" rotWithShape="0">
              <a:srgbClr val="000000">
                <a:satMod val="180000"/>
                <a:alpha val="7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92100" indent="-292100" algn="l" rtl="0" eaLnBrk="1" latinLnBrk="0" hangingPunct="1">
        <a:spcBef>
          <a:spcPts val="0"/>
        </a:spcBef>
        <a:buClr>
          <a:schemeClr val="accent1"/>
        </a:buClr>
        <a:buSzPct val="70000"/>
        <a:buFont typeface="Wingdings 2"/>
        <a:buChar char="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rtl="0" eaLnBrk="1" latinLnBrk="0" hangingPunct="1">
        <a:spcBef>
          <a:spcPts val="400"/>
        </a:spcBef>
        <a:buClr>
          <a:schemeClr val="accent2"/>
        </a:buClr>
        <a:buSzPct val="90000"/>
        <a:buFontTx/>
        <a:buChar char="•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192024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www.google.com.tr/url?sa=i&amp;source=images&amp;cd=&amp;cad=rja&amp;docid=Q2bfuyfVNSWPLM&amp;tbnid=mwEKA0Nfy3AYLM:&amp;ved=0CAgQjRwwAA&amp;url=http://scentdaily.blogspot.com/2011/07/skin-tips-benefits-of-agave-nectar.html&amp;ei=evZvUfuHBPT34QTdioDADQ&amp;psig=AFQjCNE2jdVxos3mkwH4fhRkwpJV8w_m7w&amp;ust=1366378490108423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Şehir Merkezleri ve Yemek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77094282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66130"/>
          </a:xfrm>
        </p:spPr>
        <p:txBody>
          <a:bodyPr>
            <a:normAutofit/>
          </a:bodyPr>
          <a:lstStyle/>
          <a:p>
            <a:r>
              <a:rPr lang="tr-TR" sz="3200" b="1" dirty="0" smtClean="0"/>
              <a:t>İnanç Sistemlerinde;</a:t>
            </a:r>
            <a:endParaRPr lang="tr-TR" sz="3200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184576"/>
          </a:xfrm>
        </p:spPr>
        <p:txBody>
          <a:bodyPr>
            <a:normAutofit fontScale="62500" lnSpcReduction="20000"/>
          </a:bodyPr>
          <a:lstStyle/>
          <a:p>
            <a:r>
              <a:rPr lang="tr-TR" b="1" dirty="0" err="1" smtClean="0"/>
              <a:t>Konfüçyanizm</a:t>
            </a:r>
            <a:r>
              <a:rPr lang="tr-TR" b="1" dirty="0" smtClean="0"/>
              <a:t> </a:t>
            </a:r>
          </a:p>
          <a:p>
            <a:r>
              <a:rPr lang="tr-TR" dirty="0" smtClean="0"/>
              <a:t>Dini törenlerde yemek (her yıl 22 Aralık’ta)</a:t>
            </a:r>
          </a:p>
          <a:p>
            <a:endParaRPr lang="tr-TR" dirty="0" smtClean="0"/>
          </a:p>
          <a:p>
            <a:r>
              <a:rPr lang="tr-TR" b="1" dirty="0" smtClean="0"/>
              <a:t>Budizm</a:t>
            </a:r>
          </a:p>
          <a:p>
            <a:r>
              <a:rPr lang="tr-TR" dirty="0" smtClean="0"/>
              <a:t>Budist rahipler öğleden sonra yemek yemezler, sadece çay içerler.</a:t>
            </a:r>
          </a:p>
          <a:p>
            <a:r>
              <a:rPr lang="tr-TR" dirty="0" smtClean="0"/>
              <a:t>Ayda iki kez oruç tutarlar.</a:t>
            </a:r>
          </a:p>
          <a:p>
            <a:r>
              <a:rPr lang="tr-TR" i="1" dirty="0" smtClean="0"/>
              <a:t>“Öldürmediğin sürece balık yiyebilirsin”  </a:t>
            </a:r>
          </a:p>
          <a:p>
            <a:r>
              <a:rPr lang="tr-TR" dirty="0" smtClean="0"/>
              <a:t> </a:t>
            </a:r>
          </a:p>
          <a:p>
            <a:r>
              <a:rPr lang="tr-TR" b="1" dirty="0" smtClean="0"/>
              <a:t>Hinduizm</a:t>
            </a:r>
          </a:p>
          <a:p>
            <a:r>
              <a:rPr lang="tr-TR" dirty="0" smtClean="0"/>
              <a:t>Ölenler için kurban kesmek, </a:t>
            </a:r>
          </a:p>
          <a:p>
            <a:r>
              <a:rPr lang="tr-TR" dirty="0" smtClean="0"/>
              <a:t>Kötü beslenmenin Tanrı’yla iletişimin kopmasına neden olacağı inancı,</a:t>
            </a:r>
          </a:p>
          <a:p>
            <a:r>
              <a:rPr lang="tr-TR" dirty="0" smtClean="0"/>
              <a:t>Hintlilerin çoğu </a:t>
            </a:r>
            <a:r>
              <a:rPr lang="tr-TR" dirty="0" err="1" smtClean="0"/>
              <a:t>vejeteryandır</a:t>
            </a:r>
            <a:r>
              <a:rPr lang="tr-TR" dirty="0" smtClean="0"/>
              <a:t>.</a:t>
            </a:r>
          </a:p>
          <a:p>
            <a:r>
              <a:rPr lang="tr-TR" b="1" i="1" dirty="0" smtClean="0"/>
              <a:t>Tabu yiyecekler</a:t>
            </a:r>
            <a:r>
              <a:rPr lang="tr-TR" dirty="0" smtClean="0"/>
              <a:t>: İnek kutsal hayvan </a:t>
            </a:r>
          </a:p>
          <a:p>
            <a:r>
              <a:rPr lang="tr-TR" dirty="0" smtClean="0"/>
              <a:t>Domuz eti, bazı balıklar, yılan, yengeç, kümes hayvanları ve ördek eti yenmez. </a:t>
            </a:r>
          </a:p>
          <a:p>
            <a:r>
              <a:rPr lang="tr-TR" dirty="0" smtClean="0"/>
              <a:t>Kırmızı renkli besinler (soğan,sarımsak, şalgam, mantar, domates, kırmızı mercimek</a:t>
            </a:r>
          </a:p>
          <a:p>
            <a:r>
              <a:rPr lang="tr-TR" dirty="0" smtClean="0"/>
              <a:t>Oruç, bazı besinleri kısıtlayarak tutulur. </a:t>
            </a:r>
          </a:p>
          <a:p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42359554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/>
            </a:r>
            <a:br>
              <a:rPr lang="tr-TR" dirty="0" smtClean="0"/>
            </a:br>
            <a:r>
              <a:rPr lang="tr-TR" b="1" dirty="0" smtClean="0"/>
              <a:t>İlk şehir merkezleri ve yiyecek üretimi </a:t>
            </a:r>
            <a:r>
              <a:rPr lang="tr-TR" dirty="0" smtClean="0"/>
              <a:t/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İ.Ö. 3000’lerde;</a:t>
            </a:r>
          </a:p>
          <a:p>
            <a:r>
              <a:rPr lang="tr-TR" b="1" dirty="0" smtClean="0"/>
              <a:t>Mezopotamya </a:t>
            </a:r>
            <a:r>
              <a:rPr lang="tr-TR" dirty="0" smtClean="0"/>
              <a:t>– Dicle ve Fırat nehirlerinin çevresi</a:t>
            </a:r>
          </a:p>
          <a:p>
            <a:r>
              <a:rPr lang="tr-TR" dirty="0" smtClean="0"/>
              <a:t>Mısır-Nil nehri çevresi</a:t>
            </a:r>
          </a:p>
          <a:p>
            <a:r>
              <a:rPr lang="tr-TR" dirty="0" smtClean="0"/>
              <a:t>Pakistan-</a:t>
            </a:r>
            <a:r>
              <a:rPr lang="tr-TR" dirty="0" err="1" smtClean="0"/>
              <a:t>İndus</a:t>
            </a:r>
            <a:r>
              <a:rPr lang="tr-TR" dirty="0" smtClean="0"/>
              <a:t> vadisi </a:t>
            </a:r>
          </a:p>
          <a:p>
            <a:r>
              <a:rPr lang="tr-TR" dirty="0" smtClean="0"/>
              <a:t>Kuzey Çin-Sarı Nehir havzası</a:t>
            </a:r>
          </a:p>
          <a:p>
            <a:r>
              <a:rPr lang="tr-TR" dirty="0" smtClean="0"/>
              <a:t>Meksika-Peru kıyıları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657761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tr-TR" b="1" dirty="0" smtClean="0"/>
              <a:t/>
            </a:r>
            <a:br>
              <a:rPr lang="tr-TR" b="1" dirty="0" smtClean="0"/>
            </a:br>
            <a:endParaRPr lang="tr-TR" sz="4000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4857403"/>
          </a:xfrm>
        </p:spPr>
        <p:txBody>
          <a:bodyPr/>
          <a:lstStyle/>
          <a:p>
            <a:r>
              <a:rPr lang="tr-TR" dirty="0" smtClean="0"/>
              <a:t>Meksika ve Amerika yerlilerinde; “</a:t>
            </a:r>
            <a:r>
              <a:rPr lang="tr-TR" b="1" dirty="0" smtClean="0"/>
              <a:t>mısır</a:t>
            </a:r>
            <a:r>
              <a:rPr lang="tr-TR" dirty="0" smtClean="0"/>
              <a:t>” temel besin maddesidir.</a:t>
            </a:r>
          </a:p>
          <a:p>
            <a:r>
              <a:rPr lang="tr-TR" b="1" dirty="0" smtClean="0"/>
              <a:t>Fasulye </a:t>
            </a:r>
            <a:r>
              <a:rPr lang="tr-TR" dirty="0" smtClean="0"/>
              <a:t>ve </a:t>
            </a:r>
            <a:r>
              <a:rPr lang="tr-TR" b="1" dirty="0" smtClean="0"/>
              <a:t>balkabağı</a:t>
            </a:r>
            <a:r>
              <a:rPr lang="tr-TR" dirty="0" smtClean="0"/>
              <a:t> tarımı   </a:t>
            </a:r>
          </a:p>
          <a:p>
            <a:r>
              <a:rPr lang="tr-TR" b="1" dirty="0" smtClean="0"/>
              <a:t>Yağ</a:t>
            </a:r>
            <a:r>
              <a:rPr lang="tr-TR" dirty="0" smtClean="0"/>
              <a:t>ı</a:t>
            </a:r>
            <a:r>
              <a:rPr lang="tr-TR" b="1" dirty="0" smtClean="0"/>
              <a:t> </a:t>
            </a:r>
            <a:r>
              <a:rPr lang="tr-TR" dirty="0" smtClean="0"/>
              <a:t>kullanılan bitki ve kökler </a:t>
            </a:r>
          </a:p>
          <a:p>
            <a:r>
              <a:rPr lang="tr-TR" u="sng" dirty="0" smtClean="0"/>
              <a:t>Ritüellerde</a:t>
            </a:r>
            <a:r>
              <a:rPr lang="tr-TR" dirty="0" smtClean="0"/>
              <a:t> kullanılmak üzere ekilen </a:t>
            </a:r>
            <a:r>
              <a:rPr lang="tr-TR" b="1" dirty="0" smtClean="0"/>
              <a:t>özel sebze ve çiçekler </a:t>
            </a:r>
            <a:r>
              <a:rPr lang="tr-TR" dirty="0" smtClean="0"/>
              <a:t>(örn.</a:t>
            </a:r>
            <a:r>
              <a:rPr lang="tr-TR" b="1" i="1" dirty="0" smtClean="0"/>
              <a:t> </a:t>
            </a:r>
            <a:r>
              <a:rPr lang="tr-TR" b="1" i="1" dirty="0" err="1" smtClean="0"/>
              <a:t>Agave</a:t>
            </a:r>
            <a:r>
              <a:rPr lang="tr-TR" dirty="0" smtClean="0"/>
              <a:t>)</a:t>
            </a:r>
          </a:p>
          <a:p>
            <a:r>
              <a:rPr lang="tr-TR" dirty="0" smtClean="0"/>
              <a:t>Azteklerde teşekkür için Tanrıya sunulan, bu nedenle yetiştirilen özel bir bitki…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630459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rc_mi" descr="http://1.bp.blogspot.com/-CiAHEJe3XVU/TiR7XpNmUeI/AAAAAAAAAMs/SjAylnPrIh4/s1600/AGAVE.jpg">
            <a:hlinkClick r:id="rId2"/>
          </p:cNvPr>
          <p:cNvPicPr>
            <a:picLocks noGrp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331640" y="476672"/>
            <a:ext cx="6408712" cy="55446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8940981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4680520"/>
          </a:xfrm>
        </p:spPr>
        <p:txBody>
          <a:bodyPr/>
          <a:lstStyle/>
          <a:p>
            <a:r>
              <a:rPr lang="tr-TR" dirty="0" smtClean="0"/>
              <a:t>Latin Amerika’da tarımsal üretim:  </a:t>
            </a:r>
          </a:p>
          <a:p>
            <a:r>
              <a:rPr lang="tr-TR" b="1" dirty="0" smtClean="0"/>
              <a:t>Malikane Sistemi </a:t>
            </a:r>
          </a:p>
          <a:p>
            <a:r>
              <a:rPr lang="tr-TR" b="1" dirty="0" smtClean="0"/>
              <a:t>Plantasyon Çiftlikleri: </a:t>
            </a:r>
            <a:r>
              <a:rPr lang="tr-TR" dirty="0" smtClean="0"/>
              <a:t>tek tip besin üretimi yapan yerler (örn. muz plantasyonları) </a:t>
            </a:r>
          </a:p>
          <a:p>
            <a:pPr>
              <a:buNone/>
            </a:pPr>
            <a:r>
              <a:rPr lang="tr-TR" dirty="0" smtClean="0"/>
              <a:t>      </a:t>
            </a:r>
            <a:r>
              <a:rPr lang="tr-TR" b="1" dirty="0" smtClean="0"/>
              <a:t>Dünyada en yaygın yiyecek üreticileri: 				   çiftçiler</a:t>
            </a:r>
          </a:p>
          <a:p>
            <a:pPr>
              <a:buNone/>
            </a:pPr>
            <a:r>
              <a:rPr lang="tr-TR" b="1" dirty="0" smtClean="0"/>
              <a:t>		</a:t>
            </a:r>
            <a:r>
              <a:rPr lang="tr-TR" dirty="0" smtClean="0"/>
              <a:t>İşçi sınıfının temeli- besin üretimi yapan 	                “kırsal” emekçi sınıf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678872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0" y="1124744"/>
            <a:ext cx="8686800" cy="5001419"/>
          </a:xfrm>
        </p:spPr>
        <p:txBody>
          <a:bodyPr/>
          <a:lstStyle/>
          <a:p>
            <a:pPr lvl="5">
              <a:buNone/>
            </a:pPr>
            <a:r>
              <a:rPr lang="tr-TR" sz="2800" b="1" dirty="0" smtClean="0"/>
              <a:t>          </a:t>
            </a:r>
          </a:p>
          <a:p>
            <a:pPr lvl="5">
              <a:buNone/>
            </a:pPr>
            <a:endParaRPr lang="tr-TR" sz="2800" b="1" dirty="0" smtClean="0"/>
          </a:p>
          <a:p>
            <a:pPr lvl="5">
              <a:buNone/>
            </a:pPr>
            <a:r>
              <a:rPr lang="tr-TR" sz="2800" b="1" dirty="0" smtClean="0"/>
              <a:t>Yerleşik Hayat: Tarım ve “Artı Ürün”</a:t>
            </a:r>
          </a:p>
          <a:p>
            <a:pPr lvl="5">
              <a:buNone/>
            </a:pPr>
            <a:endParaRPr lang="tr-TR" sz="2800" dirty="0" smtClean="0"/>
          </a:p>
          <a:p>
            <a:pPr lvl="5">
              <a:buNone/>
            </a:pPr>
            <a:r>
              <a:rPr lang="tr-TR" sz="2800" dirty="0" smtClean="0"/>
              <a:t>Depolanacak kadar fazla besin üretimi</a:t>
            </a:r>
          </a:p>
          <a:p>
            <a:pPr lvl="5">
              <a:buNone/>
            </a:pPr>
            <a:r>
              <a:rPr lang="tr-TR" sz="2800" dirty="0" smtClean="0"/>
              <a:t>Besin maddelerinin saklanması</a:t>
            </a:r>
          </a:p>
          <a:p>
            <a:pPr lvl="5">
              <a:buNone/>
            </a:pPr>
            <a:r>
              <a:rPr lang="tr-TR" sz="2800" b="1" dirty="0" smtClean="0"/>
              <a:t>Stoklama</a:t>
            </a:r>
            <a:r>
              <a:rPr lang="tr-TR" sz="2800" dirty="0" smtClean="0"/>
              <a:t>/Depolama Teknikleri </a:t>
            </a:r>
          </a:p>
          <a:p>
            <a:pPr lvl="5">
              <a:buNone/>
            </a:pPr>
            <a:r>
              <a:rPr lang="tr-TR" sz="2800" dirty="0" smtClean="0"/>
              <a:t>İşbölümü yerine </a:t>
            </a:r>
            <a:r>
              <a:rPr lang="tr-TR" sz="2800" b="1" dirty="0" smtClean="0"/>
              <a:t>uzmanlaşma </a:t>
            </a:r>
          </a:p>
          <a:p>
            <a:pPr lvl="5"/>
            <a:endParaRPr lang="tr-TR" dirty="0" smtClean="0"/>
          </a:p>
          <a:p>
            <a:pPr lvl="7"/>
            <a:endParaRPr lang="tr-TR" dirty="0" smtClean="0"/>
          </a:p>
          <a:p>
            <a:pPr lvl="8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501314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sz="4000" b="1" dirty="0" smtClean="0"/>
              <a:t>Evcilleştirilen ilk besin maddeleri</a:t>
            </a:r>
            <a:endParaRPr lang="tr-TR" sz="4000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82296" indent="0">
              <a:buNone/>
            </a:pPr>
            <a:r>
              <a:rPr lang="tr-TR" b="1" dirty="0" smtClean="0"/>
              <a:t>Buğday </a:t>
            </a:r>
            <a:r>
              <a:rPr lang="tr-TR" dirty="0" smtClean="0"/>
              <a:t>Arpa Çavdar </a:t>
            </a:r>
          </a:p>
          <a:p>
            <a:pPr marL="82296" indent="0">
              <a:buNone/>
            </a:pPr>
            <a:r>
              <a:rPr lang="tr-TR" dirty="0" smtClean="0"/>
              <a:t>  Pirinç: Uzakdoğu’nun buğdayı </a:t>
            </a:r>
          </a:p>
          <a:p>
            <a:pPr marL="82296" indent="0">
              <a:buNone/>
            </a:pPr>
            <a:r>
              <a:rPr lang="tr-TR" dirty="0"/>
              <a:t> </a:t>
            </a:r>
            <a:r>
              <a:rPr lang="tr-TR" dirty="0" smtClean="0"/>
              <a:t>  Mısır: Türk buğdayı</a:t>
            </a:r>
            <a:endParaRPr lang="tr-TR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63688" y="4077072"/>
            <a:ext cx="3012913" cy="1953766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20072" y="2996952"/>
            <a:ext cx="3012913" cy="18077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41789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sz="3600" b="1" dirty="0" smtClean="0"/>
              <a:t/>
            </a:r>
            <a:br>
              <a:rPr lang="tr-TR" sz="3600" b="1" dirty="0" smtClean="0"/>
            </a:br>
            <a:r>
              <a:rPr lang="tr-TR" sz="3600" b="1" dirty="0" smtClean="0"/>
              <a:t>Besin koruma yöntemleri</a:t>
            </a:r>
            <a:endParaRPr lang="tr-TR" sz="3600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İsleme, dumanla tütsüleme</a:t>
            </a:r>
          </a:p>
          <a:p>
            <a:r>
              <a:rPr lang="tr-TR" dirty="0" smtClean="0"/>
              <a:t>Kurutma</a:t>
            </a:r>
          </a:p>
          <a:p>
            <a:r>
              <a:rPr lang="tr-TR" dirty="0" smtClean="0"/>
              <a:t>Kuru ve sulu tuzlama</a:t>
            </a:r>
          </a:p>
          <a:p>
            <a:r>
              <a:rPr lang="tr-TR" dirty="0" smtClean="0"/>
              <a:t>Reçel ve marmelat yapımı</a:t>
            </a:r>
          </a:p>
          <a:p>
            <a:r>
              <a:rPr lang="tr-TR" dirty="0" smtClean="0"/>
              <a:t>Yağa, sirkeye ve şaraba yatırma…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631415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 smtClean="0"/>
              <a:t/>
            </a:r>
            <a:br>
              <a:rPr lang="tr-TR" b="1" dirty="0" smtClean="0"/>
            </a:br>
            <a:r>
              <a:rPr lang="tr-TR" sz="4000" b="1" dirty="0" smtClean="0"/>
              <a:t>Sanayi Devrimi - 18. yy </a:t>
            </a:r>
            <a:br>
              <a:rPr lang="tr-TR" sz="4000" b="1" dirty="0" smtClean="0"/>
            </a:br>
            <a:endParaRPr lang="tr-TR" sz="4000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4525963"/>
          </a:xfrm>
        </p:spPr>
        <p:txBody>
          <a:bodyPr>
            <a:normAutofit/>
          </a:bodyPr>
          <a:lstStyle/>
          <a:p>
            <a:r>
              <a:rPr lang="tr-TR" dirty="0" smtClean="0"/>
              <a:t>Temel “üretim” biriminin kütlesel üretim yapan “fabrikalara” dönüştüğü  bilimsel-teknolojik devrim </a:t>
            </a:r>
          </a:p>
          <a:p>
            <a:pPr>
              <a:buNone/>
            </a:pPr>
            <a:endParaRPr lang="tr-TR" b="1" dirty="0" smtClean="0"/>
          </a:p>
          <a:p>
            <a:pPr>
              <a:buNone/>
            </a:pPr>
            <a:r>
              <a:rPr lang="tr-TR" b="1" dirty="0" smtClean="0"/>
              <a:t>   İnsanlık Tarihinde </a:t>
            </a:r>
            <a:r>
              <a:rPr lang="tr-TR" b="1" u="sng" dirty="0" smtClean="0"/>
              <a:t>Besin Üretiminde </a:t>
            </a:r>
            <a:r>
              <a:rPr lang="tr-TR" b="1" dirty="0" smtClean="0"/>
              <a:t>İki Devrim:</a:t>
            </a:r>
          </a:p>
          <a:p>
            <a:r>
              <a:rPr lang="tr-TR" dirty="0" smtClean="0"/>
              <a:t>Neolitik Devrim: Tarımsal üretim</a:t>
            </a:r>
          </a:p>
          <a:p>
            <a:r>
              <a:rPr lang="tr-TR" dirty="0" smtClean="0"/>
              <a:t>Sanayi Devrimi: Fabrika/Kapitalist seri üretim biçimi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160911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öküm">
  <a:themeElements>
    <a:clrScheme name="Döküm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Döküm">
      <a:maj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Döküm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80000"/>
              </a:schemeClr>
            </a:gs>
            <a:gs pos="62000">
              <a:schemeClr val="phClr">
                <a:tint val="30000"/>
                <a:satMod val="180000"/>
              </a:schemeClr>
            </a:gs>
            <a:gs pos="100000">
              <a:schemeClr val="phClr">
                <a:tint val="22000"/>
                <a:satMod val="18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58000"/>
                <a:satMod val="150000"/>
              </a:schemeClr>
            </a:gs>
            <a:gs pos="72000">
              <a:schemeClr val="phClr">
                <a:tint val="90000"/>
                <a:satMod val="135000"/>
              </a:schemeClr>
            </a:gs>
            <a:gs pos="100000">
              <a:schemeClr val="phClr">
                <a:tint val="8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80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000000"/>
            </a:lightRig>
          </a:scene3d>
          <a:sp3d prstMaterial="matte">
            <a:bevelT w="63500" h="635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5000"/>
                <a:satMod val="400000"/>
              </a:schemeClr>
            </a:gs>
            <a:gs pos="20000">
              <a:schemeClr val="phClr">
                <a:tint val="80000"/>
                <a:satMod val="355000"/>
              </a:schemeClr>
            </a:gs>
            <a:gs pos="100000">
              <a:schemeClr val="phClr">
                <a:tint val="95000"/>
                <a:shade val="55000"/>
                <a:satMod val="355000"/>
              </a:schemeClr>
            </a:gs>
          </a:gsLst>
          <a:path path="circle">
            <a:fillToRect l="67500" t="35000" r="32500" b="65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0"/>
                <a:satMod val="120000"/>
              </a:schemeClr>
              <a:schemeClr val="phClr">
                <a:tint val="70000"/>
                <a:satMod val="250000"/>
              </a:schemeClr>
            </a:duotone>
          </a:blip>
          <a:tile tx="0" ty="0" sx="50000" sy="50000" flip="none" algn="t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Foundry</Template>
  <TotalTime>2</TotalTime>
  <Words>297</Words>
  <Application>Microsoft Office PowerPoint</Application>
  <PresentationFormat>Ekran Gösterisi (4:3)</PresentationFormat>
  <Paragraphs>62</Paragraphs>
  <Slides>10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1" baseType="lpstr">
      <vt:lpstr>Döküm</vt:lpstr>
      <vt:lpstr>Şehir Merkezleri ve Yemek</vt:lpstr>
      <vt:lpstr> İlk şehir merkezleri ve yiyecek üretimi  </vt:lpstr>
      <vt:lpstr> </vt:lpstr>
      <vt:lpstr>PowerPoint Sunusu</vt:lpstr>
      <vt:lpstr>PowerPoint Sunusu</vt:lpstr>
      <vt:lpstr>   </vt:lpstr>
      <vt:lpstr>Evcilleştirilen ilk besin maddeleri</vt:lpstr>
      <vt:lpstr> Besin koruma yöntemleri</vt:lpstr>
      <vt:lpstr> Sanayi Devrimi - 18. yy  </vt:lpstr>
      <vt:lpstr>İnanç Sistemlerinde;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Şehir Merkezleri ve Yemek</dc:title>
  <dc:creator>Hp-Pc</dc:creator>
  <cp:lastModifiedBy>Hp-Pc</cp:lastModifiedBy>
  <cp:revision>2</cp:revision>
  <dcterms:created xsi:type="dcterms:W3CDTF">2020-10-13T21:07:51Z</dcterms:created>
  <dcterms:modified xsi:type="dcterms:W3CDTF">2020-10-13T21:09:52Z</dcterms:modified>
</cp:coreProperties>
</file>