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1708" y="2237591"/>
            <a:ext cx="9068586" cy="2173044"/>
          </a:xfrm>
        </p:spPr>
        <p:txBody>
          <a:bodyPr/>
          <a:lstStyle/>
          <a:p>
            <a:r>
              <a:rPr lang="tr-TR" dirty="0" smtClean="0"/>
              <a:t>MBT-303</a:t>
            </a:r>
            <a:br>
              <a:rPr lang="tr-TR" dirty="0" smtClean="0"/>
            </a:br>
            <a:r>
              <a:rPr lang="tr-TR" dirty="0" smtClean="0"/>
              <a:t>Özel Öğretim Yöntemleri-I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62100" y="4722607"/>
            <a:ext cx="9070848" cy="416656"/>
          </a:xfrm>
        </p:spPr>
        <p:txBody>
          <a:bodyPr>
            <a:normAutofit/>
          </a:bodyPr>
          <a:lstStyle/>
          <a:p>
            <a:r>
              <a:rPr lang="tr-TR" sz="2000" b="1" smtClean="0"/>
              <a:t>Hafta 3:</a:t>
            </a:r>
            <a:r>
              <a:rPr lang="tr-TR" sz="2000" smtClean="0"/>
              <a:t> </a:t>
            </a:r>
            <a:r>
              <a:rPr lang="tr-TR" sz="2000" dirty="0" smtClean="0"/>
              <a:t>Bilişim Teknolojileri Eğitiminin Amaçları-II-Ort</a:t>
            </a:r>
            <a:r>
              <a:rPr lang="tr-TR" sz="2000" dirty="0"/>
              <a:t>a</a:t>
            </a:r>
            <a:r>
              <a:rPr lang="tr-TR" sz="2000" dirty="0" smtClean="0"/>
              <a:t>öğretim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52220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4701" y="559398"/>
            <a:ext cx="10800678" cy="1366221"/>
          </a:xfrm>
        </p:spPr>
        <p:txBody>
          <a:bodyPr>
            <a:normAutofit/>
          </a:bodyPr>
          <a:lstStyle/>
          <a:p>
            <a:r>
              <a:rPr lang="tr-TR" sz="4000" dirty="0" smtClean="0"/>
              <a:t>Ortaöğretim </a:t>
            </a:r>
            <a:r>
              <a:rPr lang="tr-TR" sz="4000" i="1" dirty="0" smtClean="0"/>
              <a:t>Bilgisayar Bilimi </a:t>
            </a:r>
            <a:r>
              <a:rPr lang="tr-TR" sz="4000" dirty="0" smtClean="0"/>
              <a:t>Dersinin Kapsamı:</a:t>
            </a:r>
            <a:endParaRPr lang="tr-TR" sz="4000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7128" y="2125692"/>
            <a:ext cx="6153375" cy="416753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5204" y="1387737"/>
            <a:ext cx="3689873" cy="508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6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1064" y="365760"/>
            <a:ext cx="11370832" cy="1140311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Ortaöğretim </a:t>
            </a:r>
            <a:r>
              <a:rPr lang="tr-TR" sz="4000" i="1" dirty="0"/>
              <a:t>Bilgisayar Bilimi </a:t>
            </a:r>
            <a:r>
              <a:rPr lang="tr-TR" sz="4000" dirty="0" smtClean="0"/>
              <a:t>Dersinin Genel Amaçları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1671" y="1775012"/>
            <a:ext cx="10533529" cy="4550484"/>
          </a:xfrm>
        </p:spPr>
        <p:txBody>
          <a:bodyPr>
            <a:noAutofit/>
          </a:bodyPr>
          <a:lstStyle/>
          <a:p>
            <a:r>
              <a:rPr lang="tr-TR" sz="2000" b="1" dirty="0"/>
              <a:t>BİLGİSAYAR BİLİMİ DERSİ </a:t>
            </a:r>
            <a:r>
              <a:rPr lang="tr-TR" sz="2000" dirty="0"/>
              <a:t> </a:t>
            </a:r>
            <a:r>
              <a:rPr lang="tr-TR" sz="2000" dirty="0" smtClean="0"/>
              <a:t> </a:t>
            </a:r>
            <a:r>
              <a:rPr lang="tr-TR" sz="2000" b="1" dirty="0" smtClean="0"/>
              <a:t>ÖĞRETİM </a:t>
            </a:r>
            <a:r>
              <a:rPr lang="tr-TR" sz="2000" b="1" dirty="0"/>
              <a:t>PROGRAMI’NIN GENEL AMAÇLARI </a:t>
            </a:r>
            <a:endParaRPr lang="tr-TR" sz="2000" dirty="0"/>
          </a:p>
          <a:p>
            <a:r>
              <a:rPr lang="tr-TR" sz="2000" dirty="0" smtClean="0"/>
              <a:t>Bu </a:t>
            </a:r>
            <a:r>
              <a:rPr lang="tr-TR" sz="2000" dirty="0"/>
              <a:t>program öğrencilerin; </a:t>
            </a:r>
          </a:p>
          <a:p>
            <a:r>
              <a:rPr lang="tr-TR" sz="2000" b="1" dirty="0"/>
              <a:t>1. </a:t>
            </a:r>
            <a:r>
              <a:rPr lang="tr-TR" sz="2000" dirty="0"/>
              <a:t>Dijital vatandaş olarak teknolojik kavramları, sistemleri ve işlemleri iyi anlayan bireyler </a:t>
            </a:r>
          </a:p>
          <a:p>
            <a:r>
              <a:rPr lang="tr-TR" sz="2000" dirty="0"/>
              <a:t>olmalarını, </a:t>
            </a:r>
          </a:p>
          <a:p>
            <a:r>
              <a:rPr lang="tr-TR" sz="2000" b="1" dirty="0"/>
              <a:t>2. </a:t>
            </a:r>
            <a:r>
              <a:rPr lang="tr-TR" sz="2000" dirty="0"/>
              <a:t>Bilişim teknolojilerini etkili ve amacına uygun kullanmalarını, </a:t>
            </a:r>
          </a:p>
          <a:p>
            <a:r>
              <a:rPr lang="tr-TR" sz="2000" b="1" dirty="0"/>
              <a:t>3. </a:t>
            </a:r>
            <a:r>
              <a:rPr lang="tr-TR" sz="2000" dirty="0"/>
              <a:t>İnternet tabanlı servislere erişmelerini, bu servisleri araştırmalarını ve kullanmalarını, </a:t>
            </a:r>
          </a:p>
          <a:p>
            <a:r>
              <a:rPr lang="tr-TR" sz="2000" b="1" dirty="0"/>
              <a:t>4</a:t>
            </a:r>
            <a:r>
              <a:rPr lang="tr-TR" sz="2000" dirty="0"/>
              <a:t>. Bilgisayar bilimine ilişkin genel bir anlayış ve teknik birikim oluşturmalarını, </a:t>
            </a:r>
          </a:p>
          <a:p>
            <a:r>
              <a:rPr lang="tr-TR" sz="2000" b="1" dirty="0"/>
              <a:t>5. </a:t>
            </a:r>
            <a:r>
              <a:rPr lang="tr-TR" sz="2000" dirty="0"/>
              <a:t>Problem çözme ve bilgi-</a:t>
            </a:r>
            <a:r>
              <a:rPr lang="tr-TR" sz="2000" dirty="0" err="1"/>
              <a:t>işlemsel</a:t>
            </a:r>
            <a:r>
              <a:rPr lang="tr-TR" sz="2000" dirty="0"/>
              <a:t> düşünme becerileri edinme ve geliştirmelerini, </a:t>
            </a:r>
          </a:p>
          <a:p>
            <a:r>
              <a:rPr lang="tr-TR" sz="2000" b="1" dirty="0"/>
              <a:t>6. </a:t>
            </a:r>
            <a:r>
              <a:rPr lang="tr-TR" sz="2000" dirty="0"/>
              <a:t>Akıl yürütme sürecini takip edebilmelerini ve değerlendirmelerini, </a:t>
            </a:r>
          </a:p>
        </p:txBody>
      </p:sp>
    </p:spTree>
    <p:extLst>
      <p:ext uri="{BB962C8B-B14F-4D97-AF65-F5344CB8AC3E}">
        <p14:creationId xmlns:p14="http://schemas.microsoft.com/office/powerpoint/2010/main" val="105287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52719"/>
          </a:xfrm>
        </p:spPr>
        <p:txBody>
          <a:bodyPr>
            <a:noAutofit/>
          </a:bodyPr>
          <a:lstStyle/>
          <a:p>
            <a:r>
              <a:rPr lang="tr-TR" sz="4000" dirty="0"/>
              <a:t>Ortaöğretim </a:t>
            </a:r>
            <a:r>
              <a:rPr lang="tr-TR" sz="4000" i="1" dirty="0"/>
              <a:t>Bilgisayar Bilimi </a:t>
            </a:r>
            <a:r>
              <a:rPr lang="tr-TR" sz="4000" dirty="0"/>
              <a:t>Dersinin Genel Amaçları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3944" y="2108500"/>
            <a:ext cx="10501256" cy="4303058"/>
          </a:xfrm>
        </p:spPr>
        <p:txBody>
          <a:bodyPr>
            <a:normAutofit fontScale="25000" lnSpcReduction="20000"/>
          </a:bodyPr>
          <a:lstStyle/>
          <a:p>
            <a:r>
              <a:rPr lang="tr-TR" sz="8000" b="1" dirty="0"/>
              <a:t>7. </a:t>
            </a:r>
            <a:r>
              <a:rPr lang="tr-TR" sz="8000" dirty="0"/>
              <a:t>Öğrenme sürecinin bir parçası olarak iş </a:t>
            </a:r>
            <a:r>
              <a:rPr lang="tr-TR" sz="8000" dirty="0" err="1"/>
              <a:t>birlikli</a:t>
            </a:r>
            <a:r>
              <a:rPr lang="tr-TR" sz="8000" dirty="0"/>
              <a:t> çalışma becerisi edinmelerini, sosyal </a:t>
            </a:r>
            <a:r>
              <a:rPr lang="tr-TR" sz="8000" dirty="0" smtClean="0"/>
              <a:t>ortamlardan </a:t>
            </a:r>
            <a:r>
              <a:rPr lang="tr-TR" sz="8000" dirty="0"/>
              <a:t>faydalanmalarını ve öğrendiklerini paylaşmalarını, </a:t>
            </a:r>
          </a:p>
          <a:p>
            <a:r>
              <a:rPr lang="tr-TR" sz="8000" b="1" dirty="0"/>
              <a:t>8. </a:t>
            </a:r>
            <a:r>
              <a:rPr lang="tr-TR" sz="8000" dirty="0"/>
              <a:t>İnternet ortamında öğrenme fırsatları aramalarını, </a:t>
            </a:r>
          </a:p>
          <a:p>
            <a:r>
              <a:rPr lang="tr-TR" sz="8000" b="1" dirty="0"/>
              <a:t>9. </a:t>
            </a:r>
            <a:r>
              <a:rPr lang="tr-TR" sz="8000" dirty="0"/>
              <a:t>Algoritma tasarımına ilişkin anlayış geliştirerek sözel ve görsel olarak ifade etmelerini, </a:t>
            </a:r>
          </a:p>
          <a:p>
            <a:r>
              <a:rPr lang="tr-TR" sz="8000" b="1" dirty="0"/>
              <a:t>10. </a:t>
            </a:r>
            <a:r>
              <a:rPr lang="tr-TR" sz="8000" dirty="0"/>
              <a:t>Problem çözmek için değişken, atama, sıralı mantık, karar yapısı, döngü ve fonksiyon </a:t>
            </a:r>
            <a:r>
              <a:rPr lang="tr-TR" sz="8000" dirty="0" smtClean="0"/>
              <a:t>yapılarını </a:t>
            </a:r>
            <a:r>
              <a:rPr lang="tr-TR" sz="8000" dirty="0"/>
              <a:t>kullanmalarını, </a:t>
            </a:r>
          </a:p>
          <a:p>
            <a:r>
              <a:rPr lang="tr-TR" sz="8000" b="1" dirty="0"/>
              <a:t>11. </a:t>
            </a:r>
            <a:r>
              <a:rPr lang="tr-TR" sz="8000" dirty="0"/>
              <a:t>Problemleri çözmek için uygun programlama yaklaşımını seçmelerini ve uygulamalarını, </a:t>
            </a:r>
          </a:p>
          <a:p>
            <a:r>
              <a:rPr lang="tr-TR" sz="8000" b="1" dirty="0"/>
              <a:t>12. </a:t>
            </a:r>
            <a:r>
              <a:rPr lang="tr-TR" sz="8000" dirty="0"/>
              <a:t>Programlama konusunda teknik birikim oluşturmalarını, </a:t>
            </a:r>
          </a:p>
          <a:p>
            <a:r>
              <a:rPr lang="tr-TR" sz="8000" b="1" dirty="0"/>
              <a:t>13. </a:t>
            </a:r>
            <a:r>
              <a:rPr lang="tr-TR" sz="8000" dirty="0"/>
              <a:t>Programlama dillerinden en az birini iyi düzeyde kullanmalarını, </a:t>
            </a:r>
          </a:p>
        </p:txBody>
      </p:sp>
    </p:spTree>
    <p:extLst>
      <p:ext uri="{BB962C8B-B14F-4D97-AF65-F5344CB8AC3E}">
        <p14:creationId xmlns:p14="http://schemas.microsoft.com/office/powerpoint/2010/main" val="2119079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4071" y="545775"/>
            <a:ext cx="10058400" cy="1371600"/>
          </a:xfrm>
        </p:spPr>
        <p:txBody>
          <a:bodyPr>
            <a:normAutofit/>
          </a:bodyPr>
          <a:lstStyle/>
          <a:p>
            <a:r>
              <a:rPr lang="tr-TR" sz="4000" dirty="0"/>
              <a:t>Ortaöğretim </a:t>
            </a:r>
            <a:r>
              <a:rPr lang="tr-TR" sz="4000" i="1" dirty="0"/>
              <a:t>Bilgisayar Bilimi </a:t>
            </a:r>
            <a:r>
              <a:rPr lang="tr-TR" sz="4000" dirty="0"/>
              <a:t>Dersinin Genel Amaçları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9398" y="2269864"/>
            <a:ext cx="10565802" cy="3765176"/>
          </a:xfrm>
        </p:spPr>
        <p:txBody>
          <a:bodyPr/>
          <a:lstStyle/>
          <a:p>
            <a:r>
              <a:rPr lang="tr-TR" sz="2000" b="1" dirty="0"/>
              <a:t>14. </a:t>
            </a:r>
            <a:r>
              <a:rPr lang="tr-TR" sz="2000" dirty="0"/>
              <a:t>Robot programlama konusunda temel bilgilerle donanmalarını, </a:t>
            </a:r>
          </a:p>
          <a:p>
            <a:r>
              <a:rPr lang="tr-TR" sz="2000" b="1" dirty="0"/>
              <a:t>15. </a:t>
            </a:r>
            <a:r>
              <a:rPr lang="tr-TR" sz="2000" dirty="0"/>
              <a:t>Mobil programlama konusunda deneyim kazanmalarını, </a:t>
            </a:r>
          </a:p>
          <a:p>
            <a:r>
              <a:rPr lang="tr-TR" sz="2000" b="1" dirty="0"/>
              <a:t>16. </a:t>
            </a:r>
            <a:r>
              <a:rPr lang="tr-TR" sz="2000" dirty="0"/>
              <a:t>Web sitesi tasarımı ve yönetimi konusunda çalışmalar yürütmelerini, </a:t>
            </a:r>
          </a:p>
          <a:p>
            <a:r>
              <a:rPr lang="tr-TR" sz="2000" b="1" dirty="0"/>
              <a:t>17. </a:t>
            </a:r>
            <a:r>
              <a:rPr lang="tr-TR" sz="2000" dirty="0"/>
              <a:t>Günlük hayatta karşılaşılan sorunların </a:t>
            </a:r>
            <a:r>
              <a:rPr lang="tr-TR" sz="2000" dirty="0" smtClean="0"/>
              <a:t>çözümüne </a:t>
            </a:r>
            <a:r>
              <a:rPr lang="tr-TR" sz="2000" dirty="0"/>
              <a:t>ilişkin yenilikçi ve yaratıcı projeler geliştirmelerini, </a:t>
            </a:r>
          </a:p>
          <a:p>
            <a:r>
              <a:rPr lang="tr-TR" sz="2000" b="1" dirty="0"/>
              <a:t>18</a:t>
            </a:r>
            <a:r>
              <a:rPr lang="tr-TR" sz="2000" dirty="0"/>
              <a:t>. İnternet ortamında kişisel verilerin korunmasının gerekliliğini kavramalarını ve bilgi </a:t>
            </a:r>
            <a:r>
              <a:rPr lang="tr-TR" sz="2000" dirty="0" smtClean="0"/>
              <a:t>güvenliği </a:t>
            </a:r>
            <a:r>
              <a:rPr lang="tr-TR" sz="2000" dirty="0"/>
              <a:t>sağlamaya yönelik önlemler almalarını, </a:t>
            </a:r>
          </a:p>
          <a:p>
            <a:r>
              <a:rPr lang="tr-TR" sz="2000" b="1" dirty="0"/>
              <a:t>19. </a:t>
            </a:r>
            <a:r>
              <a:rPr lang="tr-TR" sz="2000" dirty="0"/>
              <a:t>Yaşam boyu öğrenme konusunda bilinç kazanmalarını amaçlamaktadır.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2505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1826" y="527125"/>
            <a:ext cx="9897035" cy="583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96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91671" y="408792"/>
            <a:ext cx="10533529" cy="1075764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Ortaöğretim </a:t>
            </a:r>
            <a:r>
              <a:rPr lang="tr-TR" sz="4000" i="1" dirty="0"/>
              <a:t>Bilgisayar Bilimi </a:t>
            </a:r>
            <a:r>
              <a:rPr lang="tr-TR" sz="4000" dirty="0" smtClean="0"/>
              <a:t>Dersinin Kapsamı</a:t>
            </a:r>
            <a:endParaRPr lang="tr-TR" sz="4000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484556"/>
            <a:ext cx="8380207" cy="497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32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Bilgisayar Bilimi </a:t>
            </a:r>
            <a:r>
              <a:rPr lang="tr-TR" dirty="0" smtClean="0"/>
              <a:t>Dersi Öğretim Programı. (2016). MEB.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6729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22</TotalTime>
  <Words>297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Garamond</vt:lpstr>
      <vt:lpstr>Sabun</vt:lpstr>
      <vt:lpstr>MBT-303 Özel Öğretim Yöntemleri-I</vt:lpstr>
      <vt:lpstr>Ortaöğretim Bilgisayar Bilimi Dersinin Kapsamı:</vt:lpstr>
      <vt:lpstr>Ortaöğretim Bilgisayar Bilimi Dersinin Genel Amaçları</vt:lpstr>
      <vt:lpstr>Ortaöğretim Bilgisayar Bilimi Dersinin Genel Amaçları</vt:lpstr>
      <vt:lpstr>Ortaöğretim Bilgisayar Bilimi Dersinin Genel Amaçları</vt:lpstr>
      <vt:lpstr>PowerPoint Sunusu</vt:lpstr>
      <vt:lpstr>Ortaöğretim Bilgisayar Bilimi Dersinin Kapsamı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MBT-303 Özel Öğretim Yöntemleri-I</dc:title>
  <dc:creator>Deniz</dc:creator>
  <cp:lastModifiedBy>Deniz</cp:lastModifiedBy>
  <cp:revision>12</cp:revision>
  <dcterms:created xsi:type="dcterms:W3CDTF">2017-11-27T11:29:35Z</dcterms:created>
  <dcterms:modified xsi:type="dcterms:W3CDTF">2018-01-22T12:07:32Z</dcterms:modified>
</cp:coreProperties>
</file>