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06" r:id="rId3"/>
    <p:sldId id="258" r:id="rId4"/>
    <p:sldId id="259" r:id="rId5"/>
    <p:sldId id="271" r:id="rId6"/>
    <p:sldId id="274" r:id="rId7"/>
    <p:sldId id="308" r:id="rId8"/>
    <p:sldId id="277" r:id="rId9"/>
    <p:sldId id="260" r:id="rId10"/>
    <p:sldId id="265" r:id="rId11"/>
    <p:sldId id="261" r:id="rId12"/>
    <p:sldId id="262" r:id="rId13"/>
    <p:sldId id="266" r:id="rId14"/>
    <p:sldId id="267" r:id="rId15"/>
    <p:sldId id="268" r:id="rId16"/>
    <p:sldId id="269" r:id="rId17"/>
    <p:sldId id="278" r:id="rId18"/>
    <p:sldId id="279" r:id="rId19"/>
    <p:sldId id="280" r:id="rId20"/>
    <p:sldId id="281" r:id="rId21"/>
    <p:sldId id="282" r:id="rId22"/>
    <p:sldId id="283" r:id="rId23"/>
    <p:sldId id="287" r:id="rId24"/>
    <p:sldId id="288" r:id="rId25"/>
    <p:sldId id="289" r:id="rId26"/>
    <p:sldId id="290" r:id="rId27"/>
    <p:sldId id="293" r:id="rId28"/>
    <p:sldId id="294" r:id="rId29"/>
    <p:sldId id="295" r:id="rId30"/>
    <p:sldId id="297" r:id="rId31"/>
    <p:sldId id="302" r:id="rId32"/>
    <p:sldId id="303" r:id="rId33"/>
    <p:sldId id="304" r:id="rId34"/>
    <p:sldId id="314" r:id="rId35"/>
    <p:sldId id="313" r:id="rId36"/>
    <p:sldId id="298" r:id="rId37"/>
    <p:sldId id="309" r:id="rId38"/>
    <p:sldId id="299" r:id="rId39"/>
    <p:sldId id="305" r:id="rId40"/>
    <p:sldId id="310" r:id="rId41"/>
    <p:sldId id="312" r:id="rId42"/>
    <p:sldId id="301" r:id="rId43"/>
    <p:sldId id="315" r:id="rId4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CDF101-2425-491C-AC09-10D4A6A4F0E9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C6EFAE-E5A3-432C-AB36-2ADD2731D1E3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B5DA-48F5-43BA-9D3E-98D1E98A3CF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63AB-1785-455D-B709-31A07594AAF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B188B-2B4D-4436-A8BD-24677C353D3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A3FB9-0429-46E1-950E-2E86B0E814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41674-4362-47A4-9BF1-CBC5D31385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858B-C02B-4EB9-A72B-C2E122CADB1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7F92B-FB2F-4AA8-8C66-D692677EC5E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2355D-FB31-4117-BA5C-B522B9597BE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846C-E0FA-491F-9B8D-F3338ED8478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2CEF-D48C-4D1B-93A4-626A0AEBA97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42D3C-DB63-42F5-8CD3-FF37BC0EA2C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C9F18-0AB7-4B45-B72D-EA700E6EA6AE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NA_CLOSE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848600" cy="4879975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43200" y="381000"/>
            <a:ext cx="510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4800" b="1">
                <a:solidFill>
                  <a:schemeClr val="accent2"/>
                </a:solidFill>
              </a:rPr>
              <a:t> Hücrede </a:t>
            </a:r>
            <a:r>
              <a:rPr lang="en-US" sz="4800" b="1">
                <a:solidFill>
                  <a:schemeClr val="accent2"/>
                </a:solidFill>
              </a:rPr>
              <a:t>DNA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3429000" y="3733800"/>
            <a:ext cx="3581400" cy="2514600"/>
            <a:chOff x="2160" y="2352"/>
            <a:chExt cx="2256" cy="158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208" y="2688"/>
              <a:ext cx="2208" cy="1248"/>
            </a:xfrm>
            <a:prstGeom prst="rect">
              <a:avLst/>
            </a:prstGeom>
            <a:noFill/>
            <a:ln w="5715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2160" y="2352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i="1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304800" y="1752600"/>
            <a:ext cx="6400800" cy="4467225"/>
            <a:chOff x="192" y="1104"/>
            <a:chExt cx="4032" cy="2814"/>
          </a:xfrm>
        </p:grpSpPr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1920" y="1104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/>
                <a:t>chromosome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92" y="1632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cell nucleus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528" y="2208"/>
              <a:ext cx="13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Double stranded DNA molecule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264" y="3552"/>
              <a:ext cx="9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Individual nucleotides</a:t>
              </a:r>
            </a:p>
          </p:txBody>
        </p:sp>
      </p:grp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1066800" y="1752600"/>
            <a:ext cx="4800600" cy="3962400"/>
            <a:chOff x="672" y="1104"/>
            <a:chExt cx="3024" cy="2496"/>
          </a:xfrm>
        </p:grpSpPr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672" y="11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 flipV="1">
              <a:off x="3264" y="340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uklet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OXYRİB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572000" cy="3581400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6700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240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5</a:t>
            </a:r>
          </a:p>
        </p:txBody>
      </p:sp>
      <p:pic>
        <p:nvPicPr>
          <p:cNvPr id="7176" name="Picture 8" descr="RİB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572000" cy="3581400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5029200" y="914400"/>
            <a:ext cx="2667000" cy="1143000"/>
          </a:xfrm>
        </p:spPr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Şekerler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rimid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953000" cy="3552825"/>
          </a:xfrm>
          <a:prstGeom prst="rect">
            <a:avLst/>
          </a:prstGeom>
          <a:noFill/>
        </p:spPr>
      </p:pic>
      <p:pic>
        <p:nvPicPr>
          <p:cNvPr id="8195" name="Picture 3" descr="pu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667000"/>
            <a:ext cx="4495800" cy="387985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0" y="685800"/>
            <a:ext cx="3124200" cy="1143000"/>
          </a:xfrm>
        </p:spPr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Bazlar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NA-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708025"/>
            <a:ext cx="7269163" cy="544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" cy="1143000"/>
          </a:xfrm>
        </p:spPr>
        <p:txBody>
          <a:bodyPr/>
          <a:lstStyle/>
          <a:p>
            <a:endParaRPr lang="tr-TR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905000" y="0"/>
          <a:ext cx="5105400" cy="6858000"/>
        </p:xfrm>
        <a:graphic>
          <a:graphicData uri="http://schemas.openxmlformats.org/presentationml/2006/ole">
            <p:oleObj spid="_x0000_s13315" name="Bit Eşlem Resmi" r:id="rId3" imgW="3495238" imgH="5133333" progId="PBrush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tr-TR" sz="3600">
                <a:solidFill>
                  <a:srgbClr val="FF3300"/>
                </a:solidFill>
              </a:rPr>
              <a:t>DNA-RNA arasında temel farklar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304800" y="1219200"/>
          <a:ext cx="8534400" cy="5389690"/>
        </p:xfrm>
        <a:graphic>
          <a:graphicData uri="http://schemas.openxmlformats.org/drawingml/2006/table">
            <a:tbl>
              <a:tblPr/>
              <a:tblGrid>
                <a:gridCol w="2362200"/>
                <a:gridCol w="2971800"/>
                <a:gridCol w="32004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RNA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Şeker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deoksiriboz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riboz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Baz çifti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Timin-Adenin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Sitozin-Guanin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Urasil-Adenin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Sitozin-Guanin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Yapısı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Çift sarmal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heliks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Tek Sarmal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Düzensiz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Dayanıklılık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Stabil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DNAse ile yıkılır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Kolay parçalanır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RNAse ile yıkılır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Fonksyonu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Genetik bilgiyi çekirdekte saklar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Genetik bilgiyi sitoplazmaya taşır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7908925" y="4222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!!!!!!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467544" y="260648"/>
          <a:ext cx="8382000" cy="6473191"/>
        </p:xfrm>
        <a:graphic>
          <a:graphicData uri="http://schemas.openxmlformats.org/drawingml/2006/table">
            <a:tbl>
              <a:tblPr/>
              <a:tblGrid>
                <a:gridCol w="3335338"/>
                <a:gridCol w="5046662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Enzim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İn-Vivo fonksyonu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Polimerases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“DNA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polimerases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“RNA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polimerases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DNA veya RNA nukletidlerinin tek sarmal  bir kalıp   kullanılarak birleşmesini sağlar 5’ 3’ yönünde ilerler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“Reverse Transcriptase”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Sadece virüslerde bulunur, RNA veya DNA kalıbından DNA sentezini sağlar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“DNA Ligase”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Replikasyonda  veya DNA tamirinde aralıklarla sentezlenen DNA fragmanlarının birleşmesini sağlar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“Nuklease”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“DNAses, RNAses”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“Endonucleases”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“Exonucleases”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Fosfodiester bağlarını bozarak nükleik asitleri sindirir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Endonukleazlar,molekülün ortasındaki NA leri, Eksonukleazlar ise 3’,5’  uçlarından NA sindirimine başlar DNA, RNA, ds,ss spesifik olabilirler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“Restriction endonucleases”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Bakterial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endonukleazlar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olup, spesifik, kısa DNA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bp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sekanslarını tanır ve ancak tanıma bölgesinde etkisini gösterir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Nükleik Asitlerin Analizinde Kullanılan Yöntemler</a:t>
            </a:r>
            <a:r>
              <a:rPr lang="tr-TR"/>
              <a:t> </a:t>
            </a:r>
            <a:br>
              <a:rPr lang="tr-TR"/>
            </a:br>
            <a:endParaRPr lang="tr-T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z="240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/>
              <a:t>Elektroforez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80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/>
              <a:t>Hibridizasyon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80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/>
              <a:t>Amplifikasyon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80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/>
              <a:t>RFLP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tr-TR" sz="28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04125" y="62134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!!!!!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Elektroforez ile Ayırma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876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/>
              <a:t>DNA, RNA nın elektriksel bir akım uygulandığındaki hareketleri (+ kutba doğru) moleküler ağırlıkları(MW) ile  ters orantılıdır.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/>
              <a:t>Kontrol amacı ile  kullanılan MW standartları (ladder) bilinen büyüklükteki Nükleik Asit (NA) karışımlarıdır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/>
              <a:t>Ayırt edilebilecek  birimlerin  büyüklüğü  kullanılan ortamın  yapısı ve konsantrasyonu ile ilgilidir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/>
              <a:t>UV veya radyoaktivite görüntüleme sistemleri kullanılır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141288"/>
          <a:ext cx="9144000" cy="6096000"/>
        </p:xfrm>
        <a:graphic>
          <a:graphicData uri="http://schemas.openxmlformats.org/presentationml/2006/ole">
            <p:oleObj spid="_x0000_s26626" name="Bit Eşlem Resmi" r:id="rId3" imgW="3580952" imgH="2505425" progId="PBrush">
              <p:embed/>
            </p:oleObj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881938" y="54197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!!!!!!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905000" y="0"/>
          <a:ext cx="5105400" cy="6858000"/>
        </p:xfrm>
        <a:graphic>
          <a:graphicData uri="http://schemas.openxmlformats.org/presentationml/2006/ole">
            <p:oleObj spid="_x0000_s53251" name="Bit Eşlem Resmi" r:id="rId3" imgW="3495238" imgH="5133333" progId="PBrush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/>
          <a:lstStyle/>
          <a:p>
            <a:r>
              <a:rPr lang="tr-TR"/>
              <a:t/>
            </a:r>
            <a:br>
              <a:rPr lang="tr-TR"/>
            </a:br>
            <a:r>
              <a:rPr lang="tr-TR">
                <a:solidFill>
                  <a:srgbClr val="FF3300"/>
                </a:solidFill>
              </a:rPr>
              <a:t>Nükleik Asit Hibridizasyonu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105400"/>
          </a:xfrm>
        </p:spPr>
        <p:txBody>
          <a:bodyPr/>
          <a:lstStyle/>
          <a:p>
            <a:r>
              <a:rPr lang="tr-TR"/>
              <a:t> </a:t>
            </a:r>
            <a:r>
              <a:rPr lang="tr-TR" sz="2800">
                <a:solidFill>
                  <a:srgbClr val="FF3300"/>
                </a:solidFill>
              </a:rPr>
              <a:t>Hibridizasyon,</a:t>
            </a:r>
            <a:r>
              <a:rPr lang="tr-TR" sz="2800"/>
              <a:t> Bazların kendileri için tamamlayıcı olan bazlar ile etkileşmesi esasına dayanarak , iki tek sarmal (ss) Nükleik Asit (NA) molekülünün  bir çift sarmal  (ds) molekül oluşturmasıdır. (A ile T  C ile G birbirini  tamamlayıcı )</a:t>
            </a:r>
          </a:p>
          <a:p>
            <a:pPr>
              <a:buFontTx/>
              <a:buNone/>
            </a:pPr>
            <a:endParaRPr lang="tr-TR" sz="280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tr-TR" sz="2800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tr-TR" sz="2800">
                <a:solidFill>
                  <a:srgbClr val="FF3300"/>
                </a:solidFill>
              </a:rPr>
              <a:t>Annealing:</a:t>
            </a:r>
            <a:r>
              <a:rPr lang="tr-TR" sz="2800"/>
              <a:t> İki DNA zinciri de işaretlenmemiştir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FF3300"/>
                </a:solidFill>
              </a:rPr>
              <a:t>Hibridizasyon:</a:t>
            </a:r>
            <a:r>
              <a:rPr lang="tr-TR" sz="2800"/>
              <a:t> DNA zincirlerinden biri işaretlenmiştir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FF3300"/>
                </a:solidFill>
              </a:rPr>
              <a:t>Prob:</a:t>
            </a:r>
            <a:r>
              <a:rPr lang="tr-TR" sz="2800"/>
              <a:t> İşaretli olan zincire verilen addır</a:t>
            </a:r>
          </a:p>
          <a:p>
            <a:pPr>
              <a:buFontTx/>
              <a:buNone/>
            </a:pPr>
            <a:endParaRPr lang="tr-TR" sz="2800"/>
          </a:p>
          <a:p>
            <a:pPr>
              <a:buFontTx/>
              <a:buNone/>
            </a:pPr>
            <a:endParaRPr lang="tr-TR" sz="2800"/>
          </a:p>
          <a:p>
            <a:pPr>
              <a:buFontTx/>
              <a:buNone/>
            </a:pPr>
            <a:endParaRPr lang="tr-TR" sz="2800"/>
          </a:p>
          <a:p>
            <a:pPr>
              <a:buFontTx/>
              <a:buNone/>
            </a:pPr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Nükleik Asit Hibridizasyonu</a:t>
            </a:r>
            <a:endParaRPr lang="tr-T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458200" cy="4953000"/>
          </a:xfrm>
        </p:spPr>
        <p:txBody>
          <a:bodyPr/>
          <a:lstStyle/>
          <a:p>
            <a:r>
              <a:rPr lang="tr-TR"/>
              <a:t>Çevre koşullarını düzenleyerek oluşan dubleks yapının özgünlüğünü arttırmak mümkündür </a:t>
            </a:r>
          </a:p>
          <a:p>
            <a:pPr>
              <a:buFontTx/>
              <a:buNone/>
            </a:pPr>
            <a:r>
              <a:rPr lang="tr-TR"/>
              <a:t>	</a:t>
            </a:r>
          </a:p>
          <a:p>
            <a:pPr>
              <a:buFontTx/>
              <a:buNone/>
            </a:pPr>
            <a:r>
              <a:rPr lang="tr-TR"/>
              <a:t>“</a:t>
            </a:r>
            <a:r>
              <a:rPr lang="tr-TR" sz="2800">
                <a:solidFill>
                  <a:srgbClr val="FF3300"/>
                </a:solidFill>
              </a:rPr>
              <a:t>Low Stringency”:</a:t>
            </a:r>
            <a:r>
              <a:rPr lang="tr-TR" sz="2800"/>
              <a:t> [tuz]  , formamide yok, ısı düşük</a:t>
            </a:r>
          </a:p>
          <a:p>
            <a:pPr>
              <a:buFontTx/>
              <a:buNone/>
            </a:pPr>
            <a:r>
              <a:rPr lang="tr-TR" sz="2800"/>
              <a:t>			</a:t>
            </a:r>
            <a:r>
              <a:rPr lang="tr-TR" sz="2400"/>
              <a:t>Hatalar olabilir 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FF3300"/>
                </a:solidFill>
              </a:rPr>
              <a:t>“High Stringency”:</a:t>
            </a:r>
            <a:r>
              <a:rPr lang="tr-TR" sz="2800"/>
              <a:t> [tuz]  , ısı yüksek (Tm’e yakın,               formamid var</a:t>
            </a:r>
          </a:p>
          <a:p>
            <a:pPr>
              <a:buFontTx/>
              <a:buNone/>
            </a:pPr>
            <a:r>
              <a:rPr lang="tr-TR" sz="2800"/>
              <a:t>			 sadece en iyi eşleşmeye izin verir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43434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43434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9144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Nükleik Asit Hibridizasyonu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000" dirty="0"/>
              <a:t>			Temel </a:t>
            </a:r>
            <a:r>
              <a:rPr lang="tr-TR" sz="2000" dirty="0" err="1"/>
              <a:t>Komponentleri</a:t>
            </a:r>
            <a:r>
              <a:rPr lang="tr-TR" sz="2000" dirty="0"/>
              <a:t>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>
                <a:solidFill>
                  <a:srgbClr val="FF3300"/>
                </a:solidFill>
              </a:rPr>
              <a:t>	</a:t>
            </a:r>
            <a:r>
              <a:rPr lang="tr-TR" sz="2000" b="1" dirty="0" err="1">
                <a:solidFill>
                  <a:srgbClr val="FF3300"/>
                </a:solidFill>
              </a:rPr>
              <a:t>Prob</a:t>
            </a:r>
            <a:endParaRPr lang="tr-TR" sz="2000" b="1" dirty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/>
              <a:t>	Özgünlük belirler,  işaretleme için tercih edilen taraftır, DNA; RNA yapısında olabilir,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b="1" dirty="0"/>
              <a:t>	 </a:t>
            </a:r>
            <a:r>
              <a:rPr lang="tr-TR" sz="2000" b="1" dirty="0">
                <a:solidFill>
                  <a:srgbClr val="FF3300"/>
                </a:solidFill>
              </a:rPr>
              <a:t>Örnek: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/>
              <a:t>Örnek hazırlığındaki amaç: </a:t>
            </a:r>
            <a:r>
              <a:rPr lang="tr-TR" sz="2000" dirty="0" err="1"/>
              <a:t>Nukleik</a:t>
            </a:r>
            <a:r>
              <a:rPr lang="tr-TR" sz="2000" dirty="0"/>
              <a:t> asit bütünlüğünün korunması, ve hedefin </a:t>
            </a:r>
            <a:r>
              <a:rPr lang="tr-TR" sz="2000" dirty="0" err="1"/>
              <a:t>prob</a:t>
            </a:r>
            <a:r>
              <a:rPr lang="tr-TR" sz="2000" dirty="0"/>
              <a:t> ile buluşmasının sağlanmasıdır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/>
              <a:t>Genellikle DNA, RNA saflaştırılarak kullanılır    (inhibitörler uzaklaşır</a:t>
            </a:r>
            <a:r>
              <a:rPr lang="tr-TR" sz="2000" dirty="0" smtClean="0"/>
              <a:t>, </a:t>
            </a:r>
            <a:r>
              <a:rPr lang="tr-TR" sz="2000" dirty="0" err="1" smtClean="0"/>
              <a:t>probun</a:t>
            </a:r>
            <a:r>
              <a:rPr lang="tr-TR" sz="2000" dirty="0" smtClean="0"/>
              <a:t> </a:t>
            </a:r>
            <a:r>
              <a:rPr lang="tr-TR" sz="2000" dirty="0"/>
              <a:t>erişimi artar)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>
                <a:solidFill>
                  <a:srgbClr val="FF3300"/>
                </a:solidFill>
              </a:rPr>
              <a:t>	</a:t>
            </a:r>
            <a:r>
              <a:rPr lang="tr-TR" sz="2000" b="1" dirty="0">
                <a:solidFill>
                  <a:srgbClr val="FF3300"/>
                </a:solidFill>
              </a:rPr>
              <a:t>Uygun Baz eşleşmesi için ortamın hazırlanması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/>
              <a:t>	Ortamın  </a:t>
            </a:r>
            <a:r>
              <a:rPr lang="tr-TR" sz="2000" dirty="0" err="1"/>
              <a:t>Fizikel</a:t>
            </a:r>
            <a:r>
              <a:rPr lang="tr-TR" sz="2000" dirty="0"/>
              <a:t>-Kimyasal özellikleri </a:t>
            </a:r>
            <a:r>
              <a:rPr lang="tr-TR" sz="2000" dirty="0" err="1"/>
              <a:t>reaksyonun</a:t>
            </a:r>
            <a:r>
              <a:rPr lang="tr-TR" sz="2000" dirty="0"/>
              <a:t> </a:t>
            </a:r>
            <a:r>
              <a:rPr lang="tr-TR" sz="2000" dirty="0" err="1"/>
              <a:t>spesifisite</a:t>
            </a:r>
            <a:r>
              <a:rPr lang="tr-TR" sz="2000" dirty="0"/>
              <a:t> ve </a:t>
            </a:r>
            <a:r>
              <a:rPr lang="tr-TR" sz="2000" dirty="0" err="1"/>
              <a:t>sensitivitesini</a:t>
            </a:r>
            <a:r>
              <a:rPr lang="tr-TR" sz="2000" dirty="0"/>
              <a:t> etkiler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>
                <a:solidFill>
                  <a:schemeClr val="accent2"/>
                </a:solidFill>
              </a:rPr>
              <a:t>	</a:t>
            </a:r>
            <a:r>
              <a:rPr lang="tr-TR" sz="2000" dirty="0" err="1">
                <a:solidFill>
                  <a:schemeClr val="accent2"/>
                </a:solidFill>
              </a:rPr>
              <a:t>Hibridizasyon</a:t>
            </a:r>
            <a:r>
              <a:rPr lang="tr-TR" sz="2000" dirty="0">
                <a:solidFill>
                  <a:schemeClr val="accent2"/>
                </a:solidFill>
              </a:rPr>
              <a:t> kokteyli</a:t>
            </a:r>
            <a:r>
              <a:rPr lang="tr-TR" sz="2000" dirty="0"/>
              <a:t>:tamponlar, tuzlar, </a:t>
            </a:r>
            <a:r>
              <a:rPr lang="tr-TR" sz="2000" dirty="0" err="1"/>
              <a:t>denatüre</a:t>
            </a:r>
            <a:r>
              <a:rPr lang="tr-TR" sz="2000" dirty="0"/>
              <a:t> ediciler, polimerler, DNA-RNA taşıyıcılar, ....içerir</a:t>
            </a:r>
          </a:p>
          <a:p>
            <a:pPr lvl="1">
              <a:lnSpc>
                <a:spcPct val="90000"/>
              </a:lnSpc>
            </a:pPr>
            <a:r>
              <a:rPr lang="tr-TR" sz="2000" b="1" dirty="0" err="1">
                <a:solidFill>
                  <a:srgbClr val="FF3300"/>
                </a:solidFill>
              </a:rPr>
              <a:t>Hibridlerin</a:t>
            </a:r>
            <a:r>
              <a:rPr lang="tr-TR" sz="2000" b="1" dirty="0">
                <a:solidFill>
                  <a:srgbClr val="FF3300"/>
                </a:solidFill>
              </a:rPr>
              <a:t> Gösterilmesi</a:t>
            </a:r>
            <a:r>
              <a:rPr lang="tr-TR" sz="2000" b="1" dirty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/>
              <a:t>	</a:t>
            </a:r>
            <a:r>
              <a:rPr lang="tr-TR" sz="2000" dirty="0" err="1"/>
              <a:t>Radioaktif</a:t>
            </a:r>
            <a:r>
              <a:rPr lang="tr-TR" sz="2000" dirty="0"/>
              <a:t> işaretleme (ömrü kısa, sağlıksız)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/>
              <a:t>	Diğer yöntemler (örneğin </a:t>
            </a:r>
            <a:r>
              <a:rPr lang="tr-TR" sz="2000" dirty="0" err="1"/>
              <a:t>floresansla</a:t>
            </a:r>
            <a:r>
              <a:rPr lang="tr-TR" sz="2000" dirty="0"/>
              <a:t>)                                                !!!!!!!!!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tr-TR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tr-TR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>
                <a:solidFill>
                  <a:srgbClr val="FF3300"/>
                </a:solidFill>
              </a:rPr>
              <a:t>Sıvı veya Katı faz Hibridizasyonu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839200" cy="4876800"/>
          </a:xfrm>
        </p:spPr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Sıvı Fazda Hibridizasyon :</a:t>
            </a:r>
          </a:p>
          <a:p>
            <a:pPr lvl="1"/>
            <a:r>
              <a:rPr lang="tr-TR"/>
              <a:t>Örnek ve prob bir solüsyonda etkileşir (</a:t>
            </a:r>
            <a:r>
              <a:rPr lang="tr-TR" sz="2000"/>
              <a:t>ör:tüp içinde </a:t>
            </a:r>
            <a:r>
              <a:rPr lang="tr-TR"/>
              <a:t>)</a:t>
            </a:r>
          </a:p>
          <a:p>
            <a:pPr lvl="1"/>
            <a:r>
              <a:rPr lang="tr-TR"/>
              <a:t>Hibridize olmayan problar yıkanarak uzaklaştırılır</a:t>
            </a:r>
          </a:p>
          <a:p>
            <a:pPr lvl="1"/>
            <a:r>
              <a:rPr lang="tr-TR"/>
              <a:t>Hibridler, katı bir taşıyıcı ortama  bağlanarak ölçülür </a:t>
            </a:r>
          </a:p>
          <a:p>
            <a:pPr lvl="1">
              <a:buFontTx/>
              <a:buNone/>
            </a:pPr>
            <a:r>
              <a:rPr lang="tr-TR"/>
              <a:t>		ancak bu koşulda stabildirler  (ör hydroxyapetite) </a:t>
            </a:r>
          </a:p>
          <a:p>
            <a:pPr lvl="1">
              <a:buFontTx/>
              <a:buNone/>
            </a:pPr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tr-TR" sz="3600">
                <a:solidFill>
                  <a:srgbClr val="FF3300"/>
                </a:solidFill>
              </a:rPr>
              <a:t>Sıvı veya Katı faz Hibridizasyonu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5334000"/>
          </a:xfrm>
        </p:spPr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Katı Fazda gerçekleşen Hibridizasyon:</a:t>
            </a:r>
          </a:p>
          <a:p>
            <a:pPr lvl="1"/>
            <a:r>
              <a:rPr lang="tr-TR"/>
              <a:t>Dot veya Plot Hibridizasyon</a:t>
            </a:r>
          </a:p>
          <a:p>
            <a:pPr lvl="1"/>
            <a:r>
              <a:rPr lang="tr-TR"/>
              <a:t>Southern Hibridizasyon (DNA) </a:t>
            </a:r>
          </a:p>
          <a:p>
            <a:pPr lvl="1"/>
            <a:r>
              <a:rPr lang="tr-TR"/>
              <a:t>Northern Hibridizasyon (RNA) </a:t>
            </a:r>
          </a:p>
          <a:p>
            <a:pPr lvl="1"/>
            <a:r>
              <a:rPr lang="tr-TR"/>
              <a:t>İn-Situ Hibridizasyon</a:t>
            </a:r>
          </a:p>
          <a:p>
            <a:pPr lvl="1">
              <a:buFontTx/>
              <a:buNone/>
            </a:pPr>
            <a:endParaRPr lang="tr-TR"/>
          </a:p>
          <a:p>
            <a:pPr lvl="1">
              <a:buFontTx/>
              <a:buNone/>
            </a:pPr>
            <a:r>
              <a:rPr lang="tr-TR"/>
              <a:t> Hibridizasyon, İki fazlı bir ortamda gerçekleşir</a:t>
            </a:r>
          </a:p>
          <a:p>
            <a:pPr lvl="1">
              <a:buFontTx/>
              <a:buNone/>
            </a:pPr>
            <a:r>
              <a:rPr lang="tr-TR"/>
              <a:t>Genellikle</a:t>
            </a:r>
          </a:p>
          <a:p>
            <a:pPr lvl="1">
              <a:buFontTx/>
              <a:buNone/>
            </a:pPr>
            <a:r>
              <a:rPr lang="tr-TR"/>
              <a:t>		Katı faz: Örnek</a:t>
            </a:r>
          </a:p>
          <a:p>
            <a:pPr lvl="1">
              <a:buFontTx/>
              <a:buNone/>
            </a:pPr>
            <a:r>
              <a:rPr lang="tr-TR"/>
              <a:t>		Sıvı faz: Prob  dur 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96838" y="1862138"/>
          <a:ext cx="8951912" cy="3133725"/>
        </p:xfrm>
        <a:graphic>
          <a:graphicData uri="http://schemas.openxmlformats.org/presentationml/2006/ole">
            <p:oleObj spid="_x0000_s35842" name="Bit Eşlem Resmi" r:id="rId3" imgW="8952381" imgH="3134162" progId="PBrush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0" y="1828800"/>
          <a:ext cx="9144000" cy="3200400"/>
        </p:xfrm>
        <a:graphic>
          <a:graphicData uri="http://schemas.openxmlformats.org/presentationml/2006/ole">
            <p:oleObj spid="_x0000_s36867" name="Bit Eşlem Resmi" r:id="rId3" imgW="4210638" imgH="1295238" progId="PBrush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TH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ORTH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WES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>
                <a:solidFill>
                  <a:srgbClr val="FF3300"/>
                </a:solidFill>
              </a:rPr>
              <a:t>DNA,</a:t>
            </a:r>
            <a:r>
              <a:rPr lang="tr-TR" sz="2800"/>
              <a:t>hücre çekirdeğinde bulunur ve yaşamı sürdürmek için gerekli tüm  genetik bilgiyi taşır</a:t>
            </a:r>
          </a:p>
          <a:p>
            <a:pPr>
              <a:lnSpc>
                <a:spcPct val="90000"/>
              </a:lnSpc>
            </a:pPr>
            <a:r>
              <a:rPr lang="tr-TR" sz="2800">
                <a:solidFill>
                  <a:srgbClr val="FF3300"/>
                </a:solidFill>
              </a:rPr>
              <a:t>RNA,</a:t>
            </a:r>
            <a:r>
              <a:rPr lang="tr-TR" sz="2800"/>
              <a:t> DNA dan sitoplazmaya bilgi taşıyıp protein sentezlenmesini sağlar </a:t>
            </a:r>
          </a:p>
          <a:p>
            <a:pPr>
              <a:lnSpc>
                <a:spcPct val="90000"/>
              </a:lnSpc>
            </a:pPr>
            <a:endParaRPr lang="tr-TR" sz="2800"/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</a:t>
            </a:r>
            <a:r>
              <a:rPr lang="tr-TR" sz="2400"/>
              <a:t>Normal bir yaşam için DNA nın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/>
              <a:t>	Stabilitesi,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/>
              <a:t>	Sağlıklı olarak dublikasyonu,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/>
              <a:t>	Proteine translasyonu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/>
              <a:t>	gereklidir.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ChangeArrowheads="1"/>
          </p:cNvSpPr>
          <p:nvPr/>
        </p:nvSpPr>
        <p:spPr bwMode="auto">
          <a:xfrm>
            <a:off x="0" y="2468563"/>
            <a:ext cx="3870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</a:pPr>
            <a:r>
              <a:rPr lang="tr-TR" alt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Tek hücre üzerinde birden fazla kromozom ya da gen anomalisi  gösterilebilir. </a:t>
            </a:r>
            <a:endParaRPr lang="en-US" altLang="de-DE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 eaLnBrk="0" hangingPunct="0">
              <a:spcBef>
                <a:spcPct val="50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</a:pPr>
            <a:r>
              <a:rPr lang="tr-TR" alt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Kantitatif ölçüm mümkün </a:t>
            </a:r>
            <a:endParaRPr lang="en-US" altLang="de-DE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 eaLnBrk="0" hangingPunct="0">
              <a:spcBef>
                <a:spcPct val="50000"/>
              </a:spcBef>
              <a:buClr>
                <a:schemeClr val="folHlink"/>
              </a:buClr>
              <a:buSzPct val="80000"/>
              <a:buFont typeface="Monotype Sorts" pitchFamily="2" charset="2"/>
              <a:buChar char="l"/>
            </a:pPr>
            <a:r>
              <a:rPr lang="tr-TR" alt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Otomasyona uygun </a:t>
            </a:r>
            <a:endParaRPr lang="en-US" altLang="de-DE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de-DE"/>
              <a:t/>
            </a:r>
            <a:br>
              <a:rPr lang="en-US" altLang="de-DE"/>
            </a:br>
            <a:endParaRPr lang="en-US" altLang="de-DE"/>
          </a:p>
        </p:txBody>
      </p:sp>
      <p:sp>
        <p:nvSpPr>
          <p:cNvPr id="49156" name="Rectangle 1028"/>
          <p:cNvSpPr>
            <a:spLocks noChangeArrowheads="1"/>
          </p:cNvSpPr>
          <p:nvPr/>
        </p:nvSpPr>
        <p:spPr bwMode="auto">
          <a:xfrm>
            <a:off x="415925" y="114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/>
            <a:r>
              <a:rPr lang="tr-TR" altLang="de-DE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     </a:t>
            </a:r>
            <a:r>
              <a:rPr lang="en-US" altLang="de-DE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FISH</a:t>
            </a:r>
            <a:endParaRPr lang="en-US" altLang="de-DE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/>
            <a:r>
              <a:rPr lang="tr-TR" altLang="de-DE" sz="1800" i="1">
                <a:solidFill>
                  <a:schemeClr val="accent1"/>
                </a:solidFill>
                <a:latin typeface="Arial" charset="0"/>
              </a:rPr>
              <a:t>		      </a:t>
            </a:r>
            <a:r>
              <a:rPr lang="en-US" altLang="de-DE" sz="1800" i="1">
                <a:solidFill>
                  <a:schemeClr val="accent1"/>
                </a:solidFill>
                <a:latin typeface="Arial" charset="0"/>
              </a:rPr>
              <a:t>(Fluorescence in situ Hybridization)</a:t>
            </a:r>
            <a:endParaRPr lang="en-US" altLang="de-DE" i="1">
              <a:latin typeface="Arial" charset="0"/>
            </a:endParaRPr>
          </a:p>
          <a:p>
            <a:pPr eaLnBrk="0" hangingPunct="0"/>
            <a:endParaRPr lang="en-US" altLang="de-DE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9157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538" y="1462088"/>
            <a:ext cx="47434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158" name="Group 1030"/>
          <p:cNvGrpSpPr>
            <a:grpSpLocks/>
          </p:cNvGrpSpPr>
          <p:nvPr/>
        </p:nvGrpSpPr>
        <p:grpSpPr bwMode="auto">
          <a:xfrm>
            <a:off x="8328025" y="6102350"/>
            <a:ext cx="847725" cy="749300"/>
            <a:chOff x="5904" y="3844"/>
            <a:chExt cx="602" cy="472"/>
          </a:xfrm>
        </p:grpSpPr>
        <p:sp>
          <p:nvSpPr>
            <p:cNvPr id="49159" name="Rectangle 1031"/>
            <p:cNvSpPr>
              <a:spLocks noChangeAspect="1" noChangeArrowheads="1"/>
            </p:cNvSpPr>
            <p:nvPr/>
          </p:nvSpPr>
          <p:spPr bwMode="auto">
            <a:xfrm>
              <a:off x="5904" y="4105"/>
              <a:ext cx="60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14178596" algn="ctr" rotWithShape="0">
                <a:schemeClr val="bg2"/>
              </a:outerShdw>
            </a:effectLst>
          </p:spPr>
          <p:txBody>
            <a:bodyPr wrap="none" lIns="76200" tIns="38100" rIns="76200" bIns="38100">
              <a:spAutoFit/>
            </a:bodyPr>
            <a:lstStyle/>
            <a:p>
              <a:pPr defTabSz="754063" eaLnBrk="0" hangingPunct="0"/>
              <a:r>
                <a:rPr lang="en-US" altLang="de-DE" sz="1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VYSIS</a:t>
              </a:r>
              <a:r>
                <a:rPr lang="en-US" altLang="de-DE" sz="1000" b="1" baseline="80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TM</a:t>
              </a:r>
            </a:p>
          </p:txBody>
        </p:sp>
        <p:grpSp>
          <p:nvGrpSpPr>
            <p:cNvPr id="49160" name="Group 1032"/>
            <p:cNvGrpSpPr>
              <a:grpSpLocks/>
            </p:cNvGrpSpPr>
            <p:nvPr/>
          </p:nvGrpSpPr>
          <p:grpSpPr bwMode="auto">
            <a:xfrm>
              <a:off x="6101" y="3844"/>
              <a:ext cx="108" cy="228"/>
              <a:chOff x="6013" y="3844"/>
              <a:chExt cx="108" cy="228"/>
            </a:xfrm>
          </p:grpSpPr>
          <p:grpSp>
            <p:nvGrpSpPr>
              <p:cNvPr id="49161" name="Group 1033"/>
              <p:cNvGrpSpPr>
                <a:grpSpLocks/>
              </p:cNvGrpSpPr>
              <p:nvPr/>
            </p:nvGrpSpPr>
            <p:grpSpPr bwMode="auto">
              <a:xfrm>
                <a:off x="6013" y="3980"/>
                <a:ext cx="108" cy="92"/>
                <a:chOff x="6013" y="3980"/>
                <a:chExt cx="108" cy="92"/>
              </a:xfrm>
            </p:grpSpPr>
            <p:sp>
              <p:nvSpPr>
                <p:cNvPr id="49162" name="AutoShape 1034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5991" y="4002"/>
                  <a:ext cx="92" cy="48"/>
                </a:xfrm>
                <a:prstGeom prst="rtTriangle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dist="28398" dir="15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63" name="AutoShape 1035"/>
                <p:cNvSpPr>
                  <a:spLocks noChangeAspect="1" noChangeArrowheads="1"/>
                </p:cNvSpPr>
                <p:nvPr/>
              </p:nvSpPr>
              <p:spPr bwMode="auto">
                <a:xfrm>
                  <a:off x="6072" y="3980"/>
                  <a:ext cx="49" cy="92"/>
                </a:xfrm>
                <a:prstGeom prst="rtTriangle">
                  <a:avLst/>
                </a:prstGeom>
                <a:solidFill>
                  <a:srgbClr val="FFFFFF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dist="28398" dir="15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9164" name="Group 1036"/>
              <p:cNvGrpSpPr>
                <a:grpSpLocks/>
              </p:cNvGrpSpPr>
              <p:nvPr/>
            </p:nvGrpSpPr>
            <p:grpSpPr bwMode="auto">
              <a:xfrm>
                <a:off x="6014" y="3844"/>
                <a:ext cx="107" cy="92"/>
                <a:chOff x="6014" y="3844"/>
                <a:chExt cx="107" cy="92"/>
              </a:xfrm>
            </p:grpSpPr>
            <p:sp>
              <p:nvSpPr>
                <p:cNvPr id="49165" name="AutoShape 1037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6014" y="3844"/>
                  <a:ext cx="48" cy="92"/>
                </a:xfrm>
                <a:prstGeom prst="rtTriangle">
                  <a:avLst/>
                </a:prstGeom>
                <a:solidFill>
                  <a:srgbClr val="FFFFFF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dist="28398" dir="15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166" name="AutoShape 103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051" y="3866"/>
                  <a:ext cx="92" cy="48"/>
                </a:xfrm>
                <a:prstGeom prst="rtTriangle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dist="28398" dir="15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rgbClr val="FF3300"/>
                </a:solidFill>
              </a:rPr>
              <a:t>İn-Situ Hibridizasyonda İzlenen Yol</a:t>
            </a:r>
            <a:r>
              <a:rPr lang="tr-TR" sz="4000"/>
              <a:t> </a:t>
            </a:r>
            <a:br>
              <a:rPr lang="tr-TR" sz="4000"/>
            </a:br>
            <a:endParaRPr lang="tr-TR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648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tr-TR" sz="2800">
                <a:solidFill>
                  <a:schemeClr val="accent2"/>
                </a:solidFill>
              </a:rPr>
              <a:t>Hücrelerin tespit edilmesi,  preparatın hazırlanması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solidFill>
                  <a:schemeClr val="accent2"/>
                </a:solidFill>
              </a:rPr>
              <a:t>Ön İşlemler (ör: eskitme)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solidFill>
                  <a:schemeClr val="accent2"/>
                </a:solidFill>
              </a:rPr>
              <a:t>Hedef DNA ve  probun(işaraetli) denature edilmesi 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solidFill>
                  <a:schemeClr val="accent2"/>
                </a:solidFill>
              </a:rPr>
              <a:t>Hibridizasyon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solidFill>
                  <a:schemeClr val="accent2"/>
                </a:solidFill>
              </a:rPr>
              <a:t>Hibridizasyon sonrası yıkamalar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solidFill>
                  <a:schemeClr val="accent2"/>
                </a:solidFill>
              </a:rPr>
              <a:t>İmmunhistokimya ile ikinci işaretleme (tercihe bağlı)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solidFill>
                  <a:schemeClr val="accent2"/>
                </a:solidFill>
              </a:rPr>
              <a:t>Mikroskopi, değerlendirme </a:t>
            </a:r>
          </a:p>
          <a:p>
            <a:pPr marL="609600" indent="-609600"/>
            <a:endParaRPr lang="tr-TR" sz="2800">
              <a:solidFill>
                <a:srgbClr val="FF3300"/>
              </a:solidFill>
            </a:endParaRPr>
          </a:p>
          <a:p>
            <a:pPr marL="609600" indent="-609600"/>
            <a:r>
              <a:rPr lang="tr-TR" sz="2800"/>
              <a:t>!!!!!!!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4" name="Object 0"/>
          <p:cNvGraphicFramePr>
            <a:graphicFrameLocks noChangeAspect="1"/>
          </p:cNvGraphicFramePr>
          <p:nvPr/>
        </p:nvGraphicFramePr>
        <p:xfrm>
          <a:off x="915988" y="1347788"/>
          <a:ext cx="7313612" cy="4162425"/>
        </p:xfrm>
        <a:graphic>
          <a:graphicData uri="http://schemas.openxmlformats.org/presentationml/2006/ole">
            <p:oleObj spid="_x0000_s103424" name="Bit Eşlem Resmi" r:id="rId3" imgW="7314286" imgH="4161905" progId="PBrush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633663" y="1495425"/>
          <a:ext cx="3876675" cy="3867150"/>
        </p:xfrm>
        <a:graphic>
          <a:graphicData uri="http://schemas.openxmlformats.org/presentationml/2006/ole">
            <p:oleObj spid="_x0000_s66562" name="Bit Eşlem Resmi" r:id="rId3" imgW="3877216" imgH="3866667" progId="PBrush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795588" y="1681163"/>
          <a:ext cx="3552825" cy="3495675"/>
        </p:xfrm>
        <a:graphic>
          <a:graphicData uri="http://schemas.openxmlformats.org/presentationml/2006/ole">
            <p:oleObj spid="_x0000_s65538" name="Bit Eşlem Resmi" r:id="rId3" imgW="3552381" imgH="3495238" progId="PBrush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tr-TR" sz="3600">
                <a:solidFill>
                  <a:srgbClr val="FF3300"/>
                </a:solidFill>
              </a:rPr>
              <a:t>Amplifikasyon Yöntemleri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>
                <a:solidFill>
                  <a:schemeClr val="accent2"/>
                </a:solidFill>
              </a:rPr>
              <a:t>Polimeraz Zincir Reaksyonu</a:t>
            </a:r>
            <a:r>
              <a:rPr lang="tr-TR" sz="2800"/>
              <a:t> (PCR) ile  Nükleik asitlerin çoğaltılmaları sayesinde: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Çok daha az materyal ile çok daha fazla çalışma yapılması,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Zaman ve iş gücünden tasarruf sağlanması, Yöntemlerin duyarlık ve özgünlüklerinde belirgin bir artış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/>
              <a:t>	mümkün olmuştur.</a:t>
            </a:r>
          </a:p>
          <a:p>
            <a:pPr>
              <a:lnSpc>
                <a:spcPct val="90000"/>
              </a:lnSpc>
            </a:pPr>
            <a:endParaRPr lang="tr-TR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3200" b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PCR</a:t>
            </a:r>
            <a:r>
              <a:rPr lang="tr-TR" sz="3200" b="1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tr-TR" sz="3200" b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(Polimeraz Zincir Reaksiyonu):</a:t>
            </a:r>
            <a:endParaRPr lang="tr-TR" sz="3200" b="1">
              <a:solidFill>
                <a:srgbClr val="FF3300"/>
              </a:solidFill>
              <a:latin typeface="Comic Sans MS" pitchFamily="66" charset="0"/>
            </a:endParaRPr>
          </a:p>
          <a:p>
            <a:endParaRPr lang="tr-TR" sz="3200" b="1">
              <a:solidFill>
                <a:srgbClr val="FF3300"/>
              </a:solidFill>
              <a:latin typeface="Comic Sans MS" pitchFamily="66" charset="0"/>
            </a:endParaRPr>
          </a:p>
          <a:p>
            <a:r>
              <a:rPr lang="tr-TR" sz="3200">
                <a:latin typeface="Comic Sans MS" pitchFamily="66" charset="0"/>
                <a:cs typeface="Times New Roman" pitchFamily="18" charset="0"/>
              </a:rPr>
              <a:t> Primerler aracılığı ile spesifik DNA sekanslarının </a:t>
            </a:r>
            <a:r>
              <a:rPr lang="tr-TR" sz="3200">
                <a:latin typeface="Comic Sans MS" pitchFamily="66" charset="0"/>
              </a:rPr>
              <a:t> çoğaltılması </a:t>
            </a:r>
            <a:r>
              <a:rPr lang="tr-TR" sz="3200">
                <a:latin typeface="Comic Sans MS" pitchFamily="66" charset="0"/>
                <a:cs typeface="Times New Roman" pitchFamily="18" charset="0"/>
              </a:rPr>
              <a:t> işlemi olup; </a:t>
            </a:r>
            <a:endParaRPr lang="tr-TR" sz="3200">
              <a:latin typeface="Comic Sans MS" pitchFamily="66" charset="0"/>
            </a:endParaRPr>
          </a:p>
          <a:p>
            <a:r>
              <a:rPr lang="tr-TR" sz="3200">
                <a:latin typeface="Comic Sans MS" pitchFamily="66" charset="0"/>
                <a:cs typeface="Times New Roman" pitchFamily="18" charset="0"/>
              </a:rPr>
              <a:t>optimal koşullar sağlanırsa bir kopya genden  gözle değerlendirilebilecek miktarlarda  PCR ürünü elde edilmesi mümkün olur.  </a:t>
            </a:r>
            <a:endParaRPr lang="tr-TR" sz="3200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848600" y="62484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!!!!!!!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747838" y="0"/>
          <a:ext cx="5468937" cy="6096000"/>
        </p:xfrm>
        <a:graphic>
          <a:graphicData uri="http://schemas.openxmlformats.org/presentationml/2006/ole">
            <p:oleObj spid="_x0000_s46082" name="Bit Eşlem Resmi" r:id="rId3" imgW="5649114" imgH="6295238" progId="PBrush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524000" y="6043613"/>
          <a:ext cx="5715000" cy="814387"/>
        </p:xfrm>
        <a:graphic>
          <a:graphicData uri="http://schemas.openxmlformats.org/presentationml/2006/ole">
            <p:oleObj spid="_x0000_s46083" name="Bit Eşlem Resmi" r:id="rId4" imgW="5695238" imgH="847843" progId="PBrush">
              <p:embed/>
            </p:oleObj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486400" y="1600200"/>
            <a:ext cx="252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/>
              <a:t>Tek sarmal DNA eldesi</a:t>
            </a:r>
            <a:r>
              <a:rPr lang="tr-TR"/>
              <a:t>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270500" y="3886200"/>
            <a:ext cx="387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/>
              <a:t>Probun tek sarmal DNA ya yapışması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580112" y="5733256"/>
            <a:ext cx="3655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 dirty="0" err="1" smtClean="0"/>
              <a:t>Polimeraz</a:t>
            </a:r>
            <a:r>
              <a:rPr lang="tr-TR" sz="1800" b="1" dirty="0" smtClean="0"/>
              <a:t> aracılığı ile</a:t>
            </a:r>
          </a:p>
          <a:p>
            <a:r>
              <a:rPr lang="tr-TR" sz="1800" b="1" dirty="0" smtClean="0"/>
              <a:t> </a:t>
            </a:r>
            <a:r>
              <a:rPr lang="tr-TR" sz="1800" b="1" dirty="0" err="1" smtClean="0"/>
              <a:t>Nukleotidler</a:t>
            </a:r>
            <a:r>
              <a:rPr lang="tr-TR" sz="1800" b="1" dirty="0" smtClean="0"/>
              <a:t> </a:t>
            </a:r>
            <a:r>
              <a:rPr lang="tr-TR" sz="1800" b="1" dirty="0"/>
              <a:t>ile zincirin uzatılması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467544" y="3501008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primer</a:t>
            </a:r>
            <a:endParaRPr lang="tr-TR" dirty="0"/>
          </a:p>
        </p:txBody>
      </p:sp>
      <p:cxnSp>
        <p:nvCxnSpPr>
          <p:cNvPr id="11" name="10 Düz Ok Bağlayıcısı"/>
          <p:cNvCxnSpPr/>
          <p:nvPr/>
        </p:nvCxnSpPr>
        <p:spPr>
          <a:xfrm flipV="1">
            <a:off x="1547664" y="3573016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1475656" y="378904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1619672" y="3789040"/>
            <a:ext cx="32403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 flipV="1">
            <a:off x="1619672" y="3717032"/>
            <a:ext cx="23762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Metin kutusu"/>
          <p:cNvSpPr txBox="1"/>
          <p:nvPr/>
        </p:nvSpPr>
        <p:spPr>
          <a:xfrm>
            <a:off x="7092280" y="1412776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 smtClean="0">
                <a:solidFill>
                  <a:srgbClr val="FF0000"/>
                </a:solidFill>
              </a:rPr>
              <a:t>DENATURASYON</a:t>
            </a:r>
            <a:endParaRPr lang="tr-TR" sz="1800" b="1" dirty="0">
              <a:solidFill>
                <a:srgbClr val="FF0000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7308304" y="350100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 smtClean="0">
                <a:solidFill>
                  <a:srgbClr val="FF0000"/>
                </a:solidFill>
              </a:rPr>
              <a:t>ANNEALING</a:t>
            </a:r>
            <a:endParaRPr lang="tr-TR" sz="1800" b="1" dirty="0">
              <a:solidFill>
                <a:srgbClr val="FF0000"/>
              </a:solidFill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7380312" y="544522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 smtClean="0">
                <a:solidFill>
                  <a:srgbClr val="FF0000"/>
                </a:solidFill>
              </a:rPr>
              <a:t>EXTENSION</a:t>
            </a:r>
            <a:endParaRPr lang="tr-T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0" y="685800"/>
          <a:ext cx="9144000" cy="4572000"/>
        </p:xfrm>
        <a:graphic>
          <a:graphicData uri="http://schemas.openxmlformats.org/presentationml/2006/ole">
            <p:oleObj spid="_x0000_s52226" name="Bit Eşlem Resmi" r:id="rId3" imgW="5695238" imgH="2914286" progId="PBrush">
              <p:embed/>
            </p:oleObj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50925" y="803275"/>
            <a:ext cx="16732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Aranan gen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2971800"/>
            <a:ext cx="1235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DNA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096000" y="9906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372200" y="2492896"/>
            <a:ext cx="225254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dirty="0" smtClean="0"/>
              <a:t>30-35 kez döngü</a:t>
            </a:r>
          </a:p>
          <a:p>
            <a:r>
              <a:rPr lang="tr-TR" dirty="0" smtClean="0"/>
              <a:t> tekrarlar</a:t>
            </a:r>
            <a:endParaRPr lang="tr-TR" dirty="0"/>
          </a:p>
        </p:txBody>
      </p:sp>
      <p:cxnSp>
        <p:nvCxnSpPr>
          <p:cNvPr id="10" name="9 Düz Ok Bağlayıcısı"/>
          <p:cNvCxnSpPr>
            <a:stCxn id="52230" idx="2"/>
          </p:cNvCxnSpPr>
          <p:nvPr/>
        </p:nvCxnSpPr>
        <p:spPr>
          <a:xfrm>
            <a:off x="7498470" y="3323893"/>
            <a:ext cx="25858" cy="1185227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143000" y="0"/>
          <a:ext cx="6858000" cy="6858000"/>
        </p:xfrm>
        <a:graphic>
          <a:graphicData uri="http://schemas.openxmlformats.org/presentationml/2006/ole">
            <p:oleObj spid="_x0000_s5122" name="Bit Eşlem Resmi" r:id="rId3" imgW="5582429" imgH="5361905" progId="PBrush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994525" y="59848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!!!!!!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0" y="44624"/>
          <a:ext cx="9144000" cy="6096000"/>
        </p:xfrm>
        <a:graphic>
          <a:graphicData uri="http://schemas.openxmlformats.org/presentationml/2006/ole">
            <p:oleObj spid="_x0000_s62466" name="Bit Eşlem Resmi" r:id="rId3" imgW="3580952" imgH="2505425" progId="PBrush">
              <p:embed/>
            </p:oleObj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179512" y="188640"/>
            <a:ext cx="87129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PCR ile elde edilen (çoğalan) ürününün </a:t>
            </a:r>
            <a:r>
              <a:rPr lang="tr-TR" dirty="0" err="1" smtClean="0">
                <a:solidFill>
                  <a:srgbClr val="FF0000"/>
                </a:solidFill>
              </a:rPr>
              <a:t>agaroz</a:t>
            </a:r>
            <a:r>
              <a:rPr lang="tr-TR" dirty="0" smtClean="0">
                <a:solidFill>
                  <a:srgbClr val="FF0000"/>
                </a:solidFill>
              </a:rPr>
              <a:t> jel  </a:t>
            </a:r>
            <a:r>
              <a:rPr lang="tr-TR" dirty="0" err="1" smtClean="0">
                <a:solidFill>
                  <a:srgbClr val="FF0000"/>
                </a:solidFill>
              </a:rPr>
              <a:t>elektroforezi</a:t>
            </a:r>
            <a:r>
              <a:rPr lang="tr-TR" dirty="0" smtClean="0">
                <a:solidFill>
                  <a:srgbClr val="FF0000"/>
                </a:solidFill>
              </a:rPr>
              <a:t> ile 				gösterilmesi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267744" y="5445224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Molekül ağırlığı bilenen kontrol</a:t>
            </a:r>
            <a:endParaRPr lang="tr-TR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tr-TR" sz="3600">
                <a:solidFill>
                  <a:srgbClr val="FF3300"/>
                </a:solidFill>
              </a:rPr>
              <a:t>“Restriction Fragment Lenght Polimorphism” (RFLP)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DNA sekanslarındaki </a:t>
            </a:r>
            <a:r>
              <a:rPr lang="tr-TR" sz="2800">
                <a:solidFill>
                  <a:schemeClr val="accent2"/>
                </a:solidFill>
              </a:rPr>
              <a:t>varyasyon ya da polimorfizmin (farklılıkların )</a:t>
            </a:r>
            <a:r>
              <a:rPr lang="tr-TR" sz="2800"/>
              <a:t> gösterilmesi amacıyla </a:t>
            </a:r>
            <a:r>
              <a:rPr lang="tr-TR" sz="2800">
                <a:solidFill>
                  <a:schemeClr val="accent2"/>
                </a:solidFill>
              </a:rPr>
              <a:t>restriksyon enzimlerinin sekans tanıma özelliklerinden </a:t>
            </a:r>
            <a:r>
              <a:rPr lang="tr-TR" sz="2800"/>
              <a:t> yararlanarak yapılan bir çalışmadır</a:t>
            </a:r>
          </a:p>
          <a:p>
            <a:pPr>
              <a:lnSpc>
                <a:spcPct val="90000"/>
              </a:lnSpc>
            </a:pPr>
            <a:r>
              <a:rPr lang="tr-TR" sz="2800"/>
              <a:t>Genomik/amplifiye olmuş DNA, restriksyon enzimleri ile parçalanıp, oluşan fragmanların jel elektroforezinde değerlendirmesi yapılır.</a:t>
            </a:r>
          </a:p>
          <a:p>
            <a:pPr>
              <a:lnSpc>
                <a:spcPct val="90000"/>
              </a:lnSpc>
            </a:pPr>
            <a:r>
              <a:rPr lang="tr-TR" sz="2800"/>
              <a:t>DNA sekansındaki değişme restriksyon enziminin etki alanını da değiştireceğinden(ekleme/çıkarma) farklı boyutta fragmanlar gözlenecektir</a:t>
            </a:r>
          </a:p>
          <a:p>
            <a:pPr>
              <a:lnSpc>
                <a:spcPct val="90000"/>
              </a:lnSpc>
            </a:pPr>
            <a:r>
              <a:rPr lang="tr-TR" sz="2800"/>
              <a:t>Bazı deneylerde Southern blot analizinden önce birkaç enzim ile parçalanma sağlanır.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104448" name="Object 0"/>
          <p:cNvGraphicFramePr>
            <a:graphicFrameLocks noChangeAspect="1"/>
          </p:cNvGraphicFramePr>
          <p:nvPr/>
        </p:nvGraphicFramePr>
        <p:xfrm>
          <a:off x="1600200" y="266700"/>
          <a:ext cx="5410200" cy="6019800"/>
        </p:xfrm>
        <a:graphic>
          <a:graphicData uri="http://schemas.openxmlformats.org/presentationml/2006/ole">
            <p:oleObj spid="_x0000_s104448" name="Bit Eşlem Resmi" r:id="rId3" imgW="3780952" imgH="4667902" progId="PBrush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3300"/>
                </a:solidFill>
              </a:rPr>
              <a:t>DNA Restriksyon Enzimleri</a:t>
            </a:r>
            <a:r>
              <a:rPr lang="tr-TR"/>
              <a:t> </a:t>
            </a:r>
            <a:br>
              <a:rPr lang="tr-TR"/>
            </a:br>
            <a:endParaRPr lang="tr-TR"/>
          </a:p>
        </p:txBody>
      </p:sp>
      <p:pic>
        <p:nvPicPr>
          <p:cNvPr id="67587" name="Picture 3" descr="endonukleaz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246938" cy="545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685800"/>
            <a:ext cx="7326313" cy="5486400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41925" y="2403475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transkripsyon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18125" y="42322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translasyon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162175" y="733425"/>
          <a:ext cx="4819650" cy="5391150"/>
        </p:xfrm>
        <a:graphic>
          <a:graphicData uri="http://schemas.openxmlformats.org/presentationml/2006/ole">
            <p:oleObj spid="_x0000_s20482" name="Bit Eşlem Resmi" r:id="rId3" imgW="4819048" imgH="5390476" progId="PBrush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0" y="533400"/>
          <a:ext cx="9144000" cy="5334000"/>
        </p:xfrm>
        <a:graphic>
          <a:graphicData uri="http://schemas.openxmlformats.org/presentationml/2006/ole">
            <p:oleObj spid="_x0000_s60418" name="Bit Eşlem Resmi" r:id="rId3" imgW="5266667" imgH="3029373" progId="PBrus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İ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685800"/>
            <a:ext cx="738346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114800"/>
          </a:xfrm>
        </p:spPr>
        <p:txBody>
          <a:bodyPr/>
          <a:lstStyle/>
          <a:p>
            <a:r>
              <a:rPr lang="tr-TR" sz="2800">
                <a:solidFill>
                  <a:srgbClr val="FF3300"/>
                </a:solidFill>
              </a:rPr>
              <a:t>DNA</a:t>
            </a:r>
            <a:r>
              <a:rPr lang="tr-TR" sz="2800"/>
              <a:t>, uzun  çift sarmallı </a:t>
            </a:r>
            <a:r>
              <a:rPr lang="tr-TR" sz="2800" b="1"/>
              <a:t>(</a:t>
            </a:r>
            <a:r>
              <a:rPr lang="tr-TR" sz="2800" b="1" i="1"/>
              <a:t>dsDNA</a:t>
            </a:r>
            <a:r>
              <a:rPr lang="tr-TR" sz="2800" b="1"/>
              <a:t>)</a:t>
            </a:r>
            <a:r>
              <a:rPr lang="tr-TR" sz="2800"/>
              <a:t> polimerik bir molekül olup, sağa doğru helix yapısında bulunur, </a:t>
            </a:r>
          </a:p>
          <a:p>
            <a:r>
              <a:rPr lang="tr-TR" sz="2800"/>
              <a:t>Her bir DNA zinciri </a:t>
            </a:r>
            <a:r>
              <a:rPr lang="tr-TR" sz="2800" b="1" i="1"/>
              <a:t>(ssDNA)</a:t>
            </a:r>
            <a:r>
              <a:rPr lang="tr-TR" sz="2800"/>
              <a:t> birbirine fosfodiester bağları ile bağlanmış deoksiriboz şekerinden yapılı bir iskeletten oluşur. Deoksiribozun 1.karbonunda  </a:t>
            </a:r>
            <a:r>
              <a:rPr lang="tr-TR" sz="2800" b="1" i="1"/>
              <a:t>Thymine(T), Cytosine ( C) , Guanine (G), Adenin(A)</a:t>
            </a:r>
            <a:r>
              <a:rPr lang="tr-TR" sz="2800"/>
              <a:t>  bazlarından biri bulunur. 3.karbonundaki fosfodiester bağı ile bir sonraki şekerin 5. karbonuna bağlanır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727</Words>
  <Application>Microsoft Office PowerPoint</Application>
  <PresentationFormat>Ekran Gösterisi (4:3)</PresentationFormat>
  <Paragraphs>183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Varsayılan Tasarım</vt:lpstr>
      <vt:lpstr>Bit Eşlem Resmi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Şekerler</vt:lpstr>
      <vt:lpstr>Bazlar </vt:lpstr>
      <vt:lpstr>Slayt 13</vt:lpstr>
      <vt:lpstr>Slayt 14</vt:lpstr>
      <vt:lpstr>DNA-RNA arasında temel farklar</vt:lpstr>
      <vt:lpstr>Slayt 16</vt:lpstr>
      <vt:lpstr>Nükleik Asitlerin Analizinde Kullanılan Yöntemler  </vt:lpstr>
      <vt:lpstr>Elektroforez ile Ayırma </vt:lpstr>
      <vt:lpstr>Slayt 19</vt:lpstr>
      <vt:lpstr> Nükleik Asit Hibridizasyonu </vt:lpstr>
      <vt:lpstr>Nükleik Asit Hibridizasyonu</vt:lpstr>
      <vt:lpstr>Nükleik Asit Hibridizasyonu</vt:lpstr>
      <vt:lpstr>Sıvı veya Katı faz Hibridizasyonu </vt:lpstr>
      <vt:lpstr>Sıvı veya Katı faz Hibridizasyonu</vt:lpstr>
      <vt:lpstr>Slayt 25</vt:lpstr>
      <vt:lpstr>Slayt 26</vt:lpstr>
      <vt:lpstr>Slayt 27</vt:lpstr>
      <vt:lpstr>Slayt 28</vt:lpstr>
      <vt:lpstr>Slayt 29</vt:lpstr>
      <vt:lpstr>Slayt 30</vt:lpstr>
      <vt:lpstr> </vt:lpstr>
      <vt:lpstr>İn-Situ Hibridizasyonda İzlenen Yol  </vt:lpstr>
      <vt:lpstr>Slayt 33</vt:lpstr>
      <vt:lpstr>Slayt 34</vt:lpstr>
      <vt:lpstr>Slayt 35</vt:lpstr>
      <vt:lpstr>Amplifikasyon Yöntemleri</vt:lpstr>
      <vt:lpstr>Slayt 37</vt:lpstr>
      <vt:lpstr>Slayt 38</vt:lpstr>
      <vt:lpstr>Slayt 39</vt:lpstr>
      <vt:lpstr>Slayt 40</vt:lpstr>
      <vt:lpstr>“Restriction Fragment Lenght Polimorphism” (RFLP)</vt:lpstr>
      <vt:lpstr>Slayt 42</vt:lpstr>
      <vt:lpstr>DNA Restriksyon Enzimleri  </vt:lpstr>
    </vt:vector>
  </TitlesOfParts>
  <Company>A.Ü.T.F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klara</dc:creator>
  <cp:lastModifiedBy>user</cp:lastModifiedBy>
  <cp:revision>12</cp:revision>
  <dcterms:created xsi:type="dcterms:W3CDTF">2003-05-21T07:15:23Z</dcterms:created>
  <dcterms:modified xsi:type="dcterms:W3CDTF">2020-03-10T12:23:02Z</dcterms:modified>
</cp:coreProperties>
</file>