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handoutMasterIdLst>
    <p:handoutMasterId r:id="rId33"/>
  </p:handoutMasterIdLst>
  <p:sldIdLst>
    <p:sldId id="279" r:id="rId2"/>
    <p:sldId id="280" r:id="rId3"/>
    <p:sldId id="281" r:id="rId4"/>
    <p:sldId id="282" r:id="rId5"/>
    <p:sldId id="257" r:id="rId6"/>
    <p:sldId id="272" r:id="rId7"/>
    <p:sldId id="274" r:id="rId8"/>
    <p:sldId id="258" r:id="rId9"/>
    <p:sldId id="260" r:id="rId10"/>
    <p:sldId id="259" r:id="rId11"/>
    <p:sldId id="268" r:id="rId12"/>
    <p:sldId id="273" r:id="rId13"/>
    <p:sldId id="261" r:id="rId14"/>
    <p:sldId id="269" r:id="rId15"/>
    <p:sldId id="262" r:id="rId16"/>
    <p:sldId id="271" r:id="rId17"/>
    <p:sldId id="275" r:id="rId18"/>
    <p:sldId id="278" r:id="rId19"/>
    <p:sldId id="263" r:id="rId20"/>
    <p:sldId id="277" r:id="rId21"/>
    <p:sldId id="264" r:id="rId22"/>
    <p:sldId id="270" r:id="rId23"/>
    <p:sldId id="284" r:id="rId24"/>
    <p:sldId id="283" r:id="rId25"/>
    <p:sldId id="286" r:id="rId26"/>
    <p:sldId id="287" r:id="rId27"/>
    <p:sldId id="265" r:id="rId28"/>
    <p:sldId id="285" r:id="rId29"/>
    <p:sldId id="289" r:id="rId30"/>
    <p:sldId id="288" r:id="rId31"/>
    <p:sldId id="290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altLang="tr-TR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altLang="tr-TR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altLang="tr-TR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DFED96FB-3B5E-4362-99DB-37B08208C25C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tr-T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3D3B814-DCB0-44C5-A5EC-9E410ECFD47F}" type="slidenum">
              <a:rPr lang="en-US" altLang="tr-TR" smtClean="0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6367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7F754F0-44A9-4276-AF2A-3EDBCB4FB49C}" type="slidenum">
              <a:rPr lang="en-US" altLang="tr-TR" smtClean="0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00222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tr-T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7F754F0-44A9-4276-AF2A-3EDBCB4FB49C}" type="slidenum">
              <a:rPr lang="en-US" altLang="tr-TR" smtClean="0"/>
              <a:pPr/>
              <a:t>‹#›</a:t>
            </a:fld>
            <a:endParaRPr lang="en-US" altLang="tr-T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1992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7F754F0-44A9-4276-AF2A-3EDBCB4FB49C}" type="slidenum">
              <a:rPr lang="en-US" altLang="tr-TR" smtClean="0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745655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tr-T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7F754F0-44A9-4276-AF2A-3EDBCB4FB49C}" type="slidenum">
              <a:rPr lang="en-US" altLang="tr-TR" smtClean="0"/>
              <a:pPr/>
              <a:t>‹#›</a:t>
            </a:fld>
            <a:endParaRPr lang="en-US" altLang="tr-T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521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7F754F0-44A9-4276-AF2A-3EDBCB4FB49C}" type="slidenum">
              <a:rPr lang="en-US" altLang="tr-TR" smtClean="0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333860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A857-02B5-4749-9A45-50B12E5BE058}" type="slidenum">
              <a:rPr lang="en-US" altLang="tr-TR" smtClean="0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3613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B5D6-334A-4555-A26E-DF506CD9C777}" type="slidenum">
              <a:rPr lang="en-US" altLang="tr-TR" smtClean="0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910159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99C56FB-0079-4F3A-8B30-0C2CB96C78CE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236253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Çevrimiçi Resim Yer Tutucusu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62342AF-B9E3-47DD-83B9-3511AC3187D3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91261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E14EC-ED10-4050-8577-8EED9000A15F}" type="slidenum">
              <a:rPr lang="en-US" altLang="tr-TR" smtClean="0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0570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D6142C1-F8D7-458B-81BC-05BC19597F41}" type="slidenum">
              <a:rPr lang="en-US" altLang="tr-TR" smtClean="0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59273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CF637A5-FBE2-410E-A2DC-E9A471410E71}" type="slidenum">
              <a:rPr lang="en-US" altLang="tr-TR" smtClean="0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472393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EA58B3A-A84E-4CEB-8DA8-2FEDFCAF443A}" type="slidenum">
              <a:rPr lang="en-US" altLang="tr-TR" smtClean="0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4164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2A3B-8B17-4090-9B9F-68ECD02090A4}" type="slidenum">
              <a:rPr lang="en-US" altLang="tr-TR" smtClean="0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8589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A214-B997-4772-88C5-499D26C1EC82}" type="slidenum">
              <a:rPr lang="en-US" altLang="tr-TR" smtClean="0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92681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79E5-1E59-4C64-B9FF-F0E331581B84}" type="slidenum">
              <a:rPr lang="en-US" altLang="tr-TR" smtClean="0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564084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9F26CAB-3BB1-4B73-8AED-2A4E05422C22}" type="slidenum">
              <a:rPr lang="en-US" altLang="tr-TR" smtClean="0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001405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7F754F0-44A9-4276-AF2A-3EDBCB4FB49C}" type="slidenum">
              <a:rPr lang="en-US" altLang="tr-TR" smtClean="0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67927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1ud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5486400" cy="407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7" name="Picture 3" descr="2udder r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76600"/>
            <a:ext cx="3810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Fig 29-2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536" y="1070769"/>
            <a:ext cx="5900928" cy="426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Fig 29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63000" cy="581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066800" y="6019800"/>
            <a:ext cx="716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tr-TR" sz="1800" b="1">
                <a:solidFill>
                  <a:schemeClr val="tx1"/>
                </a:solidFill>
                <a:latin typeface="Tahoma" panose="020B0604030504040204" pitchFamily="34" charset="0"/>
              </a:rPr>
              <a:t>Fig 29-3. An illustrated view of the ligaments that permit udder suspension (Courtesy of Iowa State University)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art udderstru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5791200" cy="47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altLang="tr-TR"/>
              <a:t>Mammary Gland Support</a:t>
            </a:r>
          </a:p>
        </p:txBody>
      </p:sp>
      <p:sp>
        <p:nvSpPr>
          <p:cNvPr id="56324" name="AutoShape 4"/>
          <p:cNvSpPr>
            <a:spLocks noChangeArrowheads="1"/>
          </p:cNvSpPr>
          <p:nvPr/>
        </p:nvSpPr>
        <p:spPr bwMode="auto">
          <a:xfrm>
            <a:off x="4724400" y="1981200"/>
            <a:ext cx="304800" cy="228600"/>
          </a:xfrm>
          <a:prstGeom prst="lef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5089525" y="1752600"/>
            <a:ext cx="19970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tr-TR" sz="1800">
                <a:solidFill>
                  <a:schemeClr val="tx1"/>
                </a:solidFill>
                <a:latin typeface="Arial" panose="020B0604020202020204" pitchFamily="34" charset="0"/>
              </a:rPr>
              <a:t>Medial suspensory</a:t>
            </a:r>
          </a:p>
          <a:p>
            <a:pPr eaLnBrk="0" hangingPunct="0"/>
            <a:r>
              <a:rPr lang="en-US" altLang="tr-TR" sz="1800">
                <a:solidFill>
                  <a:schemeClr val="tx1"/>
                </a:solidFill>
                <a:latin typeface="Arial" panose="020B0604020202020204" pitchFamily="34" charset="0"/>
              </a:rPr>
              <a:t>	ligament</a:t>
            </a:r>
            <a:endParaRPr lang="en-US" altLang="tr-T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Internal Anatomy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tr-TR" sz="2400"/>
              <a:t>Streak canal</a:t>
            </a:r>
          </a:p>
          <a:p>
            <a:pPr lvl="1"/>
            <a:r>
              <a:rPr lang="en-US" altLang="tr-TR" sz="2000"/>
              <a:t>Functions to keep milk in udder and bacteria out of udder</a:t>
            </a:r>
          </a:p>
          <a:p>
            <a:r>
              <a:rPr lang="en-US" altLang="tr-TR" sz="2400"/>
              <a:t>Teat cistern</a:t>
            </a:r>
          </a:p>
          <a:p>
            <a:pPr lvl="1"/>
            <a:r>
              <a:rPr lang="en-US" altLang="tr-TR" sz="2000"/>
              <a:t>Duct in teat with capacity of 30-45 milliliters</a:t>
            </a:r>
          </a:p>
          <a:p>
            <a:pPr lvl="1"/>
            <a:r>
              <a:rPr lang="en-US" altLang="tr-TR" sz="2000"/>
              <a:t>Separated from streak canal by folds of tissue called Furstenberg’s rosettes</a:t>
            </a:r>
          </a:p>
          <a:p>
            <a:r>
              <a:rPr lang="en-US" altLang="tr-TR" sz="2400"/>
              <a:t>Gland cistern</a:t>
            </a:r>
          </a:p>
          <a:p>
            <a:pPr lvl="1"/>
            <a:r>
              <a:rPr lang="en-US" altLang="tr-TR" sz="2000"/>
              <a:t>Separated from teat cistern by the cricoid fold</a:t>
            </a:r>
          </a:p>
          <a:p>
            <a:pPr lvl="1"/>
            <a:r>
              <a:rPr lang="en-US" altLang="tr-TR" sz="2000"/>
              <a:t>Holds up to 400 milliliters of milk</a:t>
            </a:r>
          </a:p>
          <a:p>
            <a:pPr lvl="2"/>
            <a:r>
              <a:rPr lang="en-US" altLang="tr-TR" sz="1800"/>
              <a:t>Collecting area for the mammary ducts</a:t>
            </a:r>
          </a:p>
          <a:p>
            <a:pPr lvl="1"/>
            <a:r>
              <a:rPr lang="en-US" altLang="tr-TR" sz="2000"/>
              <a:t>From this branches the mammary ducts</a:t>
            </a:r>
          </a:p>
          <a:p>
            <a:endParaRPr lang="en-US" altLang="tr-TR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Fig 29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915400" cy="607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914400" y="6019800"/>
            <a:ext cx="800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tr-TR" sz="1800" b="1">
                <a:solidFill>
                  <a:schemeClr val="tx1"/>
                </a:solidFill>
                <a:latin typeface="Tahoma" panose="020B0604030504040204" pitchFamily="34" charset="0"/>
              </a:rPr>
              <a:t>Fig 29-4. A dissected mammary gland showing the gland cistern, teat cistern and streak canal (Courtesy of Mark Kirkpatrick)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Alveoli and Duct System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91540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tr-TR" sz="2000"/>
              <a:t>Alveoli is the basic milk producing unit</a:t>
            </a:r>
          </a:p>
          <a:p>
            <a:pPr lvl="1">
              <a:lnSpc>
                <a:spcPct val="90000"/>
              </a:lnSpc>
            </a:pPr>
            <a:r>
              <a:rPr lang="en-US" altLang="tr-TR" sz="1800"/>
              <a:t>Small bulb-shaped structure with hollow center</a:t>
            </a:r>
          </a:p>
          <a:p>
            <a:pPr lvl="2">
              <a:lnSpc>
                <a:spcPct val="90000"/>
              </a:lnSpc>
            </a:pPr>
            <a:r>
              <a:rPr lang="en-US" altLang="tr-TR" sz="1600"/>
              <a:t>Lined with epithelial cells that secrete milk</a:t>
            </a:r>
          </a:p>
          <a:p>
            <a:pPr>
              <a:lnSpc>
                <a:spcPct val="90000"/>
              </a:lnSpc>
            </a:pPr>
            <a:r>
              <a:rPr lang="en-US" altLang="tr-TR" sz="2000"/>
              <a:t>Each cubic inch of udder tissue contains 1 million alveoli</a:t>
            </a:r>
          </a:p>
          <a:p>
            <a:pPr>
              <a:lnSpc>
                <a:spcPct val="90000"/>
              </a:lnSpc>
            </a:pPr>
            <a:r>
              <a:rPr lang="en-US" altLang="tr-TR" sz="2000"/>
              <a:t>Each alveoli surrounded by network of capillaries and myoepithelial cell</a:t>
            </a:r>
          </a:p>
          <a:p>
            <a:pPr lvl="1">
              <a:lnSpc>
                <a:spcPct val="90000"/>
              </a:lnSpc>
            </a:pPr>
            <a:r>
              <a:rPr lang="en-US" altLang="tr-TR" sz="1800"/>
              <a:t>Contraction of myoepithelial cell stimulates milk ejection</a:t>
            </a:r>
          </a:p>
          <a:p>
            <a:pPr>
              <a:lnSpc>
                <a:spcPct val="90000"/>
              </a:lnSpc>
            </a:pPr>
            <a:r>
              <a:rPr lang="en-US" altLang="tr-TR" sz="2000"/>
              <a:t>Groups of alveoli empty into a duct forming a unit called a lobule</a:t>
            </a:r>
          </a:p>
          <a:p>
            <a:pPr lvl="1">
              <a:lnSpc>
                <a:spcPct val="90000"/>
              </a:lnSpc>
            </a:pPr>
            <a:r>
              <a:rPr lang="en-US" altLang="tr-TR" sz="1800"/>
              <a:t>Several lobules create a lobe</a:t>
            </a:r>
          </a:p>
          <a:p>
            <a:pPr lvl="2">
              <a:lnSpc>
                <a:spcPct val="90000"/>
              </a:lnSpc>
            </a:pPr>
            <a:r>
              <a:rPr lang="en-US" altLang="tr-TR" sz="1600"/>
              <a:t>Ducts of lobe empty into a galatophore, which empties into the gland cistern</a:t>
            </a:r>
          </a:p>
          <a:p>
            <a:pPr>
              <a:lnSpc>
                <a:spcPct val="90000"/>
              </a:lnSpc>
            </a:pPr>
            <a:r>
              <a:rPr lang="en-US" altLang="tr-TR" sz="2000"/>
              <a:t>Ducts provide storage area for milk and a means for transporting it outside</a:t>
            </a:r>
          </a:p>
          <a:p>
            <a:pPr lvl="1">
              <a:lnSpc>
                <a:spcPct val="90000"/>
              </a:lnSpc>
            </a:pPr>
            <a:r>
              <a:rPr lang="en-US" altLang="tr-TR" sz="1800"/>
              <a:t>Lined by two layers of epithelium</a:t>
            </a:r>
          </a:p>
          <a:p>
            <a:pPr lvl="1">
              <a:lnSpc>
                <a:spcPct val="90000"/>
              </a:lnSpc>
            </a:pPr>
            <a:r>
              <a:rPr lang="en-US" altLang="tr-TR" sz="1800"/>
              <a:t>Myoepithelial cells are arranged in longitudinal pattern</a:t>
            </a:r>
          </a:p>
          <a:p>
            <a:pPr lvl="2">
              <a:lnSpc>
                <a:spcPct val="90000"/>
              </a:lnSpc>
            </a:pPr>
            <a:r>
              <a:rPr lang="en-US" altLang="tr-TR" sz="1600"/>
              <a:t>Shorten to increase diameter to facilitate flow of milk</a:t>
            </a:r>
          </a:p>
          <a:p>
            <a:pPr>
              <a:lnSpc>
                <a:spcPct val="90000"/>
              </a:lnSpc>
            </a:pPr>
            <a:endParaRPr lang="en-US" altLang="tr-TR"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altLang="tr-TR"/>
              <a:t>Alveoli and Duct System</a:t>
            </a:r>
          </a:p>
        </p:txBody>
      </p:sp>
      <p:pic>
        <p:nvPicPr>
          <p:cNvPr id="54275" name="Picture 3" descr="8blood sup cros s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86200"/>
            <a:ext cx="3429000" cy="266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6" name="Picture 4" descr="4udder structures di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5562600" cy="421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solidFill>
            <a:schemeClr val="bg1"/>
          </a:solidFill>
          <a:ln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tr-TR"/>
              <a:t> Alveolar Products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7315200" cy="4953000"/>
          </a:xfrm>
          <a:solidFill>
            <a:schemeClr val="bg1"/>
          </a:solidFill>
        </p:spPr>
        <p:txBody>
          <a:bodyPr/>
          <a:lstStyle/>
          <a:p>
            <a:r>
              <a:rPr lang="en-US" altLang="tr-TR" b="1"/>
              <a:t>Alveolus:</a:t>
            </a:r>
          </a:p>
          <a:p>
            <a:pPr lvl="1"/>
            <a:r>
              <a:rPr lang="en-US" altLang="tr-TR"/>
              <a:t>basic secretory unit; lined by </a:t>
            </a:r>
            <a:r>
              <a:rPr lang="en-US" altLang="tr-TR" b="1" i="1"/>
              <a:t>epithelial</a:t>
            </a:r>
            <a:r>
              <a:rPr lang="en-US" altLang="tr-TR"/>
              <a:t> cells which synthesize and/or secrete:</a:t>
            </a:r>
          </a:p>
          <a:p>
            <a:pPr lvl="2">
              <a:lnSpc>
                <a:spcPct val="120000"/>
              </a:lnSpc>
            </a:pPr>
            <a:r>
              <a:rPr lang="en-US" altLang="tr-TR" b="1" i="1"/>
              <a:t>lipid </a:t>
            </a:r>
            <a:r>
              <a:rPr lang="en-US" altLang="tr-TR" b="1"/>
              <a:t>- </a:t>
            </a:r>
            <a:r>
              <a:rPr lang="en-US" altLang="tr-TR"/>
              <a:t>triglycerides &amp; free fatty acids (FFA)</a:t>
            </a:r>
          </a:p>
          <a:p>
            <a:pPr lvl="2">
              <a:lnSpc>
                <a:spcPct val="120000"/>
              </a:lnSpc>
            </a:pPr>
            <a:r>
              <a:rPr lang="en-US" altLang="tr-TR" b="1" i="1"/>
              <a:t>protein</a:t>
            </a:r>
            <a:r>
              <a:rPr lang="en-US" altLang="tr-TR"/>
              <a:t> - caseins</a:t>
            </a:r>
          </a:p>
          <a:p>
            <a:pPr lvl="2">
              <a:lnSpc>
                <a:spcPct val="120000"/>
              </a:lnSpc>
            </a:pPr>
            <a:r>
              <a:rPr lang="en-US" altLang="tr-TR" b="1" i="1"/>
              <a:t>lactose</a:t>
            </a:r>
            <a:r>
              <a:rPr lang="en-US" altLang="tr-TR" b="1"/>
              <a:t> - </a:t>
            </a:r>
            <a:r>
              <a:rPr lang="en-US" altLang="tr-TR"/>
              <a:t>disaccharide; major CHO; osmoreactive molecule (draws water)</a:t>
            </a:r>
          </a:p>
          <a:p>
            <a:pPr lvl="2">
              <a:lnSpc>
                <a:spcPct val="120000"/>
              </a:lnSpc>
            </a:pPr>
            <a:r>
              <a:rPr lang="en-US" altLang="tr-TR" b="1" i="1"/>
              <a:t>minerals &amp; vitamins</a:t>
            </a:r>
            <a:r>
              <a:rPr lang="en-US" altLang="tr-TR"/>
              <a:t> - Ca, P, K; Vits. A, B, C, D</a:t>
            </a:r>
          </a:p>
          <a:p>
            <a:pPr lvl="2">
              <a:lnSpc>
                <a:spcPct val="120000"/>
              </a:lnSpc>
            </a:pPr>
            <a:r>
              <a:rPr lang="en-US" altLang="tr-TR" b="1" i="1"/>
              <a:t>water</a:t>
            </a:r>
          </a:p>
          <a:p>
            <a:pPr lvl="2"/>
            <a:endParaRPr lang="en-US" altLang="tr-TR" b="1"/>
          </a:p>
        </p:txBody>
      </p:sp>
      <p:pic>
        <p:nvPicPr>
          <p:cNvPr id="58372" name="Picture 4" descr="8blood sup cros s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2057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66800"/>
          </a:xfrm>
          <a:solidFill>
            <a:schemeClr val="bg1"/>
          </a:solidFill>
          <a:ln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tr-TR"/>
              <a:t>Alveolar Structure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5867400" cy="49530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tr-TR" sz="2400" b="1"/>
              <a:t>Alveolar components &amp; function:</a:t>
            </a:r>
          </a:p>
          <a:p>
            <a:pPr lvl="1"/>
            <a:r>
              <a:rPr lang="en-US" altLang="tr-TR" sz="2000" b="1" i="1"/>
              <a:t>epithelial cells </a:t>
            </a:r>
            <a:r>
              <a:rPr lang="en-US" altLang="tr-TR" sz="2000"/>
              <a:t>- milk synthesis &amp; secretion</a:t>
            </a:r>
          </a:p>
          <a:p>
            <a:pPr lvl="1"/>
            <a:r>
              <a:rPr lang="en-US" altLang="tr-TR" sz="2000" b="1" i="1"/>
              <a:t>lumen </a:t>
            </a:r>
            <a:r>
              <a:rPr lang="en-US" altLang="tr-TR" sz="2000"/>
              <a:t>- collect milk components &amp; water</a:t>
            </a:r>
          </a:p>
          <a:p>
            <a:pPr lvl="1"/>
            <a:r>
              <a:rPr lang="en-US" altLang="tr-TR" sz="2000" b="1" i="1"/>
              <a:t>myoepithelial cells</a:t>
            </a:r>
            <a:r>
              <a:rPr lang="en-US" altLang="tr-TR" sz="2000"/>
              <a:t> - milk ejection</a:t>
            </a:r>
          </a:p>
          <a:p>
            <a:pPr lvl="1"/>
            <a:r>
              <a:rPr lang="en-US" altLang="tr-TR" sz="2000" b="1" i="1"/>
              <a:t>basement membrane </a:t>
            </a:r>
            <a:r>
              <a:rPr lang="en-US" altLang="tr-TR" sz="2000"/>
              <a:t>- selective transfer</a:t>
            </a:r>
          </a:p>
          <a:p>
            <a:pPr lvl="1"/>
            <a:r>
              <a:rPr lang="en-US" altLang="tr-TR" sz="2000" b="1" i="1"/>
              <a:t>terminal duct</a:t>
            </a:r>
            <a:r>
              <a:rPr lang="en-US" altLang="tr-TR" sz="2000"/>
              <a:t> - milk transport out of alveoli</a:t>
            </a:r>
          </a:p>
          <a:p>
            <a:pPr lvl="1"/>
            <a:r>
              <a:rPr lang="en-US" altLang="tr-TR" sz="2000" b="1" i="1"/>
              <a:t>capillary system</a:t>
            </a:r>
            <a:r>
              <a:rPr lang="en-US" altLang="tr-TR" sz="2000"/>
              <a:t> - supply milk precursors and deliver hormones</a:t>
            </a:r>
          </a:p>
          <a:p>
            <a:pPr lvl="1"/>
            <a:endParaRPr lang="en-US" altLang="tr-TR" sz="2000" b="1"/>
          </a:p>
        </p:txBody>
      </p:sp>
      <p:pic>
        <p:nvPicPr>
          <p:cNvPr id="61444" name="Picture 4" descr="7bl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81200"/>
            <a:ext cx="26670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40964" name="Picture 4" descr="Fig 29-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0"/>
            <a:ext cx="89154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447800"/>
          </a:xfrm>
          <a:solidFill>
            <a:schemeClr val="bg1"/>
          </a:solidFill>
          <a:ln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tr-TR"/>
              <a:t>The mammary gland nourishes the neonate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7239000" cy="4114800"/>
          </a:xfrm>
          <a:solidFill>
            <a:schemeClr val="bg1"/>
          </a:solidFill>
        </p:spPr>
        <p:txBody>
          <a:bodyPr/>
          <a:lstStyle/>
          <a:p>
            <a:r>
              <a:rPr lang="en-US" altLang="tr-TR" sz="2200"/>
              <a:t>Exocrine gland; common to all mammals</a:t>
            </a:r>
          </a:p>
          <a:p>
            <a:r>
              <a:rPr lang="en-US" altLang="tr-TR" sz="2200"/>
              <a:t>Function: nourish the neonate</a:t>
            </a:r>
          </a:p>
          <a:p>
            <a:pPr lvl="1"/>
            <a:r>
              <a:rPr lang="en-US" altLang="tr-TR" sz="2200" b="1" i="1"/>
              <a:t>Food source</a:t>
            </a:r>
            <a:r>
              <a:rPr lang="en-US" altLang="tr-TR" sz="2200"/>
              <a:t>: fat, protein, sugar (CHO), vitamins, minerals, water</a:t>
            </a:r>
          </a:p>
          <a:p>
            <a:pPr lvl="1"/>
            <a:endParaRPr lang="en-US" altLang="tr-TR" sz="2200"/>
          </a:p>
          <a:p>
            <a:pPr lvl="1"/>
            <a:r>
              <a:rPr lang="en-US" altLang="tr-TR" sz="2200" b="1" i="1"/>
              <a:t>Protection</a:t>
            </a:r>
            <a:r>
              <a:rPr lang="en-US" altLang="tr-TR" sz="2200"/>
              <a:t>: immunoglobulins (first Ab protection; absorbed via intestinal tract</a:t>
            </a:r>
          </a:p>
        </p:txBody>
      </p:sp>
      <p:pic>
        <p:nvPicPr>
          <p:cNvPr id="63492" name="Picture 4" descr="gnu_ca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3429000"/>
            <a:ext cx="207645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  <a:ln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tr-TR" b="1"/>
              <a:t> </a:t>
            </a:r>
            <a:r>
              <a:rPr lang="en-US" altLang="tr-TR"/>
              <a:t>Mammary Cell Function</a:t>
            </a:r>
            <a:r>
              <a:rPr lang="en-US" altLang="tr-TR" b="1"/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30725"/>
          </a:xfrm>
          <a:solidFill>
            <a:schemeClr val="bg1"/>
          </a:solidFill>
        </p:spPr>
        <p:txBody>
          <a:bodyPr/>
          <a:lstStyle/>
          <a:p>
            <a:r>
              <a:rPr lang="en-US" altLang="tr-TR" sz="2400" b="1"/>
              <a:t>Alveolar milk component synthesis: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tr-TR" sz="1800" b="1"/>
          </a:p>
          <a:p>
            <a:pPr lvl="1"/>
            <a:r>
              <a:rPr lang="en-US" altLang="tr-TR" sz="1600" b="1"/>
              <a:t>RER &gt; lipid, caseins</a:t>
            </a:r>
          </a:p>
          <a:p>
            <a:pPr lvl="1"/>
            <a:endParaRPr lang="en-US" altLang="tr-TR" sz="2000" b="1"/>
          </a:p>
          <a:p>
            <a:pPr lvl="1"/>
            <a:r>
              <a:rPr lang="en-US" altLang="tr-TR" sz="1600" b="1"/>
              <a:t>Golgi apparatus &gt; lactose</a:t>
            </a:r>
            <a:endParaRPr lang="en-US" altLang="tr-TR" sz="2000" b="1"/>
          </a:p>
          <a:p>
            <a:pPr lvl="2">
              <a:buFont typeface="Wingdings" panose="05000000000000000000" pitchFamily="2" charset="2"/>
              <a:buNone/>
            </a:pPr>
            <a:r>
              <a:rPr lang="en-US" altLang="tr-TR" sz="1600" b="1"/>
              <a:t>(also packages lactose, 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n-US" altLang="tr-TR" sz="1600" b="1"/>
              <a:t>caseins, minerals, water)</a:t>
            </a:r>
          </a:p>
          <a:p>
            <a:pPr lvl="1"/>
            <a:endParaRPr lang="en-US" altLang="tr-TR" sz="1600" b="1"/>
          </a:p>
          <a:p>
            <a:pPr lvl="1"/>
            <a:endParaRPr lang="en-US" altLang="tr-TR" sz="2000" b="1"/>
          </a:p>
          <a:p>
            <a:pPr lvl="1"/>
            <a:endParaRPr lang="en-US" altLang="tr-TR" sz="2000" b="1"/>
          </a:p>
          <a:p>
            <a:pPr lvl="2"/>
            <a:endParaRPr lang="en-US" altLang="tr-TR" sz="1800" b="1"/>
          </a:p>
        </p:txBody>
      </p:sp>
      <p:pic>
        <p:nvPicPr>
          <p:cNvPr id="60420" name="Picture 4" descr="10lact mam cell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50" y="2992310"/>
            <a:ext cx="2400300" cy="174650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Circulation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tr-TR"/>
              <a:t>One gallon of milk requires 400 gallons of blood being passed through udder</a:t>
            </a:r>
          </a:p>
          <a:p>
            <a:pPr lvl="1">
              <a:lnSpc>
                <a:spcPct val="90000"/>
              </a:lnSpc>
            </a:pPr>
            <a:r>
              <a:rPr lang="en-US" altLang="tr-TR"/>
              <a:t>Ratio may increase in low producing cows</a:t>
            </a:r>
          </a:p>
          <a:p>
            <a:pPr>
              <a:lnSpc>
                <a:spcPct val="90000"/>
              </a:lnSpc>
            </a:pPr>
            <a:r>
              <a:rPr lang="en-US" altLang="tr-TR"/>
              <a:t>Blood enters the udder through external pudic arteries</a:t>
            </a:r>
          </a:p>
          <a:p>
            <a:pPr>
              <a:lnSpc>
                <a:spcPct val="90000"/>
              </a:lnSpc>
            </a:pPr>
            <a:r>
              <a:rPr lang="en-US" altLang="tr-TR"/>
              <a:t>Blood exiting udder from veins at the base of udder blood can travel through two routes</a:t>
            </a:r>
          </a:p>
          <a:p>
            <a:pPr lvl="1">
              <a:lnSpc>
                <a:spcPct val="90000"/>
              </a:lnSpc>
            </a:pPr>
            <a:r>
              <a:rPr lang="en-US" altLang="tr-TR"/>
              <a:t>Via external pudic veins</a:t>
            </a:r>
          </a:p>
          <a:p>
            <a:pPr lvl="1">
              <a:lnSpc>
                <a:spcPct val="90000"/>
              </a:lnSpc>
            </a:pPr>
            <a:r>
              <a:rPr lang="en-US" altLang="tr-TR"/>
              <a:t>Via subcutaneous abdominal veins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ig 29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915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1447800" y="5791200"/>
            <a:ext cx="61356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tr-TR" sz="1800" b="1">
                <a:solidFill>
                  <a:schemeClr val="tx1"/>
                </a:solidFill>
                <a:latin typeface="Tahoma" panose="020B0604030504040204" pitchFamily="34" charset="0"/>
              </a:rPr>
              <a:t>Fig 29-6. Blood flow to and from the mammary gland determines milk producing capability of the cow (Courtesy of Iowa State University)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art uddve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56388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  <a:solidFill>
            <a:schemeClr val="bg1"/>
          </a:solidFill>
        </p:spPr>
        <p:txBody>
          <a:bodyPr/>
          <a:lstStyle/>
          <a:p>
            <a:r>
              <a:rPr lang="en-US" altLang="tr-TR" sz="3600" b="1"/>
              <a:t>Mammary Venous Circle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4251325" y="3394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tr-TR" altLang="tr-T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 flipH="1">
            <a:off x="2209800" y="3048000"/>
            <a:ext cx="1219200" cy="304800"/>
          </a:xfrm>
          <a:prstGeom prst="lef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228600" y="2819400"/>
            <a:ext cx="198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tr-TR" sz="1800">
                <a:solidFill>
                  <a:schemeClr val="tx1"/>
                </a:solidFill>
                <a:latin typeface="Arial" panose="020B0604020202020204" pitchFamily="34" charset="0"/>
              </a:rPr>
              <a:t>Cranial Mammary</a:t>
            </a:r>
          </a:p>
          <a:p>
            <a:pPr eaLnBrk="0" hangingPunct="0"/>
            <a:r>
              <a:rPr lang="en-US" altLang="tr-TR" sz="1800">
                <a:solidFill>
                  <a:schemeClr val="tx1"/>
                </a:solidFill>
                <a:latin typeface="Arial" panose="020B0604020202020204" pitchFamily="34" charset="0"/>
              </a:rPr>
              <a:t>Vein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art uddsags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7543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  <a:solidFill>
            <a:schemeClr val="bg1"/>
          </a:solidFill>
        </p:spPr>
        <p:txBody>
          <a:bodyPr/>
          <a:lstStyle/>
          <a:p>
            <a:r>
              <a:rPr lang="en-US" altLang="tr-TR"/>
              <a:t>Mammary Vessels</a:t>
            </a:r>
          </a:p>
        </p:txBody>
      </p:sp>
      <p:pic>
        <p:nvPicPr>
          <p:cNvPr id="66564" name="Picture 4" descr="7bl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312420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tr-TR"/>
              <a:t>Lymphatic System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6400800" cy="50292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tr-TR" sz="2400" b="1">
                <a:solidFill>
                  <a:srgbClr val="FF0000"/>
                </a:solidFill>
              </a:rPr>
              <a:t>Lymph is clear, colorless</a:t>
            </a:r>
          </a:p>
          <a:p>
            <a:pPr lvl="1">
              <a:lnSpc>
                <a:spcPct val="120000"/>
              </a:lnSpc>
            </a:pPr>
            <a:r>
              <a:rPr lang="en-US" altLang="tr-TR" sz="2100" b="1"/>
              <a:t>contains less protein than blood plasma</a:t>
            </a:r>
          </a:p>
          <a:p>
            <a:pPr lvl="1">
              <a:lnSpc>
                <a:spcPct val="120000"/>
              </a:lnSpc>
            </a:pPr>
            <a:r>
              <a:rPr lang="en-US" altLang="tr-TR" sz="2100" b="1"/>
              <a:t>contains high [ ] of </a:t>
            </a:r>
            <a:r>
              <a:rPr lang="en-US" altLang="tr-TR" sz="2100" b="1" i="1"/>
              <a:t>lymphocytes </a:t>
            </a:r>
            <a:r>
              <a:rPr lang="en-US" altLang="tr-TR" sz="2100" b="1"/>
              <a:t>(WBC’s) which play a role in immune defense</a:t>
            </a:r>
          </a:p>
          <a:p>
            <a:pPr lvl="1">
              <a:lnSpc>
                <a:spcPct val="120000"/>
              </a:lnSpc>
            </a:pPr>
            <a:r>
              <a:rPr lang="en-US" altLang="tr-TR" sz="2100" b="1"/>
              <a:t>contains few RBC’s</a:t>
            </a:r>
          </a:p>
          <a:p>
            <a:pPr lvl="1">
              <a:lnSpc>
                <a:spcPct val="120000"/>
              </a:lnSpc>
            </a:pPr>
            <a:r>
              <a:rPr lang="en-US" altLang="tr-TR" sz="2100" b="1"/>
              <a:t>carries glucose, salts, fat (chylomicra from intestine)</a:t>
            </a:r>
          </a:p>
          <a:p>
            <a:pPr lvl="1">
              <a:lnSpc>
                <a:spcPct val="120000"/>
              </a:lnSpc>
            </a:pPr>
            <a:r>
              <a:rPr lang="en-US" altLang="tr-TR" sz="2100" b="1"/>
              <a:t>dissipates heat </a:t>
            </a:r>
          </a:p>
          <a:p>
            <a:pPr lvl="1">
              <a:lnSpc>
                <a:spcPct val="120000"/>
              </a:lnSpc>
            </a:pPr>
            <a:r>
              <a:rPr lang="en-US" altLang="tr-TR" sz="2100" b="1"/>
              <a:t>carrier of fibrinogen (clotting protein)</a:t>
            </a:r>
            <a:endParaRPr lang="en-US" altLang="tr-TR" sz="2100" b="1" i="1"/>
          </a:p>
        </p:txBody>
      </p:sp>
      <p:pic>
        <p:nvPicPr>
          <p:cNvPr id="69636" name="Picture 4" descr="103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0"/>
            <a:ext cx="28194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0772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tr-TR"/>
              <a:t>Lymphatic System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5867400" cy="5257800"/>
          </a:xfrm>
          <a:solidFill>
            <a:schemeClr val="bg1"/>
          </a:solidFill>
        </p:spPr>
        <p:txBody>
          <a:bodyPr/>
          <a:lstStyle/>
          <a:p>
            <a:pPr marL="533400" indent="-533400"/>
            <a:r>
              <a:rPr lang="en-US" altLang="tr-TR" sz="2400" b="1" dirty="0">
                <a:solidFill>
                  <a:srgbClr val="FF0000"/>
                </a:solidFill>
              </a:rPr>
              <a:t>Movement of lymph is passive:</a:t>
            </a:r>
          </a:p>
          <a:p>
            <a:pPr marL="914400" lvl="1" indent="-457200"/>
            <a:r>
              <a:rPr lang="en-US" altLang="tr-TR" sz="2000" b="1" dirty="0"/>
              <a:t>lymph moves through vessels by:</a:t>
            </a:r>
          </a:p>
          <a:p>
            <a:pPr marL="914400" lvl="1" indent="-457200">
              <a:lnSpc>
                <a:spcPct val="60000"/>
              </a:lnSpc>
            </a:pPr>
            <a:endParaRPr lang="en-US" altLang="tr-TR" sz="2000" b="1" dirty="0"/>
          </a:p>
          <a:p>
            <a:pPr marL="1295400" lvl="2" indent="-381000">
              <a:buFontTx/>
              <a:buAutoNum type="arabicPeriod"/>
            </a:pPr>
            <a:r>
              <a:rPr lang="en-US" altLang="tr-TR" b="1" dirty="0"/>
              <a:t>muscle movement (exercise, etc.)</a:t>
            </a:r>
          </a:p>
          <a:p>
            <a:pPr marL="1295400" lvl="2" indent="-381000">
              <a:buFontTx/>
              <a:buAutoNum type="arabicPeriod"/>
            </a:pPr>
            <a:r>
              <a:rPr lang="en-US" altLang="tr-TR" b="1" dirty="0"/>
              <a:t>breathing</a:t>
            </a:r>
          </a:p>
          <a:p>
            <a:pPr marL="1295400" lvl="2" indent="-381000">
              <a:buFontTx/>
              <a:buAutoNum type="arabicPeriod"/>
            </a:pPr>
            <a:r>
              <a:rPr lang="en-US" altLang="tr-TR" b="1" dirty="0"/>
              <a:t>heart beat </a:t>
            </a:r>
          </a:p>
          <a:p>
            <a:pPr marL="1295400" lvl="2" indent="-381000">
              <a:buFontTx/>
              <a:buAutoNum type="arabicPeriod"/>
            </a:pPr>
            <a:r>
              <a:rPr lang="en-US" altLang="tr-TR" b="1" dirty="0"/>
              <a:t>tissue massage</a:t>
            </a:r>
          </a:p>
          <a:p>
            <a:pPr marL="1295400" lvl="2" indent="-381000"/>
            <a:endParaRPr lang="en-US" altLang="tr-TR" b="1" dirty="0"/>
          </a:p>
        </p:txBody>
      </p:sp>
      <p:sp>
        <p:nvSpPr>
          <p:cNvPr id="2" name="Çevrimiçi Resim Yer Tutucusu 1"/>
          <p:cNvSpPr>
            <a:spLocks noGrp="1"/>
          </p:cNvSpPr>
          <p:nvPr>
            <p:ph type="clipArt" sz="half" idx="2"/>
          </p:nvPr>
        </p:nvSpPr>
        <p:spPr/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Lymphatic System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915400" cy="5257800"/>
          </a:xfrm>
        </p:spPr>
        <p:txBody>
          <a:bodyPr/>
          <a:lstStyle/>
          <a:p>
            <a:r>
              <a:rPr lang="en-US" altLang="tr-TR" sz="2400"/>
              <a:t>Helps regulate proper fluid balance within udder and combat infection</a:t>
            </a:r>
          </a:p>
          <a:p>
            <a:r>
              <a:rPr lang="en-US" altLang="tr-TR" sz="2400"/>
              <a:t>Fluid drained from tissue only travels away from udder</a:t>
            </a:r>
          </a:p>
          <a:p>
            <a:pPr lvl="1"/>
            <a:r>
              <a:rPr lang="en-US" altLang="tr-TR" sz="2000"/>
              <a:t>Blood capillary pressure</a:t>
            </a:r>
          </a:p>
          <a:p>
            <a:pPr lvl="1"/>
            <a:r>
              <a:rPr lang="en-US" altLang="tr-TR" sz="2000"/>
              <a:t>Contraction of muscles surrounding the lymph vessels</a:t>
            </a:r>
          </a:p>
          <a:p>
            <a:pPr lvl="1"/>
            <a:r>
              <a:rPr lang="en-US" altLang="tr-TR" sz="2000"/>
              <a:t>Valves that prevent backflow of lymph</a:t>
            </a:r>
          </a:p>
          <a:p>
            <a:pPr lvl="1"/>
            <a:r>
              <a:rPr lang="en-US" altLang="tr-TR" sz="2000"/>
              <a:t>Mechanical action of breathing</a:t>
            </a:r>
          </a:p>
          <a:p>
            <a:r>
              <a:rPr lang="en-US" altLang="tr-TR" sz="2400"/>
              <a:t>Lymph travels from udder to the thoracic duct and empties into blood system</a:t>
            </a:r>
          </a:p>
          <a:p>
            <a:r>
              <a:rPr lang="en-US" altLang="tr-TR" sz="2400"/>
              <a:t>Flow rates of lymph depend on physiological status of the cow</a:t>
            </a:r>
          </a:p>
          <a:p>
            <a:endParaRPr lang="en-US" altLang="tr-TR"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tr-TR"/>
              <a:t>Lymphatic System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572000"/>
          </a:xfrm>
          <a:solidFill>
            <a:schemeClr val="bg1"/>
          </a:solidFill>
        </p:spPr>
        <p:txBody>
          <a:bodyPr/>
          <a:lstStyle/>
          <a:p>
            <a:r>
              <a:rPr lang="en-US" altLang="tr-TR" b="1"/>
              <a:t>Fluid enters the lymph system through open-ended vessels called </a:t>
            </a:r>
            <a:r>
              <a:rPr lang="en-US" altLang="tr-TR" b="1" i="1"/>
              <a:t>lacteals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tr-TR"/>
              <a:t>Function of the Lymphatic System</a:t>
            </a:r>
          </a:p>
        </p:txBody>
      </p:sp>
      <p:pic>
        <p:nvPicPr>
          <p:cNvPr id="72707" name="Picture 3" descr="illu_lymph_capill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676400"/>
            <a:ext cx="8001000" cy="443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solidFill>
            <a:schemeClr val="bg1"/>
          </a:solidFill>
          <a:ln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altLang="tr-TR"/>
              <a:t>The mammary gland is part the reproductive system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6781800" cy="4495800"/>
          </a:xfrm>
          <a:solidFill>
            <a:schemeClr val="bg1"/>
          </a:solidFill>
        </p:spPr>
        <p:txBody>
          <a:bodyPr/>
          <a:lstStyle/>
          <a:p>
            <a:r>
              <a:rPr lang="en-US" altLang="tr-TR" sz="2400"/>
              <a:t>The mammary gland is loosely considered part of the reproductive system:</a:t>
            </a:r>
          </a:p>
          <a:p>
            <a:pPr lvl="1"/>
            <a:r>
              <a:rPr lang="en-US" altLang="tr-TR" sz="2000"/>
              <a:t>Serves a “reproductive function”; nourishment of the neonate = survival of species.</a:t>
            </a:r>
          </a:p>
          <a:p>
            <a:pPr lvl="1"/>
            <a:endParaRPr lang="en-US" altLang="tr-TR" sz="2000"/>
          </a:p>
          <a:p>
            <a:pPr lvl="1"/>
            <a:r>
              <a:rPr lang="en-US" altLang="tr-TR" sz="2000"/>
              <a:t>Relies on same endocrine (hormonal) support for development and function.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tr-TR" sz="2000" b="1"/>
              <a:t>	Example: </a:t>
            </a:r>
            <a:r>
              <a:rPr lang="en-US" altLang="tr-TR" sz="2000"/>
              <a:t>gonadal steroids, prolactin, etc.</a:t>
            </a:r>
          </a:p>
        </p:txBody>
      </p:sp>
      <p:pic>
        <p:nvPicPr>
          <p:cNvPr id="64516" name="Picture 4" descr="2udder r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276600"/>
            <a:ext cx="2057400" cy="17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altLang="tr-TR"/>
              <a:t>Lymphatic System- Edema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6477000" cy="4572000"/>
          </a:xfrm>
          <a:solidFill>
            <a:schemeClr val="bg1"/>
          </a:solidFill>
        </p:spPr>
        <p:txBody>
          <a:bodyPr/>
          <a:lstStyle/>
          <a:p>
            <a:r>
              <a:rPr lang="en-US" altLang="tr-TR" b="1" i="1" u="sng">
                <a:solidFill>
                  <a:srgbClr val="FF0000"/>
                </a:solidFill>
              </a:rPr>
              <a:t>Edema</a:t>
            </a:r>
            <a:r>
              <a:rPr lang="en-US" altLang="tr-TR" b="1" i="1">
                <a:solidFill>
                  <a:srgbClr val="FF0000"/>
                </a:solidFill>
              </a:rPr>
              <a:t>:</a:t>
            </a:r>
            <a:endParaRPr lang="en-US" altLang="tr-TR" b="1">
              <a:solidFill>
                <a:srgbClr val="FF0000"/>
              </a:solidFill>
            </a:endParaRPr>
          </a:p>
          <a:p>
            <a:pPr lvl="1"/>
            <a:r>
              <a:rPr lang="en-US" altLang="tr-TR" b="1"/>
              <a:t>low pressure, passive system fed by a high pressure vascular system!</a:t>
            </a:r>
          </a:p>
          <a:p>
            <a:pPr lvl="2"/>
            <a:r>
              <a:rPr lang="en-US" altLang="tr-TR" b="1"/>
              <a:t>this situation results in pooling of interstitial fluid if evacuation of lymph is impaired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tr-TR" b="1" u="sng"/>
              <a:t>Example</a:t>
            </a:r>
            <a:r>
              <a:rPr lang="en-US" altLang="tr-TR" b="1"/>
              <a:t>:  </a:t>
            </a:r>
            <a:r>
              <a:rPr lang="en-US" altLang="tr-TR" sz="2000" b="1"/>
              <a:t>tissue trauma; increased mammary blood flow at parturition</a:t>
            </a:r>
          </a:p>
        </p:txBody>
      </p:sp>
      <p:pic>
        <p:nvPicPr>
          <p:cNvPr id="71684" name="Picture 4" descr="udder edem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81200"/>
            <a:ext cx="20939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bldLvl="2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tr-TR"/>
              <a:t>Alleviating Mammary Edema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458200" cy="2514600"/>
          </a:xfrm>
          <a:solidFill>
            <a:schemeClr val="bg1"/>
          </a:solidFill>
        </p:spPr>
        <p:txBody>
          <a:bodyPr/>
          <a:lstStyle/>
          <a:p>
            <a:r>
              <a:rPr lang="en-US" altLang="tr-TR" sz="2000" b="1"/>
              <a:t>Preparturient milking may be helpful</a:t>
            </a:r>
          </a:p>
          <a:p>
            <a:pPr lvl="1"/>
            <a:r>
              <a:rPr lang="en-US" altLang="tr-TR" sz="2000" b="1"/>
              <a:t>store colostrum from healthy cows to feed calves</a:t>
            </a:r>
          </a:p>
          <a:p>
            <a:pPr lvl="1">
              <a:lnSpc>
                <a:spcPct val="80000"/>
              </a:lnSpc>
            </a:pPr>
            <a:endParaRPr lang="en-US" altLang="tr-TR" sz="2000" b="1"/>
          </a:p>
          <a:p>
            <a:r>
              <a:rPr lang="en-US" altLang="tr-TR" sz="2000" b="1"/>
              <a:t>Frequent milkout to reduce mammary pressure</a:t>
            </a:r>
          </a:p>
          <a:p>
            <a:pPr>
              <a:lnSpc>
                <a:spcPct val="80000"/>
              </a:lnSpc>
            </a:pPr>
            <a:endParaRPr lang="en-US" altLang="tr-TR" sz="2000" b="1"/>
          </a:p>
          <a:p>
            <a:r>
              <a:rPr lang="en-US" altLang="tr-TR" sz="2000" b="1"/>
              <a:t>Diuretics, corticoids to reduce swelling</a:t>
            </a:r>
          </a:p>
          <a:p>
            <a:pPr>
              <a:lnSpc>
                <a:spcPct val="70000"/>
              </a:lnSpc>
            </a:pPr>
            <a:endParaRPr lang="en-US" altLang="tr-TR" sz="2000" b="1"/>
          </a:p>
          <a:p>
            <a:pPr lvl="1"/>
            <a:endParaRPr lang="en-US" altLang="tr-TR" sz="2000" b="1"/>
          </a:p>
          <a:p>
            <a:endParaRPr lang="en-US" altLang="tr-TR" sz="2000" b="1"/>
          </a:p>
          <a:p>
            <a:endParaRPr lang="en-US" altLang="tr-TR" sz="2000" b="1"/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81000" y="3810000"/>
            <a:ext cx="8458200" cy="2428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44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500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tr-TR" sz="2400" b="1"/>
              <a:t>Mammary massage, icing 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tr-TR" sz="2400" b="1"/>
              <a:t>work fluid towards supramammary lymph nodes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altLang="tr-TR" sz="2400" b="1"/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tr-TR" sz="2400" b="1"/>
              <a:t>Reduce salt intake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tr-TR" sz="2400" b="1"/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tr-TR" sz="2400" b="1"/>
              <a:t>Don’t feed too much, too early before calving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autoUpdateAnimBg="0"/>
      <p:bldP spid="73732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art horm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6324600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47800"/>
          </a:xfrm>
          <a:solidFill>
            <a:schemeClr val="bg1"/>
          </a:solidFill>
        </p:spPr>
        <p:txBody>
          <a:bodyPr/>
          <a:lstStyle/>
          <a:p>
            <a:r>
              <a:rPr lang="en-US" altLang="tr-TR"/>
              <a:t>Endocrine Glands Affect Mammary Function </a:t>
            </a:r>
            <a:endParaRPr lang="en-US" altLang="tr-TR" sz="4800"/>
          </a:p>
        </p:txBody>
      </p:sp>
      <p:pic>
        <p:nvPicPr>
          <p:cNvPr id="65540" name="Picture 4" descr="2udder r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2362200" cy="19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r>
              <a:rPr lang="en-US" altLang="tr-TR"/>
              <a:t>Mammary Gland Structure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686800" cy="5410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tr-TR" sz="2400"/>
              <a:t>Udder consists of four separate glands</a:t>
            </a:r>
          </a:p>
          <a:p>
            <a:pPr lvl="1">
              <a:lnSpc>
                <a:spcPct val="90000"/>
              </a:lnSpc>
            </a:pPr>
            <a:r>
              <a:rPr lang="en-US" altLang="tr-TR" sz="2000"/>
              <a:t>A teat hangs from each quarter</a:t>
            </a:r>
          </a:p>
          <a:p>
            <a:pPr lvl="2">
              <a:lnSpc>
                <a:spcPct val="90000"/>
              </a:lnSpc>
            </a:pPr>
            <a:r>
              <a:rPr lang="en-US" altLang="tr-TR" sz="1800"/>
              <a:t>Bottom of teat closed by sphincter muscle known as streak canal</a:t>
            </a:r>
          </a:p>
          <a:p>
            <a:pPr lvl="1">
              <a:lnSpc>
                <a:spcPct val="90000"/>
              </a:lnSpc>
            </a:pPr>
            <a:r>
              <a:rPr lang="en-US" altLang="tr-TR" sz="2000"/>
              <a:t>Can have extra nonfunctional teats</a:t>
            </a:r>
          </a:p>
          <a:p>
            <a:pPr lvl="2">
              <a:lnSpc>
                <a:spcPct val="90000"/>
              </a:lnSpc>
            </a:pPr>
            <a:r>
              <a:rPr lang="en-US" altLang="tr-TR" sz="1800"/>
              <a:t>Called supernumerary teats</a:t>
            </a:r>
          </a:p>
          <a:p>
            <a:pPr lvl="2">
              <a:lnSpc>
                <a:spcPct val="90000"/>
              </a:lnSpc>
            </a:pPr>
            <a:r>
              <a:rPr lang="en-US" altLang="tr-TR" sz="1800"/>
              <a:t>Removed when calf is young</a:t>
            </a:r>
          </a:p>
          <a:p>
            <a:pPr>
              <a:lnSpc>
                <a:spcPct val="90000"/>
              </a:lnSpc>
            </a:pPr>
            <a:r>
              <a:rPr lang="en-US" altLang="tr-TR" sz="2400"/>
              <a:t>Conformation of teats</a:t>
            </a:r>
          </a:p>
          <a:p>
            <a:pPr lvl="1">
              <a:lnSpc>
                <a:spcPct val="90000"/>
              </a:lnSpc>
            </a:pPr>
            <a:r>
              <a:rPr lang="en-US" altLang="tr-TR" sz="2000"/>
              <a:t>Vary in shape from cylindrical to conical</a:t>
            </a:r>
          </a:p>
          <a:p>
            <a:pPr lvl="1">
              <a:lnSpc>
                <a:spcPct val="90000"/>
              </a:lnSpc>
            </a:pPr>
            <a:r>
              <a:rPr lang="en-US" altLang="tr-TR" sz="2000"/>
              <a:t>Rear teats are usually shorter</a:t>
            </a:r>
          </a:p>
          <a:p>
            <a:pPr lvl="1">
              <a:lnSpc>
                <a:spcPct val="90000"/>
              </a:lnSpc>
            </a:pPr>
            <a:r>
              <a:rPr lang="en-US" altLang="tr-TR" sz="2000"/>
              <a:t>Each teat has one streak canal</a:t>
            </a:r>
          </a:p>
          <a:p>
            <a:pPr lvl="1">
              <a:lnSpc>
                <a:spcPct val="90000"/>
              </a:lnSpc>
            </a:pPr>
            <a:r>
              <a:rPr lang="en-US" altLang="tr-TR" sz="2000"/>
              <a:t>Teats should be moderately sized and located centrally on each quarter</a:t>
            </a:r>
          </a:p>
          <a:p>
            <a:pPr lvl="1">
              <a:lnSpc>
                <a:spcPct val="90000"/>
              </a:lnSpc>
            </a:pPr>
            <a:r>
              <a:rPr lang="en-US" altLang="tr-TR" sz="2000"/>
              <a:t>Sphincter in each teat should be tight enough to prevent leakage</a:t>
            </a:r>
          </a:p>
          <a:p>
            <a:pPr lvl="1">
              <a:lnSpc>
                <a:spcPct val="90000"/>
              </a:lnSpc>
            </a:pPr>
            <a:r>
              <a:rPr lang="en-US" altLang="tr-TR" sz="2000"/>
              <a:t>Teats are hairless</a:t>
            </a:r>
          </a:p>
          <a:p>
            <a:pPr>
              <a:lnSpc>
                <a:spcPct val="90000"/>
              </a:lnSpc>
            </a:pPr>
            <a:endParaRPr lang="en-US" altLang="tr-TR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solidFill>
            <a:schemeClr val="bg1"/>
          </a:solidFill>
          <a:ln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tr-TR"/>
              <a:t> Mammary Gland Structure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752600"/>
            <a:ext cx="8001000" cy="4724400"/>
          </a:xfrm>
          <a:solidFill>
            <a:schemeClr val="bg1"/>
          </a:solidFill>
        </p:spPr>
        <p:txBody>
          <a:bodyPr/>
          <a:lstStyle/>
          <a:p>
            <a:r>
              <a:rPr lang="en-US" altLang="tr-TR"/>
              <a:t>Support system = </a:t>
            </a:r>
            <a:r>
              <a:rPr lang="en-US" altLang="tr-TR" b="1" i="1"/>
              <a:t>Stroma </a:t>
            </a:r>
            <a:r>
              <a:rPr lang="en-US" altLang="tr-TR" i="1"/>
              <a:t>(connective tissue)</a:t>
            </a:r>
          </a:p>
          <a:p>
            <a:pPr>
              <a:lnSpc>
                <a:spcPct val="60000"/>
              </a:lnSpc>
            </a:pPr>
            <a:endParaRPr lang="en-US" altLang="tr-TR" i="1"/>
          </a:p>
          <a:p>
            <a:r>
              <a:rPr lang="en-US" altLang="tr-TR"/>
              <a:t>Glandular; secreting tissue</a:t>
            </a:r>
            <a:r>
              <a:rPr lang="en-US" altLang="tr-TR" i="1"/>
              <a:t> = </a:t>
            </a:r>
            <a:r>
              <a:rPr lang="en-US" altLang="tr-TR" b="1" i="1"/>
              <a:t>Parenchyma</a:t>
            </a:r>
            <a:endParaRPr lang="en-US" altLang="tr-TR" i="1"/>
          </a:p>
          <a:p>
            <a:pPr lvl="1">
              <a:lnSpc>
                <a:spcPct val="130000"/>
              </a:lnSpc>
            </a:pPr>
            <a:r>
              <a:rPr lang="en-US" altLang="tr-TR" b="1" i="1"/>
              <a:t>Alveoli</a:t>
            </a:r>
            <a:r>
              <a:rPr lang="en-US" altLang="tr-TR" i="1"/>
              <a:t>- </a:t>
            </a:r>
            <a:r>
              <a:rPr lang="en-US" altLang="tr-TR"/>
              <a:t>secreting epithelial cells</a:t>
            </a:r>
          </a:p>
          <a:p>
            <a:pPr lvl="1">
              <a:lnSpc>
                <a:spcPct val="130000"/>
              </a:lnSpc>
            </a:pPr>
            <a:r>
              <a:rPr lang="en-US" altLang="tr-TR" b="1" i="1"/>
              <a:t>Duct system</a:t>
            </a:r>
            <a:r>
              <a:rPr lang="en-US" altLang="tr-TR"/>
              <a:t>- lined by epithelial cells</a:t>
            </a:r>
          </a:p>
          <a:p>
            <a:pPr lvl="1">
              <a:lnSpc>
                <a:spcPct val="130000"/>
              </a:lnSpc>
            </a:pPr>
            <a:r>
              <a:rPr lang="en-US" altLang="tr-TR" b="1" i="1"/>
              <a:t>Lobules</a:t>
            </a:r>
            <a:r>
              <a:rPr lang="en-US" altLang="tr-TR"/>
              <a:t> &amp; </a:t>
            </a:r>
            <a:r>
              <a:rPr lang="en-US" altLang="tr-TR" b="1" i="1"/>
              <a:t>lobes</a:t>
            </a:r>
            <a:r>
              <a:rPr lang="en-US" altLang="tr-TR"/>
              <a:t>- clusters of alveolar tissue supported by connective tissue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3udder in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9154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altLang="tr-TR"/>
              <a:t>Separate Mammary Glands-Quarters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819400" y="3124200"/>
            <a:ext cx="795338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tr-TR" sz="2400">
                <a:solidFill>
                  <a:schemeClr val="tx1"/>
                </a:solidFill>
                <a:latin typeface="Arial" panose="020B0604020202020204" pitchFamily="34" charset="0"/>
              </a:rPr>
              <a:t>60%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6172200" y="3048000"/>
            <a:ext cx="795338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tr-TR" sz="2400">
                <a:solidFill>
                  <a:schemeClr val="tx1"/>
                </a:solidFill>
                <a:latin typeface="Arial" panose="020B0604020202020204" pitchFamily="34" charset="0"/>
              </a:rPr>
              <a:t>40%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Mammary Gland Structure/Suspension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763000" cy="5486400"/>
          </a:xfrm>
        </p:spPr>
        <p:txBody>
          <a:bodyPr>
            <a:normAutofit lnSpcReduction="10000"/>
          </a:bodyPr>
          <a:lstStyle/>
          <a:p>
            <a:r>
              <a:rPr lang="en-US" altLang="tr-TR" sz="2400"/>
              <a:t>Intermammary groove separates left and right halves of the udder</a:t>
            </a:r>
          </a:p>
          <a:p>
            <a:r>
              <a:rPr lang="en-US" altLang="tr-TR" sz="2400"/>
              <a:t>Udder can weigh anywhere from 7 to 165 pounds</a:t>
            </a:r>
          </a:p>
          <a:p>
            <a:pPr lvl="1"/>
            <a:r>
              <a:rPr lang="en-US" altLang="tr-TR" sz="2000"/>
              <a:t>May support up to 80 pounds of milk</a:t>
            </a:r>
          </a:p>
          <a:p>
            <a:pPr lvl="1"/>
            <a:r>
              <a:rPr lang="en-US" altLang="tr-TR" sz="2000"/>
              <a:t>Rear quarters secrete 60% of the milk</a:t>
            </a:r>
          </a:p>
          <a:p>
            <a:pPr lvl="1"/>
            <a:r>
              <a:rPr lang="en-US" altLang="tr-TR" sz="2000"/>
              <a:t>Udder continues to grow in size until cow is 6 years of age</a:t>
            </a:r>
          </a:p>
          <a:p>
            <a:r>
              <a:rPr lang="en-US" altLang="tr-TR" sz="2400"/>
              <a:t>Well attached udder fits snugly against the abdominal wall in front and on the sides</a:t>
            </a:r>
          </a:p>
          <a:p>
            <a:pPr lvl="1"/>
            <a:r>
              <a:rPr lang="en-US" altLang="tr-TR" sz="2000"/>
              <a:t>Extends high between thighs in rear</a:t>
            </a:r>
          </a:p>
          <a:p>
            <a:r>
              <a:rPr lang="en-US" altLang="tr-TR" sz="2400"/>
              <a:t>3 major supporting structures</a:t>
            </a:r>
          </a:p>
          <a:p>
            <a:pPr lvl="1"/>
            <a:r>
              <a:rPr lang="en-US" altLang="tr-TR" sz="2000"/>
              <a:t>Skin</a:t>
            </a:r>
          </a:p>
          <a:p>
            <a:pPr lvl="1"/>
            <a:r>
              <a:rPr lang="en-US" altLang="tr-TR" sz="2000"/>
              <a:t>Median suspensory ligament</a:t>
            </a:r>
          </a:p>
          <a:p>
            <a:pPr lvl="1"/>
            <a:r>
              <a:rPr lang="en-US" altLang="tr-TR" sz="2000"/>
              <a:t>Lateral suspensory ligament </a:t>
            </a:r>
          </a:p>
          <a:p>
            <a:endParaRPr lang="en-US" altLang="tr-TR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Mammary Gland Suspension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tr-TR" sz="2400"/>
              <a:t>Skin</a:t>
            </a:r>
          </a:p>
          <a:p>
            <a:pPr lvl="1">
              <a:lnSpc>
                <a:spcPct val="90000"/>
              </a:lnSpc>
            </a:pPr>
            <a:r>
              <a:rPr lang="en-US" altLang="tr-TR" sz="2000"/>
              <a:t>Minor role in support</a:t>
            </a:r>
          </a:p>
          <a:p>
            <a:pPr>
              <a:lnSpc>
                <a:spcPct val="90000"/>
              </a:lnSpc>
            </a:pPr>
            <a:r>
              <a:rPr lang="en-US" altLang="tr-TR" sz="2400"/>
              <a:t>Median suspensory ligament</a:t>
            </a:r>
          </a:p>
          <a:p>
            <a:pPr lvl="1">
              <a:lnSpc>
                <a:spcPct val="90000"/>
              </a:lnSpc>
            </a:pPr>
            <a:r>
              <a:rPr lang="en-US" altLang="tr-TR" sz="2000"/>
              <a:t>Separates right and left halves of udder</a:t>
            </a:r>
          </a:p>
          <a:p>
            <a:pPr lvl="1">
              <a:lnSpc>
                <a:spcPct val="90000"/>
              </a:lnSpc>
            </a:pPr>
            <a:r>
              <a:rPr lang="en-US" altLang="tr-TR" sz="2000"/>
              <a:t>Connects udder to abdominal wall</a:t>
            </a:r>
          </a:p>
          <a:p>
            <a:pPr lvl="2">
              <a:lnSpc>
                <a:spcPct val="90000"/>
              </a:lnSpc>
            </a:pPr>
            <a:r>
              <a:rPr lang="en-US" altLang="tr-TR" sz="1800"/>
              <a:t>Lamellae</a:t>
            </a:r>
          </a:p>
          <a:p>
            <a:pPr lvl="1">
              <a:lnSpc>
                <a:spcPct val="90000"/>
              </a:lnSpc>
            </a:pPr>
            <a:r>
              <a:rPr lang="en-US" altLang="tr-TR" sz="2000"/>
              <a:t>Elastic tissue which responds to weight of milk in udder</a:t>
            </a:r>
          </a:p>
          <a:p>
            <a:pPr>
              <a:lnSpc>
                <a:spcPct val="90000"/>
              </a:lnSpc>
            </a:pPr>
            <a:r>
              <a:rPr lang="en-US" altLang="tr-TR" sz="2400"/>
              <a:t>Lateral suspensory ligament</a:t>
            </a:r>
          </a:p>
          <a:p>
            <a:pPr lvl="1">
              <a:lnSpc>
                <a:spcPct val="90000"/>
              </a:lnSpc>
            </a:pPr>
            <a:r>
              <a:rPr lang="en-US" altLang="tr-TR" sz="2000"/>
              <a:t>Inflexible</a:t>
            </a:r>
          </a:p>
          <a:p>
            <a:pPr lvl="1">
              <a:lnSpc>
                <a:spcPct val="90000"/>
              </a:lnSpc>
            </a:pPr>
            <a:r>
              <a:rPr lang="en-US" altLang="tr-TR" sz="2000"/>
              <a:t>Surround the outer wall of udder</a:t>
            </a:r>
          </a:p>
          <a:p>
            <a:pPr lvl="1">
              <a:lnSpc>
                <a:spcPct val="90000"/>
              </a:lnSpc>
            </a:pPr>
            <a:r>
              <a:rPr lang="en-US" altLang="tr-TR" sz="2000"/>
              <a:t>Attached to prepubic and subpubic tendons</a:t>
            </a:r>
          </a:p>
          <a:p>
            <a:pPr>
              <a:lnSpc>
                <a:spcPct val="90000"/>
              </a:lnSpc>
            </a:pPr>
            <a:r>
              <a:rPr lang="en-US" altLang="tr-TR" sz="2400"/>
              <a:t>Intermammary groove formed where lateral suspensory ligament and median suspensory ligament meets</a:t>
            </a:r>
          </a:p>
          <a:p>
            <a:pPr>
              <a:lnSpc>
                <a:spcPct val="90000"/>
              </a:lnSpc>
            </a:pPr>
            <a:endParaRPr lang="en-US" altLang="tr-TR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90</TotalTime>
  <Words>1090</Words>
  <Application>Microsoft Office PowerPoint</Application>
  <PresentationFormat>Ekran Gösterisi (4:3)</PresentationFormat>
  <Paragraphs>179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7" baseType="lpstr">
      <vt:lpstr>Arial</vt:lpstr>
      <vt:lpstr>Century Gothic</vt:lpstr>
      <vt:lpstr>Tahoma</vt:lpstr>
      <vt:lpstr>Wingdings</vt:lpstr>
      <vt:lpstr>Wingdings 3</vt:lpstr>
      <vt:lpstr>Duman</vt:lpstr>
      <vt:lpstr>PowerPoint Sunusu</vt:lpstr>
      <vt:lpstr>The mammary gland nourishes the neonate</vt:lpstr>
      <vt:lpstr>The mammary gland is part the reproductive system</vt:lpstr>
      <vt:lpstr>Endocrine Glands Affect Mammary Function </vt:lpstr>
      <vt:lpstr>Mammary Gland Structure</vt:lpstr>
      <vt:lpstr> Mammary Gland Structure</vt:lpstr>
      <vt:lpstr>Separate Mammary Glands-Quarters</vt:lpstr>
      <vt:lpstr>Mammary Gland Structure/Suspension</vt:lpstr>
      <vt:lpstr>Mammary Gland Suspension</vt:lpstr>
      <vt:lpstr>PowerPoint Sunusu</vt:lpstr>
      <vt:lpstr>PowerPoint Sunusu</vt:lpstr>
      <vt:lpstr>Mammary Gland Support</vt:lpstr>
      <vt:lpstr>Internal Anatomy</vt:lpstr>
      <vt:lpstr>PowerPoint Sunusu</vt:lpstr>
      <vt:lpstr>Alveoli and Duct System</vt:lpstr>
      <vt:lpstr>Alveoli and Duct System</vt:lpstr>
      <vt:lpstr> Alveolar Products</vt:lpstr>
      <vt:lpstr>Alveolar Structure</vt:lpstr>
      <vt:lpstr>PowerPoint Sunusu</vt:lpstr>
      <vt:lpstr> Mammary Cell Function </vt:lpstr>
      <vt:lpstr>Circulation</vt:lpstr>
      <vt:lpstr>PowerPoint Sunusu</vt:lpstr>
      <vt:lpstr>Mammary Venous Circle</vt:lpstr>
      <vt:lpstr>Mammary Vessels</vt:lpstr>
      <vt:lpstr>Lymphatic System</vt:lpstr>
      <vt:lpstr>Lymphatic System</vt:lpstr>
      <vt:lpstr>Lymphatic System</vt:lpstr>
      <vt:lpstr>Lymphatic System</vt:lpstr>
      <vt:lpstr>Function of the Lymphatic System</vt:lpstr>
      <vt:lpstr>Lymphatic System- Edema</vt:lpstr>
      <vt:lpstr>Alleviating Mammary Edema</vt:lpstr>
    </vt:vector>
  </TitlesOfParts>
  <Company>University of Idaho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Lactation Physiology</dc:title>
  <dc:creator>blai7593</dc:creator>
  <cp:lastModifiedBy>Halit</cp:lastModifiedBy>
  <cp:revision>10</cp:revision>
  <dcterms:created xsi:type="dcterms:W3CDTF">2005-08-17T19:59:01Z</dcterms:created>
  <dcterms:modified xsi:type="dcterms:W3CDTF">2020-01-06T08:48:41Z</dcterms:modified>
</cp:coreProperties>
</file>