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5" r:id="rId12"/>
    <p:sldId id="267" r:id="rId13"/>
    <p:sldId id="283" r:id="rId14"/>
    <p:sldId id="284" r:id="rId15"/>
    <p:sldId id="285" r:id="rId16"/>
    <p:sldId id="286" r:id="rId17"/>
    <p:sldId id="287" r:id="rId18"/>
    <p:sldId id="288" r:id="rId19"/>
    <p:sldId id="282"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7" d="100"/>
          <a:sy n="57" d="100"/>
        </p:scale>
        <p:origin x="267" y="35"/>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2.10.2019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3F7350A-BF9A-4334-8C8B-9DCD20C6563C}"/>
              </a:ext>
            </a:extLst>
          </p:cNvPr>
          <p:cNvSpPr>
            <a:spLocks noGrp="1"/>
          </p:cNvSpPr>
          <p:nvPr>
            <p:ph type="ctrTitle"/>
          </p:nvPr>
        </p:nvSpPr>
        <p:spPr>
          <a:xfrm>
            <a:off x="251520" y="188640"/>
            <a:ext cx="8640960" cy="6480720"/>
          </a:xfrm>
        </p:spPr>
        <p:txBody>
          <a:bodyPr>
            <a:normAutofit fontScale="90000"/>
          </a:bodyPr>
          <a:lstStyle/>
          <a:p>
            <a:r>
              <a:rPr lang="tr-TR" dirty="0"/>
              <a:t>KONU 8</a:t>
            </a:r>
            <a:br>
              <a:rPr lang="tr-TR" dirty="0"/>
            </a:br>
            <a:r>
              <a:rPr lang="tr-TR" dirty="0"/>
              <a:t>Halkla İlişkiler Modellerine Dayanaklık Eden Kuramlar: </a:t>
            </a:r>
            <a:br>
              <a:rPr lang="tr-TR" dirty="0"/>
            </a:br>
            <a:r>
              <a:rPr lang="tr-TR" dirty="0"/>
              <a:t>Kültürel Anlamlandırma Çerçeveleri, Kültürel Çalışmalar Ve Halkla İlişkiler</a:t>
            </a:r>
            <a:br>
              <a:rPr lang="en-GB" dirty="0"/>
            </a:br>
            <a:r>
              <a:rPr lang="tr-TR" dirty="0"/>
              <a:t>Kişilerarası İletişim Teorilerinin Halkla İlişkilere Yansıma Biçimleri</a:t>
            </a:r>
            <a:br>
              <a:rPr lang="en-GB" dirty="0"/>
            </a:br>
            <a:r>
              <a:rPr lang="tr-TR" dirty="0"/>
              <a:t>Örgüt Teorilerinin Halkla İlişkiler Alanına Yansımaları</a:t>
            </a:r>
            <a:br>
              <a:rPr lang="en-GB" dirty="0"/>
            </a:br>
            <a:endParaRPr lang="tr-TR" dirty="0"/>
          </a:p>
        </p:txBody>
      </p:sp>
    </p:spTree>
    <p:extLst>
      <p:ext uri="{BB962C8B-B14F-4D97-AF65-F5344CB8AC3E}">
        <p14:creationId xmlns:p14="http://schemas.microsoft.com/office/powerpoint/2010/main" val="37475883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6E1D334-10C9-4E55-932E-EEE312DD6E41}"/>
              </a:ext>
            </a:extLst>
          </p:cNvPr>
          <p:cNvSpPr>
            <a:spLocks noGrp="1"/>
          </p:cNvSpPr>
          <p:nvPr>
            <p:ph idx="1"/>
          </p:nvPr>
        </p:nvSpPr>
        <p:spPr>
          <a:xfrm>
            <a:off x="179512" y="188640"/>
            <a:ext cx="8712968" cy="6408712"/>
          </a:xfrm>
        </p:spPr>
        <p:txBody>
          <a:bodyPr>
            <a:normAutofit/>
          </a:bodyPr>
          <a:lstStyle/>
          <a:p>
            <a:pPr marL="0" indent="0">
              <a:buNone/>
            </a:pPr>
            <a:r>
              <a:rPr lang="tr-TR" dirty="0"/>
              <a:t>Kişilerarası iletişimin halkla ilişkiler eserlerindeki ilk görünümü, kamu kampanyalarıyla ilgili literatürde yer almaktadır. </a:t>
            </a:r>
            <a:r>
              <a:rPr lang="tr-TR" dirty="0" err="1"/>
              <a:t>Carthwright</a:t>
            </a:r>
            <a:r>
              <a:rPr lang="tr-TR" dirty="0"/>
              <a:t> (1949) kamu kampanyalarında davranış değişikliğini oluşturmak için, kişilerarası iletişimin büyük öneme sahip olduğunu öne sürmüştür. Kamu kampanyalarındaki kişilerarası kanal, kitle iletişimi teorilerine güvenin bir uzantısıdır. Bir kampanya yoluyla bireyler üzerinde değişiklik yaratmak isteniyorsa, kitle iletişimi ve kişilerarası iletişimin birlikte çalışmaları gerektiği belirtilmiştir.» (</a:t>
            </a:r>
            <a:r>
              <a:rPr lang="tr-TR" dirty="0" err="1"/>
              <a:t>Coombs’dan</a:t>
            </a:r>
            <a:r>
              <a:rPr lang="tr-TR" dirty="0"/>
              <a:t> </a:t>
            </a:r>
            <a:r>
              <a:rPr lang="tr-TR" dirty="0" err="1"/>
              <a:t>akt</a:t>
            </a:r>
            <a:r>
              <a:rPr lang="tr-TR" dirty="0"/>
              <a:t>. Becerikli, 2008: 152)</a:t>
            </a:r>
          </a:p>
        </p:txBody>
      </p:sp>
    </p:spTree>
    <p:extLst>
      <p:ext uri="{BB962C8B-B14F-4D97-AF65-F5344CB8AC3E}">
        <p14:creationId xmlns:p14="http://schemas.microsoft.com/office/powerpoint/2010/main" val="15673539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6E1D334-10C9-4E55-932E-EEE312DD6E41}"/>
              </a:ext>
            </a:extLst>
          </p:cNvPr>
          <p:cNvSpPr>
            <a:spLocks noGrp="1"/>
          </p:cNvSpPr>
          <p:nvPr>
            <p:ph idx="1"/>
          </p:nvPr>
        </p:nvSpPr>
        <p:spPr>
          <a:xfrm>
            <a:off x="179512" y="188640"/>
            <a:ext cx="8712968" cy="6408712"/>
          </a:xfrm>
        </p:spPr>
        <p:txBody>
          <a:bodyPr>
            <a:normAutofit fontScale="92500"/>
          </a:bodyPr>
          <a:lstStyle/>
          <a:p>
            <a:pPr marL="0" indent="0">
              <a:buNone/>
            </a:pPr>
            <a:r>
              <a:rPr lang="tr-TR" dirty="0"/>
              <a:t>*İlgi (</a:t>
            </a:r>
            <a:r>
              <a:rPr lang="tr-TR" dirty="0" err="1"/>
              <a:t>izlerkitlenin</a:t>
            </a:r>
            <a:r>
              <a:rPr lang="tr-TR" dirty="0"/>
              <a:t> bölümlendirilmesi, sorun yönetimi ve risk iletişimi)</a:t>
            </a:r>
            <a:r>
              <a:rPr lang="tr-TR" dirty="0">
                <a:sym typeface="Wingdings" panose="05000000000000000000" pitchFamily="2" charset="2"/>
              </a:rPr>
              <a:t> Ayrıntılı Olasılık Modeli</a:t>
            </a:r>
            <a:endParaRPr lang="tr-TR" dirty="0"/>
          </a:p>
          <a:p>
            <a:pPr marL="0" indent="0">
              <a:buNone/>
            </a:pPr>
            <a:r>
              <a:rPr lang="tr-TR" dirty="0"/>
              <a:t>*Etkili davranma (Bilişsel bütünlük ve </a:t>
            </a:r>
            <a:r>
              <a:rPr lang="tr-TR" dirty="0" err="1"/>
              <a:t>tartışmacılık</a:t>
            </a:r>
            <a:r>
              <a:rPr lang="tr-TR" dirty="0"/>
              <a:t>)</a:t>
            </a:r>
          </a:p>
          <a:p>
            <a:pPr marL="0" indent="0">
              <a:buNone/>
            </a:pPr>
            <a:r>
              <a:rPr lang="tr-TR" b="1" dirty="0"/>
              <a:t>Oyun Teorisi</a:t>
            </a:r>
          </a:p>
          <a:p>
            <a:pPr marL="0" indent="0">
              <a:buNone/>
            </a:pPr>
            <a:r>
              <a:rPr lang="tr-TR" dirty="0"/>
              <a:t>«Murphy (1989: 173) halkla ilişkilerin karar vermek sürecinde, bir uzman ve bir ya da daha fazla kamunun arasında bir </a:t>
            </a:r>
            <a:r>
              <a:rPr lang="tr-TR" dirty="0" err="1"/>
              <a:t>uzlasma</a:t>
            </a:r>
            <a:r>
              <a:rPr lang="tr-TR" dirty="0"/>
              <a:t> konusunun müzakere </a:t>
            </a:r>
            <a:r>
              <a:rPr lang="tr-TR" dirty="0" err="1"/>
              <a:t>edildigi</a:t>
            </a:r>
            <a:r>
              <a:rPr lang="tr-TR" dirty="0"/>
              <a:t> yerde bir model olarak oyun teorisini (</a:t>
            </a:r>
            <a:r>
              <a:rPr lang="tr-TR" dirty="0" err="1"/>
              <a:t>game</a:t>
            </a:r>
            <a:r>
              <a:rPr lang="tr-TR" dirty="0"/>
              <a:t> </a:t>
            </a:r>
            <a:r>
              <a:rPr lang="tr-TR" dirty="0" err="1"/>
              <a:t>theory</a:t>
            </a:r>
            <a:r>
              <a:rPr lang="tr-TR" dirty="0"/>
              <a:t>) önerir. Oyun teorisinin modelleri ve yöntemleri bilginin </a:t>
            </a:r>
            <a:r>
              <a:rPr lang="tr-TR" dirty="0" err="1"/>
              <a:t>insa</a:t>
            </a:r>
            <a:r>
              <a:rPr lang="tr-TR" dirty="0"/>
              <a:t> edilmesini içeren tipik halkla ilişkiler durumları için varsayımların test edilmesinde, kuralların koyulmasında, çıktıların analiz edilmesinde faydalı olabilir.» (</a:t>
            </a:r>
            <a:r>
              <a:rPr lang="tr-TR" dirty="0" err="1"/>
              <a:t>akt</a:t>
            </a:r>
            <a:r>
              <a:rPr lang="tr-TR" dirty="0"/>
              <a:t>. Becerikli, 2008: 155)</a:t>
            </a:r>
          </a:p>
        </p:txBody>
      </p:sp>
    </p:spTree>
    <p:extLst>
      <p:ext uri="{BB962C8B-B14F-4D97-AF65-F5344CB8AC3E}">
        <p14:creationId xmlns:p14="http://schemas.microsoft.com/office/powerpoint/2010/main" val="21739434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6E1D334-10C9-4E55-932E-EEE312DD6E41}"/>
              </a:ext>
            </a:extLst>
          </p:cNvPr>
          <p:cNvSpPr>
            <a:spLocks noGrp="1"/>
          </p:cNvSpPr>
          <p:nvPr>
            <p:ph idx="1"/>
          </p:nvPr>
        </p:nvSpPr>
        <p:spPr>
          <a:xfrm>
            <a:off x="179512" y="188640"/>
            <a:ext cx="8712968" cy="6408712"/>
          </a:xfrm>
        </p:spPr>
        <p:txBody>
          <a:bodyPr/>
          <a:lstStyle/>
          <a:p>
            <a:pPr marL="0" indent="0">
              <a:buNone/>
            </a:pPr>
            <a:r>
              <a:rPr lang="tr-TR" dirty="0"/>
              <a:t>Oyun teorisi ve halkla ilişkiler</a:t>
            </a:r>
          </a:p>
          <a:p>
            <a:pPr marL="0" indent="0">
              <a:buNone/>
            </a:pPr>
            <a:r>
              <a:rPr lang="tr-TR" dirty="0"/>
              <a:t>*iki oyuncu </a:t>
            </a:r>
            <a:r>
              <a:rPr lang="tr-TR" dirty="0">
                <a:sym typeface="Wingdings" panose="05000000000000000000" pitchFamily="2" charset="2"/>
              </a:rPr>
              <a:t> halkla ilişkiler uzmanları ve kamular</a:t>
            </a:r>
          </a:p>
          <a:p>
            <a:pPr marL="0" indent="0">
              <a:buNone/>
            </a:pPr>
            <a:r>
              <a:rPr lang="tr-TR" dirty="0">
                <a:sym typeface="Wingdings" panose="05000000000000000000" pitchFamily="2" charset="2"/>
              </a:rPr>
              <a:t>*oyun ya da strateji  halkla ilişkilerin eylemi/asıl amaç</a:t>
            </a:r>
          </a:p>
          <a:p>
            <a:pPr marL="0" indent="0">
              <a:buNone/>
            </a:pPr>
            <a:r>
              <a:rPr lang="tr-TR" dirty="0">
                <a:sym typeface="Wingdings" panose="05000000000000000000" pitchFamily="2" charset="2"/>
              </a:rPr>
              <a:t>*sıfır sonuçlu olmayan oyunlar herkesin kabul edilebilir kazançla karlı çıktığı oyun türü tercih edilmeli</a:t>
            </a:r>
          </a:p>
          <a:p>
            <a:pPr marL="0" indent="0">
              <a:buNone/>
            </a:pPr>
            <a:r>
              <a:rPr lang="tr-TR" dirty="0">
                <a:sym typeface="Wingdings" panose="05000000000000000000" pitchFamily="2" charset="2"/>
              </a:rPr>
              <a:t>**oyuncular arasındaki işbirliği (deneyim, yetenek, sezgi, maksimum fayda, müzakere)</a:t>
            </a:r>
          </a:p>
          <a:p>
            <a:pPr marL="0" indent="0">
              <a:buNone/>
            </a:pPr>
            <a:endParaRPr lang="tr-TR" dirty="0">
              <a:sym typeface="Wingdings" panose="05000000000000000000" pitchFamily="2" charset="2"/>
            </a:endParaRPr>
          </a:p>
          <a:p>
            <a:pPr marL="0" indent="0">
              <a:buNone/>
            </a:pPr>
            <a:r>
              <a:rPr lang="tr-TR" dirty="0">
                <a:sym typeface="Wingdings" panose="05000000000000000000" pitchFamily="2" charset="2"/>
              </a:rPr>
              <a:t>				(Becerikli, 2008: 157-158)</a:t>
            </a:r>
          </a:p>
        </p:txBody>
      </p:sp>
    </p:spTree>
    <p:extLst>
      <p:ext uri="{BB962C8B-B14F-4D97-AF65-F5344CB8AC3E}">
        <p14:creationId xmlns:p14="http://schemas.microsoft.com/office/powerpoint/2010/main" val="10366740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6E1D334-10C9-4E55-932E-EEE312DD6E41}"/>
              </a:ext>
            </a:extLst>
          </p:cNvPr>
          <p:cNvSpPr>
            <a:spLocks noGrp="1"/>
          </p:cNvSpPr>
          <p:nvPr>
            <p:ph idx="1"/>
          </p:nvPr>
        </p:nvSpPr>
        <p:spPr>
          <a:xfrm>
            <a:off x="179512" y="188640"/>
            <a:ext cx="8712968" cy="6408712"/>
          </a:xfrm>
        </p:spPr>
        <p:txBody>
          <a:bodyPr>
            <a:normAutofit fontScale="92500"/>
          </a:bodyPr>
          <a:lstStyle/>
          <a:p>
            <a:pPr marL="0" indent="0">
              <a:buNone/>
            </a:pPr>
            <a:r>
              <a:rPr lang="tr-TR" b="1" dirty="0"/>
              <a:t>PRFD (Halkla İlişkilerin Alan Dinamikleri) ve Durumsallık Teorisi</a:t>
            </a:r>
          </a:p>
          <a:p>
            <a:pPr marL="0" indent="0">
              <a:buNone/>
            </a:pPr>
            <a:r>
              <a:rPr lang="tr-TR" dirty="0"/>
              <a:t>Durumsallık ve müzakere yaklaşımı</a:t>
            </a:r>
          </a:p>
          <a:p>
            <a:pPr marL="0" indent="0">
              <a:buNone/>
            </a:pPr>
            <a:endParaRPr lang="tr-TR" dirty="0"/>
          </a:p>
          <a:p>
            <a:pPr marL="0" indent="0">
              <a:buNone/>
            </a:pPr>
            <a:r>
              <a:rPr lang="tr-TR" dirty="0"/>
              <a:t>«Bu yaklaşıma göre; kuruluşların, çevrede yeni ortaya çıkabilecek olan hedef kitle olasılığına da  hazır olması gerekmektedir. </a:t>
            </a:r>
            <a:r>
              <a:rPr lang="tr-TR" dirty="0" err="1"/>
              <a:t>Grunig</a:t>
            </a:r>
            <a:r>
              <a:rPr lang="tr-TR" dirty="0"/>
              <a:t> ve </a:t>
            </a:r>
            <a:r>
              <a:rPr lang="tr-TR" dirty="0" err="1"/>
              <a:t>Hunt</a:t>
            </a:r>
            <a:r>
              <a:rPr lang="tr-TR" dirty="0"/>
              <a:t>, böyle bir grubun nasıl ve ne zaman beklenebileceğini açıklamak için, hedef kitlelerin durumsallık  teorisini ortaya atmışlardır. </a:t>
            </a:r>
            <a:r>
              <a:rPr lang="tr-TR" dirty="0" err="1"/>
              <a:t>Grunig</a:t>
            </a:r>
            <a:r>
              <a:rPr lang="tr-TR" dirty="0"/>
              <a:t> ve </a:t>
            </a:r>
            <a:r>
              <a:rPr lang="tr-TR" dirty="0" err="1"/>
              <a:t>Hunt</a:t>
            </a:r>
            <a:r>
              <a:rPr lang="tr-TR" dirty="0"/>
              <a:t>, aktif hedef kitlenin kuruluş hakkında  bilgi öğrenmek isteğini veya bir kurulusun çıkar konularını araştırdığını söylemektedir.» (</a:t>
            </a:r>
            <a:r>
              <a:rPr lang="tr-TR" dirty="0" err="1"/>
              <a:t>akt</a:t>
            </a:r>
            <a:r>
              <a:rPr lang="tr-TR" dirty="0"/>
              <a:t>. Becerikli, 2008: 158-159)</a:t>
            </a:r>
          </a:p>
        </p:txBody>
      </p:sp>
    </p:spTree>
    <p:extLst>
      <p:ext uri="{BB962C8B-B14F-4D97-AF65-F5344CB8AC3E}">
        <p14:creationId xmlns:p14="http://schemas.microsoft.com/office/powerpoint/2010/main" val="9428200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6E1D334-10C9-4E55-932E-EEE312DD6E41}"/>
              </a:ext>
            </a:extLst>
          </p:cNvPr>
          <p:cNvSpPr>
            <a:spLocks noGrp="1"/>
          </p:cNvSpPr>
          <p:nvPr>
            <p:ph idx="1"/>
          </p:nvPr>
        </p:nvSpPr>
        <p:spPr>
          <a:xfrm>
            <a:off x="179512" y="188640"/>
            <a:ext cx="8712968" cy="6408712"/>
          </a:xfrm>
        </p:spPr>
        <p:txBody>
          <a:bodyPr>
            <a:normAutofit fontScale="92500" lnSpcReduction="20000"/>
          </a:bodyPr>
          <a:lstStyle/>
          <a:p>
            <a:pPr marL="0" indent="0">
              <a:buNone/>
            </a:pPr>
            <a:r>
              <a:rPr lang="tr-TR" dirty="0"/>
              <a:t>«Bir konu hakkında bireyle birlikte, bilgi arayacağı ve bir işlem yapacağı zaman bunları tahmin eden üç değişken tanımlamaktadırlar.»</a:t>
            </a:r>
          </a:p>
          <a:p>
            <a:pPr marL="514350" indent="-514350">
              <a:buAutoNum type="arabicPeriod"/>
            </a:pPr>
            <a:r>
              <a:rPr lang="tr-TR" dirty="0"/>
              <a:t>Problemi tanımak</a:t>
            </a:r>
          </a:p>
          <a:p>
            <a:pPr marL="514350" indent="-514350">
              <a:buAutoNum type="arabicPeriod"/>
            </a:pPr>
            <a:r>
              <a:rPr lang="tr-TR" dirty="0"/>
              <a:t>Sınırlamaları tanımak</a:t>
            </a:r>
          </a:p>
          <a:p>
            <a:pPr marL="514350" indent="-514350">
              <a:buAutoNum type="arabicPeriod"/>
            </a:pPr>
            <a:r>
              <a:rPr lang="tr-TR" dirty="0"/>
              <a:t>İlgi düzeyi</a:t>
            </a:r>
          </a:p>
          <a:p>
            <a:pPr marL="0" indent="0">
              <a:buNone/>
            </a:pPr>
            <a:r>
              <a:rPr lang="tr-TR" dirty="0"/>
              <a:t>«</a:t>
            </a:r>
            <a:r>
              <a:rPr lang="tr-TR" dirty="0" err="1"/>
              <a:t>Grunig</a:t>
            </a:r>
            <a:r>
              <a:rPr lang="tr-TR" dirty="0"/>
              <a:t> ve </a:t>
            </a:r>
            <a:r>
              <a:rPr lang="tr-TR" dirty="0" err="1"/>
              <a:t>Hunt</a:t>
            </a:r>
            <a:r>
              <a:rPr lang="tr-TR" dirty="0"/>
              <a:t>, yukardan aşağıya doğru dört cevabı  tanımlamaktadırlar. Bu cevaplar, kadercilikten sorunla yüzleşmeye kadar sıralanmaktadırlar. Durumsallık teorisi, keza bazı grupların tek bir mesele üzerinde neden aktif olduklarını, diğerlerinin başka konularda neden aktif olduğunu ve başkalarının da daima aynı tarza ilgisiz  olduklarını açıklamaya yardımcı olmaktadır. Spesifik ilişki, grup türleriyle belirlenmekte ve bir örgütün nasıl bir meseleyle bağlantılı olduğunu açıklamaktadır.» (Becerikli, 2008: 159)</a:t>
            </a:r>
          </a:p>
        </p:txBody>
      </p:sp>
    </p:spTree>
    <p:extLst>
      <p:ext uri="{BB962C8B-B14F-4D97-AF65-F5344CB8AC3E}">
        <p14:creationId xmlns:p14="http://schemas.microsoft.com/office/powerpoint/2010/main" val="41200692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6E1D334-10C9-4E55-932E-EEE312DD6E41}"/>
              </a:ext>
            </a:extLst>
          </p:cNvPr>
          <p:cNvSpPr>
            <a:spLocks noGrp="1"/>
          </p:cNvSpPr>
          <p:nvPr>
            <p:ph idx="1"/>
          </p:nvPr>
        </p:nvSpPr>
        <p:spPr>
          <a:xfrm>
            <a:off x="179512" y="188640"/>
            <a:ext cx="8712968" cy="6624736"/>
          </a:xfrm>
        </p:spPr>
        <p:txBody>
          <a:bodyPr>
            <a:normAutofit fontScale="85000" lnSpcReduction="10000"/>
          </a:bodyPr>
          <a:lstStyle/>
          <a:p>
            <a:pPr marL="0" indent="0">
              <a:buNone/>
            </a:pPr>
            <a:r>
              <a:rPr lang="tr-TR" b="1" dirty="0"/>
              <a:t>Örgüt Teorilerinin Halkla İlişkiler Alanına Yansımaları </a:t>
            </a:r>
          </a:p>
          <a:p>
            <a:pPr marL="0" indent="0">
              <a:buNone/>
            </a:pPr>
            <a:r>
              <a:rPr lang="tr-TR" b="1" dirty="0"/>
              <a:t>Sembolik </a:t>
            </a:r>
            <a:r>
              <a:rPr lang="tr-TR" b="1" dirty="0" err="1"/>
              <a:t>etkilesimcilik</a:t>
            </a:r>
            <a:r>
              <a:rPr lang="tr-TR" dirty="0">
                <a:sym typeface="Wingdings" panose="05000000000000000000" pitchFamily="2" charset="2"/>
              </a:rPr>
              <a:t> «Bu bakış açısından örgütler, insanların inandıkları </a:t>
            </a:r>
            <a:r>
              <a:rPr lang="tr-TR" dirty="0" err="1">
                <a:sym typeface="Wingdings" panose="05000000000000000000" pitchFamily="2" charset="2"/>
              </a:rPr>
              <a:t>seydir</a:t>
            </a:r>
            <a:r>
              <a:rPr lang="tr-TR" dirty="0">
                <a:sym typeface="Wingdings" panose="05000000000000000000" pitchFamily="2" charset="2"/>
              </a:rPr>
              <a:t>. Örgütler toplumsal </a:t>
            </a:r>
            <a:r>
              <a:rPr lang="tr-TR" dirty="0" err="1">
                <a:sym typeface="Wingdings" panose="05000000000000000000" pitchFamily="2" charset="2"/>
              </a:rPr>
              <a:t>etkilesimin</a:t>
            </a:r>
            <a:r>
              <a:rPr lang="tr-TR" dirty="0">
                <a:sym typeface="Wingdings" panose="05000000000000000000" pitchFamily="2" charset="2"/>
              </a:rPr>
              <a:t> ürünleridir…Örgütsel </a:t>
            </a:r>
            <a:r>
              <a:rPr lang="tr-TR" dirty="0" err="1">
                <a:sym typeface="Wingdings" panose="05000000000000000000" pitchFamily="2" charset="2"/>
              </a:rPr>
              <a:t>iletisim</a:t>
            </a:r>
            <a:r>
              <a:rPr lang="tr-TR" dirty="0">
                <a:sym typeface="Wingdings" panose="05000000000000000000" pitchFamily="2" charset="2"/>
              </a:rPr>
              <a:t>, müzakere edilen anlamlar sürecidir. Örgütsel </a:t>
            </a:r>
            <a:r>
              <a:rPr lang="tr-TR" dirty="0" err="1">
                <a:sym typeface="Wingdings" panose="05000000000000000000" pitchFamily="2" charset="2"/>
              </a:rPr>
              <a:t>çatısma</a:t>
            </a:r>
            <a:r>
              <a:rPr lang="tr-TR" dirty="0">
                <a:sym typeface="Wingdings" panose="05000000000000000000" pitchFamily="2" charset="2"/>
              </a:rPr>
              <a:t>, anlamlardaki farklılıkların sonucudur. Örgütsel </a:t>
            </a:r>
            <a:r>
              <a:rPr lang="tr-TR" dirty="0" err="1">
                <a:sym typeface="Wingdings" panose="05000000000000000000" pitchFamily="2" charset="2"/>
              </a:rPr>
              <a:t>degisim</a:t>
            </a:r>
            <a:r>
              <a:rPr lang="tr-TR" dirty="0">
                <a:sym typeface="Wingdings" panose="05000000000000000000" pitchFamily="2" charset="2"/>
              </a:rPr>
              <a:t> </a:t>
            </a:r>
            <a:r>
              <a:rPr lang="tr-TR" dirty="0" err="1">
                <a:sym typeface="Wingdings" panose="05000000000000000000" pitchFamily="2" charset="2"/>
              </a:rPr>
              <a:t>gerçegin</a:t>
            </a:r>
            <a:r>
              <a:rPr lang="tr-TR" dirty="0">
                <a:sym typeface="Wingdings" panose="05000000000000000000" pitchFamily="2" charset="2"/>
              </a:rPr>
              <a:t> sürekli olarak yeniden tanımlanmasının sonucudur. Örgütsel </a:t>
            </a:r>
            <a:r>
              <a:rPr lang="tr-TR" dirty="0" err="1">
                <a:sym typeface="Wingdings" panose="05000000000000000000" pitchFamily="2" charset="2"/>
              </a:rPr>
              <a:t>davranıslar</a:t>
            </a:r>
            <a:r>
              <a:rPr lang="tr-TR" dirty="0">
                <a:sym typeface="Wingdings" panose="05000000000000000000" pitchFamily="2" charset="2"/>
              </a:rPr>
              <a:t> rasyoneldir, önceden belirlenemez. Örgütsel yönetim ise, hem reaktif hem de </a:t>
            </a:r>
            <a:r>
              <a:rPr lang="tr-TR" dirty="0" err="1">
                <a:sym typeface="Wingdings" panose="05000000000000000000" pitchFamily="2" charset="2"/>
              </a:rPr>
              <a:t>proaktiftir</a:t>
            </a:r>
            <a:r>
              <a:rPr lang="tr-TR" dirty="0">
                <a:sym typeface="Wingdings" panose="05000000000000000000" pitchFamily="2" charset="2"/>
              </a:rPr>
              <a:t>. Halkla </a:t>
            </a:r>
            <a:r>
              <a:rPr lang="tr-TR" dirty="0" err="1">
                <a:sym typeface="Wingdings" panose="05000000000000000000" pitchFamily="2" charset="2"/>
              </a:rPr>
              <a:t>iliskilerle</a:t>
            </a:r>
            <a:r>
              <a:rPr lang="tr-TR" dirty="0">
                <a:sym typeface="Wingdings" panose="05000000000000000000" pitchFamily="2" charset="2"/>
              </a:rPr>
              <a:t> </a:t>
            </a:r>
            <a:r>
              <a:rPr lang="tr-TR" dirty="0" err="1">
                <a:sym typeface="Wingdings" panose="05000000000000000000" pitchFamily="2" charset="2"/>
              </a:rPr>
              <a:t>ugrasan</a:t>
            </a:r>
            <a:r>
              <a:rPr lang="tr-TR" dirty="0">
                <a:sym typeface="Wingdings" panose="05000000000000000000" pitchFamily="2" charset="2"/>
              </a:rPr>
              <a:t> </a:t>
            </a:r>
            <a:r>
              <a:rPr lang="tr-TR" dirty="0" err="1">
                <a:sym typeface="Wingdings" panose="05000000000000000000" pitchFamily="2" charset="2"/>
              </a:rPr>
              <a:t>kisiler</a:t>
            </a:r>
            <a:r>
              <a:rPr lang="tr-TR" dirty="0">
                <a:sym typeface="Wingdings" panose="05000000000000000000" pitchFamily="2" charset="2"/>
              </a:rPr>
              <a:t>, örgütün hem kendisinin hem de ürünlerinin pazarlanması amacıyla, kurumsal kimlik ve logo tasarımı gibi </a:t>
            </a:r>
            <a:r>
              <a:rPr lang="tr-TR" dirty="0" err="1">
                <a:sym typeface="Wingdings" panose="05000000000000000000" pitchFamily="2" charset="2"/>
              </a:rPr>
              <a:t>çalısmalara</a:t>
            </a:r>
            <a:r>
              <a:rPr lang="tr-TR" dirty="0">
                <a:sym typeface="Wingdings" panose="05000000000000000000" pitchFamily="2" charset="2"/>
              </a:rPr>
              <a:t> büyük zaman, para ve insan gücü ayırmaktadırlar. Bu </a:t>
            </a:r>
            <a:r>
              <a:rPr lang="tr-TR" dirty="0" err="1">
                <a:sym typeface="Wingdings" panose="05000000000000000000" pitchFamily="2" charset="2"/>
              </a:rPr>
              <a:t>arastırmacılar</a:t>
            </a:r>
            <a:r>
              <a:rPr lang="tr-TR" dirty="0">
                <a:sym typeface="Wingdings" panose="05000000000000000000" pitchFamily="2" charset="2"/>
              </a:rPr>
              <a:t> sembolik </a:t>
            </a:r>
            <a:r>
              <a:rPr lang="tr-TR" dirty="0" err="1">
                <a:sym typeface="Wingdings" panose="05000000000000000000" pitchFamily="2" charset="2"/>
              </a:rPr>
              <a:t>etkilesimci</a:t>
            </a:r>
            <a:r>
              <a:rPr lang="tr-TR" dirty="0">
                <a:sym typeface="Wingdings" panose="05000000000000000000" pitchFamily="2" charset="2"/>
              </a:rPr>
              <a:t> bakış açısını, sembollerin stratejik bir  seçim yapısı olarak nasıl kullanıldığını ve sembollerin örgütün </a:t>
            </a:r>
            <a:r>
              <a:rPr lang="tr-TR" dirty="0" err="1">
                <a:sym typeface="Wingdings" panose="05000000000000000000" pitchFamily="2" charset="2"/>
              </a:rPr>
              <a:t>diger</a:t>
            </a:r>
            <a:r>
              <a:rPr lang="tr-TR" dirty="0">
                <a:sym typeface="Wingdings" panose="05000000000000000000" pitchFamily="2" charset="2"/>
              </a:rPr>
              <a:t> örgütlerle ilişkilerinde ya da içsel ve </a:t>
            </a:r>
            <a:r>
              <a:rPr lang="tr-TR" dirty="0" err="1">
                <a:sym typeface="Wingdings" panose="05000000000000000000" pitchFamily="2" charset="2"/>
              </a:rPr>
              <a:t>dıssal</a:t>
            </a:r>
            <a:r>
              <a:rPr lang="tr-TR" dirty="0">
                <a:sym typeface="Wingdings" panose="05000000000000000000" pitchFamily="2" charset="2"/>
              </a:rPr>
              <a:t> çevresinde nasıl bir kontrol aracı olarak kullanıldığını açıklamak için kullanabilirler.» (Becerikli, 2008: 164-165)</a:t>
            </a:r>
            <a:endParaRPr lang="tr-TR" dirty="0"/>
          </a:p>
        </p:txBody>
      </p:sp>
    </p:spTree>
    <p:extLst>
      <p:ext uri="{BB962C8B-B14F-4D97-AF65-F5344CB8AC3E}">
        <p14:creationId xmlns:p14="http://schemas.microsoft.com/office/powerpoint/2010/main" val="8866324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6E1D334-10C9-4E55-932E-EEE312DD6E41}"/>
              </a:ext>
            </a:extLst>
          </p:cNvPr>
          <p:cNvSpPr>
            <a:spLocks noGrp="1"/>
          </p:cNvSpPr>
          <p:nvPr>
            <p:ph idx="1"/>
          </p:nvPr>
        </p:nvSpPr>
        <p:spPr>
          <a:xfrm>
            <a:off x="179512" y="188640"/>
            <a:ext cx="8712968" cy="6408712"/>
          </a:xfrm>
        </p:spPr>
        <p:txBody>
          <a:bodyPr>
            <a:normAutofit fontScale="92500" lnSpcReduction="10000"/>
          </a:bodyPr>
          <a:lstStyle/>
          <a:p>
            <a:pPr marL="0" indent="0">
              <a:buNone/>
            </a:pPr>
            <a:r>
              <a:rPr lang="tr-TR" dirty="0" err="1"/>
              <a:t>Çatısma</a:t>
            </a:r>
            <a:r>
              <a:rPr lang="tr-TR" dirty="0"/>
              <a:t> teorisi</a:t>
            </a:r>
            <a:r>
              <a:rPr lang="tr-TR" dirty="0">
                <a:sym typeface="Wingdings" panose="05000000000000000000" pitchFamily="2" charset="2"/>
              </a:rPr>
              <a:t> «örgütleri, bireyler ya da grupların konsensüsünün ürünleri olarak değil  aktörler arasındaki çatışmanın ürünü olarak görür…Çatışma kuramı, toplumsal ilişkilerde çatışmanın kaçınılmaz olduğunu vurgular. Çünkü bireyler ve örgütler arasında hedefler ve değerler açısından sürekli bir rekabet vardır, toplumsal olguların diyalektiği olduğuna işaret etmektedir. Çatışma kuramına göre, etkileşim içinde olan  insanlar kaynakların paylaşımı için sürekli birbirleriyle mücadele ederler.» … Halkla ilişkiler açısından «öncelikli olan, gerek örgütün kendi içinde</a:t>
            </a:r>
          </a:p>
          <a:p>
            <a:pPr marL="0" indent="0">
              <a:buNone/>
            </a:pPr>
            <a:r>
              <a:rPr lang="tr-TR" dirty="0">
                <a:sym typeface="Wingdings" panose="05000000000000000000" pitchFamily="2" charset="2"/>
              </a:rPr>
              <a:t>gerekse kamularıyla olan iletişiminde var olan bu çatışmaların, örgüt ve halkla ilişkiler uygulamacıları yararına nasıl çözüleceği sorunsalıdır.» (Becerikli, 2008: 165-166). </a:t>
            </a:r>
            <a:endParaRPr lang="tr-TR" dirty="0"/>
          </a:p>
        </p:txBody>
      </p:sp>
    </p:spTree>
    <p:extLst>
      <p:ext uri="{BB962C8B-B14F-4D97-AF65-F5344CB8AC3E}">
        <p14:creationId xmlns:p14="http://schemas.microsoft.com/office/powerpoint/2010/main" val="538892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6E1D334-10C9-4E55-932E-EEE312DD6E41}"/>
              </a:ext>
            </a:extLst>
          </p:cNvPr>
          <p:cNvSpPr>
            <a:spLocks noGrp="1"/>
          </p:cNvSpPr>
          <p:nvPr>
            <p:ph idx="1"/>
          </p:nvPr>
        </p:nvSpPr>
        <p:spPr>
          <a:xfrm>
            <a:off x="179512" y="188640"/>
            <a:ext cx="8712968" cy="6408712"/>
          </a:xfrm>
        </p:spPr>
        <p:txBody>
          <a:bodyPr/>
          <a:lstStyle/>
          <a:p>
            <a:pPr marL="0" indent="0">
              <a:buNone/>
            </a:pPr>
            <a:r>
              <a:rPr lang="tr-TR" dirty="0" err="1"/>
              <a:t>Deg</a:t>
            </a:r>
            <a:r>
              <a:rPr lang="tr-TR" b="1" dirty="0" err="1"/>
              <a:t>iş</a:t>
            </a:r>
            <a:r>
              <a:rPr lang="tr-TR" b="1" dirty="0"/>
              <a:t>-tokuş teorisi</a:t>
            </a:r>
            <a:r>
              <a:rPr lang="tr-TR" dirty="0">
                <a:sym typeface="Wingdings" panose="05000000000000000000" pitchFamily="2" charset="2"/>
              </a:rPr>
              <a:t> «insanlar ilişkilerinde maliyetten daha fazla kar edeceklerine inandıklarında ilişkilerini kurar ve sürdürürler. … Örgütsel yapılar değiş-tokuştaki dengeyi sağlamak için vardırlar. Örgütsel çatışma bu denge kaybolduğunda ortaya çıkar. Örgütsel değişim girdiler ve çıktıların devam eden müzakeresinden kaynaklanır. Örgütsel yönetim, müzakerelerde </a:t>
            </a:r>
            <a:r>
              <a:rPr lang="tr-TR" dirty="0" err="1">
                <a:sym typeface="Wingdings" panose="05000000000000000000" pitchFamily="2" charset="2"/>
              </a:rPr>
              <a:t>oldugu</a:t>
            </a:r>
            <a:r>
              <a:rPr lang="tr-TR" dirty="0">
                <a:sym typeface="Wingdings" panose="05000000000000000000" pitchFamily="2" charset="2"/>
              </a:rPr>
              <a:t> gibi hem reaktif hem </a:t>
            </a:r>
            <a:r>
              <a:rPr lang="tr-TR" dirty="0" err="1">
                <a:sym typeface="Wingdings" panose="05000000000000000000" pitchFamily="2" charset="2"/>
              </a:rPr>
              <a:t>proaktiftir</a:t>
            </a:r>
            <a:r>
              <a:rPr lang="tr-TR" dirty="0">
                <a:sym typeface="Wingdings" panose="05000000000000000000" pitchFamily="2" charset="2"/>
              </a:rPr>
              <a:t>.» (Becerikli, 2008: 166)</a:t>
            </a:r>
            <a:endParaRPr lang="tr-TR" dirty="0"/>
          </a:p>
        </p:txBody>
      </p:sp>
    </p:spTree>
    <p:extLst>
      <p:ext uri="{BB962C8B-B14F-4D97-AF65-F5344CB8AC3E}">
        <p14:creationId xmlns:p14="http://schemas.microsoft.com/office/powerpoint/2010/main" val="950041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6E1D334-10C9-4E55-932E-EEE312DD6E41}"/>
              </a:ext>
            </a:extLst>
          </p:cNvPr>
          <p:cNvSpPr>
            <a:spLocks noGrp="1"/>
          </p:cNvSpPr>
          <p:nvPr>
            <p:ph idx="1"/>
          </p:nvPr>
        </p:nvSpPr>
        <p:spPr>
          <a:xfrm>
            <a:off x="107504" y="116632"/>
            <a:ext cx="8784976" cy="6624736"/>
          </a:xfrm>
        </p:spPr>
        <p:txBody>
          <a:bodyPr>
            <a:normAutofit fontScale="77500" lnSpcReduction="20000"/>
          </a:bodyPr>
          <a:lstStyle/>
          <a:p>
            <a:pPr marL="0" indent="0">
              <a:buNone/>
            </a:pPr>
            <a:r>
              <a:rPr lang="tr-TR" b="1" dirty="0"/>
              <a:t>Yapısal işlevsel teori </a:t>
            </a:r>
            <a:r>
              <a:rPr lang="tr-TR" dirty="0">
                <a:sym typeface="Wingdings" panose="05000000000000000000" pitchFamily="2" charset="2"/>
              </a:rPr>
              <a:t> «toplumsal bir olgunun, toplumsal yapılarının ve bu yapıların hizmet ettiği işlevlerin sonucu olduğunu belirtir. Yapısal işlevsel  yaklaşım; örgütleri ve ilişkileri daha büyük bir  sistemin parçası olarak kabul eder. Örgüt içindeki işbirliği, çatışma ya da iletişim sistemin farklı parçalarının toplumsal bütünü sürdürmek amacıyla birbiriyle etkileşmesinin sonucudur. Yapısal işlevselcilere göre örgütler gibi, toplum ve onu oluşturan parçalar da, parçaların toplamından daha fazla bir şeydir. Toplumsal olgular  da bağımsız varlıklar olan bireylerin toplamından daha farklı bir şey ifade eder. Sembolik etkileşimciler bütünü anlayabilmek için bireylere bakarken, yapısal işlevselci yaklaşım parçaları anlayabilmek için bütüne bakar. Yapısal işlevsel teori, aktörlerin toplumsal etkileşiminin düzenin devamına hizmet ettiğini varsayarlar. Halkla ilişkiler araştırmaları yapısal  değişkenlere bakarak onlardan faydalanabilirler. Halkla ilişkiler üzerine çalışan araştırmacılar, örgütün yapılarını ve bu yapı içindeki konumlarından dolayı iletişimin ve halkla ilişkilerin örgütlerdeki rolünü ortaya çıkarmak ve anlamak için bu yaklaşımı yararlı bulabilirler.» (Becerikli, 2008: 166-167)</a:t>
            </a:r>
            <a:endParaRPr lang="tr-TR" dirty="0"/>
          </a:p>
        </p:txBody>
      </p:sp>
    </p:spTree>
    <p:extLst>
      <p:ext uri="{BB962C8B-B14F-4D97-AF65-F5344CB8AC3E}">
        <p14:creationId xmlns:p14="http://schemas.microsoft.com/office/powerpoint/2010/main" val="27304161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AE9BF58-72AC-417D-9ACC-475FF384FE1A}"/>
              </a:ext>
            </a:extLst>
          </p:cNvPr>
          <p:cNvSpPr>
            <a:spLocks noGrp="1"/>
          </p:cNvSpPr>
          <p:nvPr>
            <p:ph idx="1"/>
          </p:nvPr>
        </p:nvSpPr>
        <p:spPr/>
        <p:txBody>
          <a:bodyPr/>
          <a:lstStyle/>
          <a:p>
            <a:pPr marL="0" indent="0">
              <a:buNone/>
            </a:pPr>
            <a:r>
              <a:rPr lang="tr-TR" b="1" dirty="0"/>
              <a:t>KAYNAKÇA</a:t>
            </a:r>
          </a:p>
          <a:p>
            <a:pPr marL="0" indent="0">
              <a:buNone/>
            </a:pPr>
            <a:r>
              <a:rPr lang="tr-TR" dirty="0"/>
              <a:t>Becerikli, Sema (2008). </a:t>
            </a:r>
            <a:r>
              <a:rPr lang="tr-TR" b="1" dirty="0"/>
              <a:t>...ve Halkla İlişkiler: Şeytanın Avukatlığından Arabuluculuğa; Bir Disiplinin Eleştirel Analizi</a:t>
            </a:r>
            <a:r>
              <a:rPr lang="tr-TR" dirty="0"/>
              <a:t>, Karınca Yayınları, Ankara,</a:t>
            </a:r>
          </a:p>
        </p:txBody>
      </p:sp>
    </p:spTree>
    <p:extLst>
      <p:ext uri="{BB962C8B-B14F-4D97-AF65-F5344CB8AC3E}">
        <p14:creationId xmlns:p14="http://schemas.microsoft.com/office/powerpoint/2010/main" val="33030911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6E1D334-10C9-4E55-932E-EEE312DD6E41}"/>
              </a:ext>
            </a:extLst>
          </p:cNvPr>
          <p:cNvSpPr>
            <a:spLocks noGrp="1"/>
          </p:cNvSpPr>
          <p:nvPr>
            <p:ph idx="1"/>
          </p:nvPr>
        </p:nvSpPr>
        <p:spPr>
          <a:xfrm>
            <a:off x="179512" y="188640"/>
            <a:ext cx="8712968" cy="6408712"/>
          </a:xfrm>
        </p:spPr>
        <p:txBody>
          <a:bodyPr>
            <a:normAutofit lnSpcReduction="10000"/>
          </a:bodyPr>
          <a:lstStyle/>
          <a:p>
            <a:pPr marL="0" indent="0">
              <a:buNone/>
            </a:pPr>
            <a:r>
              <a:rPr lang="tr-TR" b="1" dirty="0"/>
              <a:t>Kültürel Anlamlandırma Çerçeveleri, Kültürel Çalışmalar ve Halkla İlişkiler </a:t>
            </a:r>
          </a:p>
          <a:p>
            <a:pPr marL="0" indent="0">
              <a:buNone/>
            </a:pPr>
            <a:r>
              <a:rPr lang="tr-TR" dirty="0"/>
              <a:t>«Halkla ilişkilere yönelik kültürel bir </a:t>
            </a:r>
            <a:r>
              <a:rPr lang="tr-TR" dirty="0" err="1"/>
              <a:t>yaklasım</a:t>
            </a:r>
            <a:r>
              <a:rPr lang="tr-TR" dirty="0"/>
              <a:t> çerçevesinden çalışmalarını yürüten </a:t>
            </a:r>
            <a:r>
              <a:rPr lang="tr-TR" dirty="0" err="1"/>
              <a:t>Leichty</a:t>
            </a:r>
            <a:r>
              <a:rPr lang="tr-TR" dirty="0"/>
              <a:t> (2001: 61); halkla ilişkilerin  öncelikli olarak anlamla ilgili olduğunu, anlam ve yorumlamanın halkla ilişkiler eylemlerinin merkez süreçleri olduğunu, örgütsel çevrenin, semboller, inançlar, ritüeller ve kültürel değerler  tarafından oluşturulan dinamik kültürel süreçler tarafından belirlendiğini söyler. Bu nedenle örgütler meşruiyet kazanmak ve böylelikle toplumsal destek kazanmak ve sürdürmek için sembolleri manipüle ederler ve yerleştirirler.» (</a:t>
            </a:r>
            <a:r>
              <a:rPr lang="tr-TR" dirty="0" err="1"/>
              <a:t>akt</a:t>
            </a:r>
            <a:r>
              <a:rPr lang="tr-TR" dirty="0"/>
              <a:t>. Becerikli, 2008: 131)</a:t>
            </a:r>
          </a:p>
        </p:txBody>
      </p:sp>
    </p:spTree>
    <p:extLst>
      <p:ext uri="{BB962C8B-B14F-4D97-AF65-F5344CB8AC3E}">
        <p14:creationId xmlns:p14="http://schemas.microsoft.com/office/powerpoint/2010/main" val="22148510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6E1D334-10C9-4E55-932E-EEE312DD6E41}"/>
              </a:ext>
            </a:extLst>
          </p:cNvPr>
          <p:cNvSpPr>
            <a:spLocks noGrp="1"/>
          </p:cNvSpPr>
          <p:nvPr>
            <p:ph idx="1"/>
          </p:nvPr>
        </p:nvSpPr>
        <p:spPr>
          <a:xfrm>
            <a:off x="179512" y="188640"/>
            <a:ext cx="8712968" cy="6408712"/>
          </a:xfrm>
        </p:spPr>
        <p:txBody>
          <a:bodyPr/>
          <a:lstStyle/>
          <a:p>
            <a:pPr marL="0" indent="0">
              <a:buNone/>
            </a:pPr>
            <a:r>
              <a:rPr lang="tr-TR" dirty="0"/>
              <a:t>«Kamuların çoğunluğu zımnen, kamuların örgütsel eylemlere yanıt veren reaktif varlıklar olduğunu varsayarlar. Oysa kamuların kendi amaçları ve içsel dinamikleri vardır ve dahası halkla ilişkiler teorisi  örgütleri sınırlayan toplumsal kurumlar  perspektifinden de geliştirilemez.» (Becerikli, 2008: 131)</a:t>
            </a:r>
          </a:p>
        </p:txBody>
      </p:sp>
    </p:spTree>
    <p:extLst>
      <p:ext uri="{BB962C8B-B14F-4D97-AF65-F5344CB8AC3E}">
        <p14:creationId xmlns:p14="http://schemas.microsoft.com/office/powerpoint/2010/main" val="20140699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6E1D334-10C9-4E55-932E-EEE312DD6E41}"/>
              </a:ext>
            </a:extLst>
          </p:cNvPr>
          <p:cNvSpPr>
            <a:spLocks noGrp="1"/>
          </p:cNvSpPr>
          <p:nvPr>
            <p:ph idx="1"/>
          </p:nvPr>
        </p:nvSpPr>
        <p:spPr>
          <a:xfrm>
            <a:off x="179512" y="188640"/>
            <a:ext cx="8712968" cy="6408712"/>
          </a:xfrm>
        </p:spPr>
        <p:txBody>
          <a:bodyPr>
            <a:normAutofit fontScale="92500" lnSpcReduction="20000"/>
          </a:bodyPr>
          <a:lstStyle/>
          <a:p>
            <a:pPr marL="0" indent="0">
              <a:buNone/>
            </a:pPr>
            <a:r>
              <a:rPr lang="tr-TR" dirty="0" err="1"/>
              <a:t>Leitchy</a:t>
            </a:r>
            <a:r>
              <a:rPr lang="tr-TR" dirty="0"/>
              <a:t> (2001) 5 tür kültürel bakış açısı</a:t>
            </a:r>
          </a:p>
          <a:p>
            <a:pPr marL="0" indent="0">
              <a:buNone/>
            </a:pPr>
            <a:r>
              <a:rPr lang="tr-TR" dirty="0"/>
              <a:t>-Kaderci</a:t>
            </a:r>
          </a:p>
          <a:p>
            <a:pPr marL="0" indent="0">
              <a:buNone/>
            </a:pPr>
            <a:r>
              <a:rPr lang="tr-TR" dirty="0"/>
              <a:t>-</a:t>
            </a:r>
            <a:r>
              <a:rPr lang="tr-TR" dirty="0" err="1"/>
              <a:t>Esitlikçi</a:t>
            </a:r>
            <a:r>
              <a:rPr lang="tr-TR" dirty="0"/>
              <a:t>, </a:t>
            </a:r>
          </a:p>
          <a:p>
            <a:pPr marL="0" indent="0">
              <a:buNone/>
            </a:pPr>
            <a:r>
              <a:rPr lang="tr-TR" dirty="0"/>
              <a:t>-</a:t>
            </a:r>
            <a:r>
              <a:rPr lang="tr-TR" dirty="0" err="1"/>
              <a:t>Hiyerarsik</a:t>
            </a:r>
            <a:r>
              <a:rPr lang="tr-TR" dirty="0"/>
              <a:t>, </a:t>
            </a:r>
          </a:p>
          <a:p>
            <a:pPr marL="0" indent="0">
              <a:buNone/>
            </a:pPr>
            <a:r>
              <a:rPr lang="tr-TR" dirty="0"/>
              <a:t>-Özerk bireyci,</a:t>
            </a:r>
          </a:p>
          <a:p>
            <a:pPr marL="0" indent="0">
              <a:buNone/>
            </a:pPr>
            <a:r>
              <a:rPr lang="tr-TR" dirty="0"/>
              <a:t>-Rekabetçi bireyci</a:t>
            </a:r>
          </a:p>
          <a:p>
            <a:pPr marL="0" indent="0">
              <a:buNone/>
            </a:pPr>
            <a:r>
              <a:rPr lang="tr-TR" dirty="0"/>
              <a:t>«Her kişi yaşamının yönünün tayin etmede ilişki modelleriyle ilgili deneyimlerine dayanarak, her bir konumla ilgili temel bir anlayışa sahiptir. İletişim, kültürel sınırların ötesine geçer, çünkü yasamanın yalnızca beş yolu vardır. Bu yasam biçimleri arasındaki semiyotik ilişki, derinlemesine bir düzeyde anlayış sahibi olmayı kolaylaştırır. Her bir bakış açısı aynı durumu değerlendirmekle ilgili farklı duruşlara sahiptir.» (</a:t>
            </a:r>
            <a:r>
              <a:rPr lang="tr-TR" dirty="0" err="1"/>
              <a:t>akt</a:t>
            </a:r>
            <a:r>
              <a:rPr lang="tr-TR" dirty="0"/>
              <a:t>. Becerikli, 2008: 132-133)</a:t>
            </a:r>
          </a:p>
        </p:txBody>
      </p:sp>
    </p:spTree>
    <p:extLst>
      <p:ext uri="{BB962C8B-B14F-4D97-AF65-F5344CB8AC3E}">
        <p14:creationId xmlns:p14="http://schemas.microsoft.com/office/powerpoint/2010/main" val="3204453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6E1D334-10C9-4E55-932E-EEE312DD6E41}"/>
              </a:ext>
            </a:extLst>
          </p:cNvPr>
          <p:cNvSpPr>
            <a:spLocks noGrp="1"/>
          </p:cNvSpPr>
          <p:nvPr>
            <p:ph idx="1"/>
          </p:nvPr>
        </p:nvSpPr>
        <p:spPr>
          <a:xfrm>
            <a:off x="179512" y="188640"/>
            <a:ext cx="8712968" cy="6408712"/>
          </a:xfrm>
        </p:spPr>
        <p:txBody>
          <a:bodyPr/>
          <a:lstStyle/>
          <a:p>
            <a:pPr marL="0" indent="0">
              <a:buNone/>
            </a:pPr>
            <a:r>
              <a:rPr lang="tr-TR" dirty="0"/>
              <a:t>Ozon tabakasının delinmesi</a:t>
            </a:r>
          </a:p>
          <a:p>
            <a:pPr marL="0" indent="0">
              <a:buNone/>
            </a:pPr>
            <a:r>
              <a:rPr lang="tr-TR" dirty="0"/>
              <a:t>-</a:t>
            </a:r>
            <a:r>
              <a:rPr lang="tr-TR" b="1" dirty="0" err="1"/>
              <a:t>Esitlikçi</a:t>
            </a:r>
            <a:r>
              <a:rPr lang="tr-TR" dirty="0"/>
              <a:t> (eşitliği bozan ve değiş-tokusun yasaklanması sorunu)</a:t>
            </a:r>
          </a:p>
          <a:p>
            <a:pPr marL="0" indent="0">
              <a:buNone/>
            </a:pPr>
            <a:r>
              <a:rPr lang="tr-TR" dirty="0"/>
              <a:t>-</a:t>
            </a:r>
            <a:r>
              <a:rPr lang="tr-TR" b="1" dirty="0"/>
              <a:t>Kaderci</a:t>
            </a:r>
            <a:r>
              <a:rPr lang="tr-TR" dirty="0"/>
              <a:t> (sonunda bir felaket bekleyeceklerdir ama sonucu pasif bir biçimde ve kadere bağlayacaklardır)</a:t>
            </a:r>
          </a:p>
          <a:p>
            <a:pPr marL="0" indent="0">
              <a:buNone/>
            </a:pPr>
            <a:r>
              <a:rPr lang="tr-TR" dirty="0"/>
              <a:t>-</a:t>
            </a:r>
            <a:r>
              <a:rPr lang="tr-TR" b="1" dirty="0" err="1"/>
              <a:t>Hiyerarsik</a:t>
            </a:r>
            <a:r>
              <a:rPr lang="tr-TR" dirty="0"/>
              <a:t>, (düzensizlik, düzenin bozulması)</a:t>
            </a:r>
          </a:p>
          <a:p>
            <a:pPr marL="0" indent="0">
              <a:buNone/>
            </a:pPr>
            <a:r>
              <a:rPr lang="tr-TR" dirty="0"/>
              <a:t>-</a:t>
            </a:r>
            <a:r>
              <a:rPr lang="tr-TR" b="1" dirty="0"/>
              <a:t>Özerk bireyci</a:t>
            </a:r>
            <a:r>
              <a:rPr lang="tr-TR" dirty="0"/>
              <a:t>, (özerkliğe yönelik bir tehdit)</a:t>
            </a:r>
          </a:p>
          <a:p>
            <a:pPr marL="0" indent="0">
              <a:buNone/>
            </a:pPr>
            <a:r>
              <a:rPr lang="tr-TR" dirty="0"/>
              <a:t>-</a:t>
            </a:r>
            <a:r>
              <a:rPr lang="tr-TR" b="1" dirty="0"/>
              <a:t>Rekabetçi bireyci </a:t>
            </a:r>
            <a:r>
              <a:rPr lang="tr-TR" dirty="0"/>
              <a:t>(özgürlüğe yönelik tehditler) (Becerikli, 2008: 133)</a:t>
            </a:r>
          </a:p>
          <a:p>
            <a:pPr marL="0" indent="0">
              <a:buNone/>
            </a:pPr>
            <a:endParaRPr lang="tr-TR" dirty="0"/>
          </a:p>
        </p:txBody>
      </p:sp>
    </p:spTree>
    <p:extLst>
      <p:ext uri="{BB962C8B-B14F-4D97-AF65-F5344CB8AC3E}">
        <p14:creationId xmlns:p14="http://schemas.microsoft.com/office/powerpoint/2010/main" val="22795301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6E1D334-10C9-4E55-932E-EEE312DD6E41}"/>
              </a:ext>
            </a:extLst>
          </p:cNvPr>
          <p:cNvSpPr>
            <a:spLocks noGrp="1"/>
          </p:cNvSpPr>
          <p:nvPr>
            <p:ph idx="1"/>
          </p:nvPr>
        </p:nvSpPr>
        <p:spPr>
          <a:xfrm>
            <a:off x="179512" y="188640"/>
            <a:ext cx="8712968" cy="6408712"/>
          </a:xfrm>
        </p:spPr>
        <p:txBody>
          <a:bodyPr>
            <a:normAutofit fontScale="92500" lnSpcReduction="10000"/>
          </a:bodyPr>
          <a:lstStyle/>
          <a:p>
            <a:pPr marL="0" indent="0">
              <a:buNone/>
            </a:pPr>
            <a:r>
              <a:rPr lang="tr-TR" dirty="0"/>
              <a:t>«Kültürel bakış açısı aynı zamanda kamuların nasıl oluşturulduğunu ve sürdürüldüğünü derinlemesine bir  biçimde anlamamıza yol açar. Botan ve </a:t>
            </a:r>
            <a:r>
              <a:rPr lang="tr-TR" dirty="0" err="1"/>
              <a:t>Soto</a:t>
            </a:r>
            <a:r>
              <a:rPr lang="tr-TR" dirty="0"/>
              <a:t> (1998), Botan (1989) kamuların örgütsel eylemler yoluyla harekete geçirilen reaktif varlıklar olarak düşünülmesine yol açan örgütsel yönelimin egemen tanımlarını eleştirirler. Semiyotik bir perspektiften çalışmak onlara bir kamuyu ‘bir yorum/mana üzerinde fikir birliğine varmak için süregiden bir süreç’ olarak tanımlamalarını ve kamuları içsel olarak yaratılan kendi amaçları, süreçleri ve dinamikleri olan varlıklar olarak görmelerini sağlamıştır. Kültürel bir bakış açısından kamular, ortak bir yasam biçimine bağlı organize edilen </a:t>
            </a:r>
            <a:r>
              <a:rPr lang="tr-TR" dirty="0" err="1"/>
              <a:t>yorumsamacı</a:t>
            </a:r>
            <a:r>
              <a:rPr lang="tr-TR" dirty="0"/>
              <a:t> topluluklardır.» (Becerikli, 2008: 134)</a:t>
            </a:r>
          </a:p>
        </p:txBody>
      </p:sp>
    </p:spTree>
    <p:extLst>
      <p:ext uri="{BB962C8B-B14F-4D97-AF65-F5344CB8AC3E}">
        <p14:creationId xmlns:p14="http://schemas.microsoft.com/office/powerpoint/2010/main" val="11686010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6E1D334-10C9-4E55-932E-EEE312DD6E41}"/>
              </a:ext>
            </a:extLst>
          </p:cNvPr>
          <p:cNvSpPr>
            <a:spLocks noGrp="1"/>
          </p:cNvSpPr>
          <p:nvPr>
            <p:ph idx="1"/>
          </p:nvPr>
        </p:nvSpPr>
        <p:spPr>
          <a:xfrm>
            <a:off x="179512" y="188640"/>
            <a:ext cx="8712968" cy="6408712"/>
          </a:xfrm>
        </p:spPr>
        <p:txBody>
          <a:bodyPr/>
          <a:lstStyle/>
          <a:p>
            <a:pPr marL="0" indent="0">
              <a:buNone/>
            </a:pPr>
            <a:r>
              <a:rPr lang="tr-TR" dirty="0">
                <a:sym typeface="Wingdings" panose="05000000000000000000" pitchFamily="2" charset="2"/>
              </a:rPr>
              <a:t>Kültürel Çalışmalar?</a:t>
            </a:r>
          </a:p>
          <a:p>
            <a:pPr marL="0" indent="0">
              <a:buNone/>
            </a:pPr>
            <a:r>
              <a:rPr lang="tr-TR" dirty="0">
                <a:sym typeface="Wingdings" panose="05000000000000000000" pitchFamily="2" charset="2"/>
              </a:rPr>
              <a:t>-</a:t>
            </a:r>
            <a:r>
              <a:rPr lang="tr-TR" dirty="0" err="1">
                <a:sym typeface="Wingdings" panose="05000000000000000000" pitchFamily="2" charset="2"/>
              </a:rPr>
              <a:t>Raymond</a:t>
            </a:r>
            <a:r>
              <a:rPr lang="tr-TR" dirty="0">
                <a:sym typeface="Wingdings" panose="05000000000000000000" pitchFamily="2" charset="2"/>
              </a:rPr>
              <a:t> Williams (kültür spesifik uygulamalar dizisi)</a:t>
            </a:r>
          </a:p>
          <a:p>
            <a:pPr marL="0" indent="0">
              <a:buNone/>
            </a:pPr>
            <a:r>
              <a:rPr lang="tr-TR" dirty="0">
                <a:sym typeface="Wingdings" panose="05000000000000000000" pitchFamily="2" charset="2"/>
              </a:rPr>
              <a:t>-</a:t>
            </a:r>
            <a:r>
              <a:rPr lang="tr-TR" dirty="0" err="1">
                <a:sym typeface="Wingdings" panose="05000000000000000000" pitchFamily="2" charset="2"/>
              </a:rPr>
              <a:t>Stuart</a:t>
            </a:r>
            <a:r>
              <a:rPr lang="tr-TR" dirty="0">
                <a:sym typeface="Wingdings" panose="05000000000000000000" pitchFamily="2" charset="2"/>
              </a:rPr>
              <a:t> </a:t>
            </a:r>
            <a:r>
              <a:rPr lang="tr-TR" dirty="0" err="1">
                <a:sym typeface="Wingdings" panose="05000000000000000000" pitchFamily="2" charset="2"/>
              </a:rPr>
              <a:t>Hall</a:t>
            </a:r>
            <a:r>
              <a:rPr lang="tr-TR" dirty="0">
                <a:sym typeface="Wingdings" panose="05000000000000000000" pitchFamily="2" charset="2"/>
              </a:rPr>
              <a:t> (modern toplum yaşamının doğası, iletişimin rolü)</a:t>
            </a:r>
          </a:p>
          <a:p>
            <a:pPr marL="0" indent="0">
              <a:buNone/>
            </a:pPr>
            <a:r>
              <a:rPr lang="tr-TR" dirty="0">
                <a:sym typeface="Wingdings" panose="05000000000000000000" pitchFamily="2" charset="2"/>
              </a:rPr>
              <a:t> </a:t>
            </a:r>
          </a:p>
        </p:txBody>
      </p:sp>
    </p:spTree>
    <p:extLst>
      <p:ext uri="{BB962C8B-B14F-4D97-AF65-F5344CB8AC3E}">
        <p14:creationId xmlns:p14="http://schemas.microsoft.com/office/powerpoint/2010/main" val="14229747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6E1D334-10C9-4E55-932E-EEE312DD6E41}"/>
              </a:ext>
            </a:extLst>
          </p:cNvPr>
          <p:cNvSpPr>
            <a:spLocks noGrp="1"/>
          </p:cNvSpPr>
          <p:nvPr>
            <p:ph idx="1"/>
          </p:nvPr>
        </p:nvSpPr>
        <p:spPr>
          <a:xfrm>
            <a:off x="179512" y="188640"/>
            <a:ext cx="8712968" cy="6408712"/>
          </a:xfrm>
        </p:spPr>
        <p:txBody>
          <a:bodyPr>
            <a:normAutofit lnSpcReduction="10000"/>
          </a:bodyPr>
          <a:lstStyle/>
          <a:p>
            <a:pPr marL="0" indent="0">
              <a:buNone/>
            </a:pPr>
            <a:r>
              <a:rPr lang="tr-TR" dirty="0"/>
              <a:t>«Kültürel çalışmalar hem uygulamaya hem metne odaklanır. Uygulama hem örgüt içi hem örgüt </a:t>
            </a:r>
            <a:r>
              <a:rPr lang="tr-TR" dirty="0" err="1"/>
              <a:t>dısı</a:t>
            </a:r>
            <a:r>
              <a:rPr lang="tr-TR" dirty="0"/>
              <a:t> uygulamaları kapsar. Metinler yani sözcükler, görüntüler ve olaylar, ekonomik ve  siyasi ortam bağlamında ele alınırlar. Diğerlerini etkilemek amacıyla planlı bir iletişim uygulaması yürüten halkla ilişkiler modern dünyada yasamın bir parçası haline gelmiştir. Eleştirel teori de bu açıdan halkla ilişkiler uygulamasını kapitalist toplum </a:t>
            </a:r>
            <a:r>
              <a:rPr lang="tr-TR" dirty="0" err="1"/>
              <a:t>baglamında</a:t>
            </a:r>
            <a:r>
              <a:rPr lang="tr-TR" dirty="0"/>
              <a:t> ele almaktadır. Halkla ilişkiler kültürel bir pratiktir. Halkla ilişkiler uygulaması alanı kendini gözden geçirirken kültürel çalışmalar geleneğinin  kaynaklarını gözden geçirmelidir.» (Becerikli, 2008: 141)</a:t>
            </a:r>
          </a:p>
        </p:txBody>
      </p:sp>
    </p:spTree>
    <p:extLst>
      <p:ext uri="{BB962C8B-B14F-4D97-AF65-F5344CB8AC3E}">
        <p14:creationId xmlns:p14="http://schemas.microsoft.com/office/powerpoint/2010/main" val="11792087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6E1D334-10C9-4E55-932E-EEE312DD6E41}"/>
              </a:ext>
            </a:extLst>
          </p:cNvPr>
          <p:cNvSpPr>
            <a:spLocks noGrp="1"/>
          </p:cNvSpPr>
          <p:nvPr>
            <p:ph idx="1"/>
          </p:nvPr>
        </p:nvSpPr>
        <p:spPr>
          <a:xfrm>
            <a:off x="179512" y="188640"/>
            <a:ext cx="8712968" cy="6408712"/>
          </a:xfrm>
        </p:spPr>
        <p:txBody>
          <a:bodyPr>
            <a:normAutofit fontScale="92500" lnSpcReduction="20000"/>
          </a:bodyPr>
          <a:lstStyle/>
          <a:p>
            <a:pPr marL="0" indent="0">
              <a:buNone/>
            </a:pPr>
            <a:r>
              <a:rPr lang="tr-TR" b="1" dirty="0"/>
              <a:t>Kişilerarası İletişim Teorilerinin Halkla İlişkilere Yansıma Biçimleri</a:t>
            </a:r>
          </a:p>
          <a:p>
            <a:pPr marL="0" indent="0">
              <a:buNone/>
            </a:pPr>
            <a:endParaRPr lang="tr-TR" dirty="0"/>
          </a:p>
          <a:p>
            <a:pPr marL="0" indent="0">
              <a:buNone/>
            </a:pPr>
            <a:r>
              <a:rPr lang="tr-TR" dirty="0"/>
              <a:t>«</a:t>
            </a:r>
            <a:r>
              <a:rPr lang="tr-TR" dirty="0" err="1"/>
              <a:t>Coombs’a</a:t>
            </a:r>
            <a:r>
              <a:rPr lang="tr-TR" dirty="0"/>
              <a:t> göre (2004) halkla ilişkiler örgüt ve kamuları arasındaki ilişkiyi yönetmek için iletişimin kullanılması olarak  tanımlanmaktadır. Bu tanım halkla ilişkilerin iletişim, yönetim ve ilişki olmak üzere üç özelliğine göndermede bulunmaktadır. Ona göre kişilerarası iletişim örgütle kamuları arasındaki ilişki üzerine tahmin yürütmede faydalı bir  yaklaşımdır. Örgüt kamu ilişkilerinin ortak etkileşim karakterleri, kişilerarası iletişim teorileri yoluyla incelenebilir. Etkileşim karakterlerini inceleyerek örgütün ve kamularının sözlerinin ve eylemlerinin ilişkilerin  gelişimini nasıl etkilediğini anlayabiliriz.» (</a:t>
            </a:r>
            <a:r>
              <a:rPr lang="tr-TR" dirty="0" err="1"/>
              <a:t>akt</a:t>
            </a:r>
            <a:r>
              <a:rPr lang="tr-TR" dirty="0"/>
              <a:t>. Becerikli, 2008: 152)</a:t>
            </a:r>
          </a:p>
        </p:txBody>
      </p:sp>
    </p:spTree>
    <p:extLst>
      <p:ext uri="{BB962C8B-B14F-4D97-AF65-F5344CB8AC3E}">
        <p14:creationId xmlns:p14="http://schemas.microsoft.com/office/powerpoint/2010/main" val="2780314301"/>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TotalTime>
  <Words>1545</Words>
  <Application>Microsoft Office PowerPoint</Application>
  <PresentationFormat>Ekran Gösterisi (4:3)</PresentationFormat>
  <Paragraphs>55</Paragraphs>
  <Slides>19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19</vt:i4>
      </vt:variant>
    </vt:vector>
  </HeadingPairs>
  <TitlesOfParts>
    <vt:vector size="22" baseType="lpstr">
      <vt:lpstr>Arial</vt:lpstr>
      <vt:lpstr>Calibri</vt:lpstr>
      <vt:lpstr>Ofis Teması</vt:lpstr>
      <vt:lpstr>KONU 8 Halkla İlişkiler Modellerine Dayanaklık Eden Kuramlar:  Kültürel Anlamlandırma Çerçeveleri, Kültürel Çalışmalar Ve Halkla İlişkiler Kişilerarası İletişim Teorilerinin Halkla İlişkilere Yansıma Biçimleri Örgüt Teorilerinin Halkla İlişkiler Alanına Yansımaları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KONU 5 Halkla İlişkiler Modellerine Dayanaklık Eden Kuramlar: Eleştirel Kuramların Halkla İlişkiler Modelleri ve Çalışmaları Üzerindeki Etkisi –  Halkla İlişkilerin Akademik Temeli, Farklı Teorisyenler Üzerinden Halkla İlişkileri Tartışmak: WEBER, BOURDIEU, GIDDENS</dc:title>
  <dc:creator>Nilüfer Pınar KILIÇ</dc:creator>
  <cp:lastModifiedBy>Author</cp:lastModifiedBy>
  <cp:revision>15</cp:revision>
  <dcterms:created xsi:type="dcterms:W3CDTF">2019-10-01T09:47:13Z</dcterms:created>
  <dcterms:modified xsi:type="dcterms:W3CDTF">2019-10-02T13:18:45Z</dcterms:modified>
</cp:coreProperties>
</file>