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3302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9165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3658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976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367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79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82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1484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671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41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6580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10A02-0CE3-4224-B6A8-0A44EF436FFC}" type="datetimeFigureOut">
              <a:rPr lang="tr-TR" smtClean="0"/>
              <a:t>26.04.2020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09D6B-E598-4214-A561-D012F9CB206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971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smtClean="0"/>
              <a:t>ULTRAVİOLE</a:t>
            </a:r>
            <a:endParaRPr lang="tr-TR" b="1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716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IR ve </a:t>
            </a:r>
            <a:r>
              <a:rPr lang="tr-TR" b="1" dirty="0" err="1" smtClean="0"/>
              <a:t>UVL’nin</a:t>
            </a:r>
            <a:r>
              <a:rPr lang="tr-TR" b="1" dirty="0" smtClean="0"/>
              <a:t> Karşılaştırılması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935480"/>
            <a:ext cx="8472518" cy="4389120"/>
          </a:xfrm>
        </p:spPr>
        <p:txBody>
          <a:bodyPr/>
          <a:lstStyle/>
          <a:p>
            <a:pPr>
              <a:buNone/>
            </a:pPr>
            <a:r>
              <a:rPr lang="tr-TR" u="sng" dirty="0" smtClean="0"/>
              <a:t>  IR </a:t>
            </a:r>
            <a:r>
              <a:rPr lang="tr-TR" dirty="0" smtClean="0"/>
              <a:t>                                                   </a:t>
            </a:r>
            <a:r>
              <a:rPr lang="tr-TR" u="sng" dirty="0" smtClean="0"/>
              <a:t> UVL </a:t>
            </a:r>
          </a:p>
          <a:p>
            <a:r>
              <a:rPr lang="tr-TR" dirty="0" smtClean="0"/>
              <a:t>Fiziksel etki                                 Kimyasal etki</a:t>
            </a:r>
          </a:p>
          <a:p>
            <a:r>
              <a:rPr lang="tr-TR" dirty="0" smtClean="0"/>
              <a:t>Isı olarak </a:t>
            </a:r>
            <a:r>
              <a:rPr lang="tr-TR" dirty="0" err="1" smtClean="0"/>
              <a:t>absorbe</a:t>
            </a:r>
            <a:r>
              <a:rPr lang="tr-TR" dirty="0" smtClean="0"/>
              <a:t> olur.               Isı yoktur</a:t>
            </a:r>
          </a:p>
          <a:p>
            <a:r>
              <a:rPr lang="tr-TR" dirty="0" smtClean="0"/>
              <a:t>Hemen </a:t>
            </a:r>
            <a:r>
              <a:rPr lang="tr-TR" dirty="0" err="1" smtClean="0"/>
              <a:t>eritem</a:t>
            </a:r>
            <a:r>
              <a:rPr lang="tr-TR" dirty="0" smtClean="0"/>
              <a:t> oluşur.                 Gecikmiş </a:t>
            </a:r>
            <a:r>
              <a:rPr lang="tr-TR" dirty="0" err="1" smtClean="0"/>
              <a:t>eritem</a:t>
            </a:r>
            <a:endParaRPr lang="tr-TR" dirty="0" smtClean="0"/>
          </a:p>
          <a:p>
            <a:r>
              <a:rPr lang="tr-TR" dirty="0" smtClean="0"/>
              <a:t>Işıklı ve ışıksız kaynak                Işıklı kaynak </a:t>
            </a:r>
          </a:p>
          <a:p>
            <a:r>
              <a:rPr lang="tr-TR" dirty="0" err="1" smtClean="0"/>
              <a:t>Eritem</a:t>
            </a:r>
            <a:r>
              <a:rPr lang="tr-TR" dirty="0" smtClean="0"/>
              <a:t> koyu kırmızıdır             Hafif pembe ve homojen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06019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Kaynakça 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Fizyoterapide Isı Işık Su ( </a:t>
            </a:r>
            <a:r>
              <a:rPr lang="tr-TR" smtClean="0"/>
              <a:t>Hülya Kayıhan, Nur Dolunay)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383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ULTRAVİOLE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Dalga boyları 1800-3900A (</a:t>
            </a:r>
            <a:r>
              <a:rPr lang="tr-TR" dirty="0" err="1" smtClean="0"/>
              <a:t>biyotik</a:t>
            </a:r>
            <a:r>
              <a:rPr lang="tr-TR" dirty="0" smtClean="0"/>
              <a:t>) arasında olan dalga boyları tedavide kullanılırlar.</a:t>
            </a:r>
          </a:p>
          <a:p>
            <a:endParaRPr lang="tr-TR" dirty="0" smtClean="0"/>
          </a:p>
          <a:p>
            <a:r>
              <a:rPr lang="tr-TR" dirty="0" err="1" smtClean="0"/>
              <a:t>Absorbe</a:t>
            </a:r>
            <a:r>
              <a:rPr lang="tr-TR" dirty="0" smtClean="0"/>
              <a:t> edildikleri zaman </a:t>
            </a:r>
            <a:r>
              <a:rPr lang="tr-TR" b="1" dirty="0" smtClean="0"/>
              <a:t>KİMYASAL</a:t>
            </a:r>
            <a:r>
              <a:rPr lang="tr-TR" dirty="0" smtClean="0"/>
              <a:t> etkiler açığa çıkartırlar.</a:t>
            </a:r>
          </a:p>
          <a:p>
            <a:endParaRPr lang="tr-TR" b="1" dirty="0" smtClean="0"/>
          </a:p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20782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Dalga boyları 1800-2900A olan UVL ışınları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epidermise</a:t>
            </a:r>
            <a:r>
              <a:rPr lang="tr-TR" dirty="0" smtClean="0"/>
              <a:t> </a:t>
            </a:r>
            <a:r>
              <a:rPr lang="tr-TR" dirty="0" err="1" smtClean="0"/>
              <a:t>penetre</a:t>
            </a:r>
            <a:r>
              <a:rPr lang="tr-TR" dirty="0" smtClean="0"/>
              <a:t> olurlar.</a:t>
            </a:r>
          </a:p>
          <a:p>
            <a:endParaRPr lang="tr-TR" dirty="0" smtClean="0"/>
          </a:p>
          <a:p>
            <a:r>
              <a:rPr lang="tr-TR" dirty="0" smtClean="0"/>
              <a:t>Dalga boyları 2900-3300A olan UVL ışınları derin </a:t>
            </a:r>
            <a:r>
              <a:rPr lang="tr-TR" dirty="0" err="1" smtClean="0"/>
              <a:t>epidermise</a:t>
            </a:r>
            <a:r>
              <a:rPr lang="tr-TR" dirty="0" smtClean="0"/>
              <a:t> </a:t>
            </a:r>
            <a:r>
              <a:rPr lang="tr-TR" dirty="0" err="1" smtClean="0"/>
              <a:t>penetre</a:t>
            </a:r>
            <a:r>
              <a:rPr lang="tr-TR" dirty="0" smtClean="0"/>
              <a:t> olurlar.</a:t>
            </a:r>
          </a:p>
          <a:p>
            <a:endParaRPr lang="tr-TR" dirty="0" smtClean="0"/>
          </a:p>
          <a:p>
            <a:r>
              <a:rPr lang="tr-TR" dirty="0" smtClean="0"/>
              <a:t>Dalga boyları 3300-3900A olan UVL ışınları </a:t>
            </a:r>
            <a:r>
              <a:rPr lang="tr-TR" dirty="0" err="1" smtClean="0"/>
              <a:t>epidermisi</a:t>
            </a:r>
            <a:r>
              <a:rPr lang="tr-TR" dirty="0" smtClean="0"/>
              <a:t> geçerek </a:t>
            </a:r>
            <a:r>
              <a:rPr lang="tr-TR" dirty="0" err="1" smtClean="0"/>
              <a:t>dermisin</a:t>
            </a:r>
            <a:r>
              <a:rPr lang="tr-TR" dirty="0" smtClean="0"/>
              <a:t> </a:t>
            </a:r>
            <a:r>
              <a:rPr lang="tr-TR" dirty="0" err="1" smtClean="0"/>
              <a:t>yüzeyel</a:t>
            </a:r>
            <a:r>
              <a:rPr lang="tr-TR" dirty="0" smtClean="0"/>
              <a:t> </a:t>
            </a:r>
            <a:r>
              <a:rPr lang="tr-TR" dirty="0" err="1" smtClean="0"/>
              <a:t>kapillerine</a:t>
            </a:r>
            <a:r>
              <a:rPr lang="tr-TR" dirty="0" smtClean="0"/>
              <a:t> </a:t>
            </a:r>
            <a:r>
              <a:rPr lang="tr-TR" dirty="0" err="1" smtClean="0"/>
              <a:t>penetre</a:t>
            </a:r>
            <a:r>
              <a:rPr lang="tr-TR" dirty="0" smtClean="0"/>
              <a:t> olurlar.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8673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LOKAL ETKİLERİ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tr-TR" b="1" dirty="0" smtClean="0"/>
              <a:t>    </a:t>
            </a:r>
            <a:r>
              <a:rPr lang="tr-TR" dirty="0" smtClean="0"/>
              <a:t>1) </a:t>
            </a:r>
            <a:r>
              <a:rPr lang="tr-TR" b="1" dirty="0" smtClean="0"/>
              <a:t> </a:t>
            </a:r>
            <a:r>
              <a:rPr lang="tr-TR" b="1" dirty="0" err="1" smtClean="0"/>
              <a:t>Eritem</a:t>
            </a:r>
            <a:r>
              <a:rPr lang="tr-TR" b="1" dirty="0" smtClean="0"/>
              <a:t> Oluşumu</a:t>
            </a:r>
          </a:p>
          <a:p>
            <a:pPr marL="514350" indent="-514350"/>
            <a:endParaRPr lang="tr-TR" b="1" dirty="0" smtClean="0"/>
          </a:p>
          <a:p>
            <a:pPr marL="514350" indent="-514350"/>
            <a:r>
              <a:rPr lang="tr-TR" dirty="0" smtClean="0"/>
              <a:t>UVL’ ye bağlı görülen </a:t>
            </a:r>
            <a:r>
              <a:rPr lang="tr-TR" dirty="0" err="1" smtClean="0"/>
              <a:t>eritem</a:t>
            </a:r>
            <a:r>
              <a:rPr lang="tr-TR" dirty="0" smtClean="0"/>
              <a:t> reaksiyonu derinin gecikmiş kırmızılığıdır.</a:t>
            </a:r>
          </a:p>
          <a:p>
            <a:pPr marL="514350" indent="-514350"/>
            <a:endParaRPr lang="tr-TR" dirty="0" smtClean="0"/>
          </a:p>
          <a:p>
            <a:pPr marL="514350" indent="-514350"/>
            <a:r>
              <a:rPr lang="tr-TR" dirty="0" smtClean="0"/>
              <a:t>İlk görülmesi uygulamadan birkaç saat sonradır.</a:t>
            </a:r>
          </a:p>
          <a:p>
            <a:pPr marL="514350" indent="-514350"/>
            <a:endParaRPr lang="tr-TR" dirty="0" smtClean="0"/>
          </a:p>
          <a:p>
            <a:pPr marL="514350" indent="-514350"/>
            <a:r>
              <a:rPr lang="tr-TR" dirty="0" smtClean="0"/>
              <a:t>Kaybolması ışınlamanın şiddetine göre değişiklik gösterir.</a:t>
            </a:r>
          </a:p>
        </p:txBody>
      </p:sp>
    </p:spTree>
    <p:extLst>
      <p:ext uri="{BB962C8B-B14F-4D97-AF65-F5344CB8AC3E}">
        <p14:creationId xmlns:p14="http://schemas.microsoft.com/office/powerpoint/2010/main" val="523251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En iyi </a:t>
            </a:r>
            <a:r>
              <a:rPr lang="tr-TR" dirty="0" err="1" smtClean="0"/>
              <a:t>eritem</a:t>
            </a:r>
            <a:r>
              <a:rPr lang="tr-TR" dirty="0" smtClean="0"/>
              <a:t> 2400-3200A arasında olan UVL ile meydana gelir.</a:t>
            </a:r>
          </a:p>
          <a:p>
            <a:endParaRPr lang="tr-TR" dirty="0" smtClean="0"/>
          </a:p>
          <a:p>
            <a:r>
              <a:rPr lang="tr-TR" dirty="0" smtClean="0"/>
              <a:t>IR ile meydana gelen </a:t>
            </a:r>
            <a:r>
              <a:rPr lang="tr-TR" dirty="0" err="1" smtClean="0"/>
              <a:t>hiperemi</a:t>
            </a:r>
            <a:r>
              <a:rPr lang="tr-TR" dirty="0" smtClean="0"/>
              <a:t> hemen meydana gelir. Çünkü ısı direkt kan damarlarını etkiler.</a:t>
            </a:r>
          </a:p>
          <a:p>
            <a:endParaRPr lang="tr-TR" dirty="0" smtClean="0"/>
          </a:p>
          <a:p>
            <a:r>
              <a:rPr lang="tr-TR" dirty="0" smtClean="0"/>
              <a:t>UVL etkisi ise </a:t>
            </a:r>
            <a:r>
              <a:rPr lang="tr-TR" dirty="0" err="1" smtClean="0"/>
              <a:t>indirekttir</a:t>
            </a:r>
            <a:r>
              <a:rPr lang="tr-TR" dirty="0" smtClean="0"/>
              <a:t>, kimyasal yollarla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3298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2) </a:t>
            </a:r>
            <a:r>
              <a:rPr lang="tr-TR" b="1" dirty="0" err="1" smtClean="0"/>
              <a:t>Pigmentasyon</a:t>
            </a:r>
            <a:r>
              <a:rPr lang="tr-TR" b="1" dirty="0" smtClean="0"/>
              <a:t>: 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dirty="0" err="1" smtClean="0"/>
              <a:t>Melanin</a:t>
            </a:r>
            <a:r>
              <a:rPr lang="tr-TR" dirty="0" smtClean="0"/>
              <a:t> deriyi aşırı UVL ışınlamasına karşı koruyan bir pigmenttir.</a:t>
            </a:r>
          </a:p>
          <a:p>
            <a:endParaRPr lang="tr-TR" dirty="0" smtClean="0"/>
          </a:p>
          <a:p>
            <a:r>
              <a:rPr lang="tr-TR" dirty="0" smtClean="0"/>
              <a:t>UVL uygulaması  </a:t>
            </a:r>
            <a:r>
              <a:rPr lang="tr-TR" dirty="0" err="1" smtClean="0"/>
              <a:t>melanin</a:t>
            </a:r>
            <a:r>
              <a:rPr lang="tr-TR" dirty="0" smtClean="0"/>
              <a:t> üretiminde rol oynayan </a:t>
            </a:r>
            <a:r>
              <a:rPr lang="tr-TR" dirty="0" err="1" smtClean="0"/>
              <a:t>tyrosinase</a:t>
            </a:r>
            <a:r>
              <a:rPr lang="tr-TR" dirty="0" smtClean="0"/>
              <a:t> enziminin artmasını sağlar.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60680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Pigmentasyonun</a:t>
            </a:r>
            <a:r>
              <a:rPr lang="tr-TR" dirty="0" smtClean="0"/>
              <a:t> deri kanserine karşı koruyucu olduğunu öne süren çalışmalar mevcuttur.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Pigmentasyon</a:t>
            </a:r>
            <a:r>
              <a:rPr lang="tr-TR" dirty="0" smtClean="0"/>
              <a:t> ile deri renginde bir miktar koyulaşma olur.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9388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  3) </a:t>
            </a:r>
            <a:r>
              <a:rPr lang="tr-TR" b="1" dirty="0" smtClean="0"/>
              <a:t>Derinin Kalınlaşması</a:t>
            </a:r>
          </a:p>
          <a:p>
            <a:pPr>
              <a:buNone/>
            </a:pPr>
            <a:endParaRPr lang="tr-TR" b="1" dirty="0" smtClean="0"/>
          </a:p>
          <a:p>
            <a:r>
              <a:rPr lang="tr-TR" dirty="0" err="1" smtClean="0"/>
              <a:t>Yüzeyel</a:t>
            </a:r>
            <a:r>
              <a:rPr lang="tr-TR" dirty="0" smtClean="0"/>
              <a:t> hücrelerin </a:t>
            </a:r>
            <a:r>
              <a:rPr lang="tr-TR" dirty="0" err="1" smtClean="0"/>
              <a:t>harabiyeti</a:t>
            </a:r>
            <a:r>
              <a:rPr lang="tr-TR" dirty="0" smtClean="0"/>
              <a:t> </a:t>
            </a:r>
            <a:r>
              <a:rPr lang="tr-TR" dirty="0" err="1" smtClean="0"/>
              <a:t>stratium</a:t>
            </a:r>
            <a:r>
              <a:rPr lang="tr-TR" dirty="0" smtClean="0"/>
              <a:t> </a:t>
            </a:r>
            <a:r>
              <a:rPr lang="tr-TR" dirty="0" err="1" smtClean="0"/>
              <a:t>geminatium</a:t>
            </a:r>
            <a:r>
              <a:rPr lang="tr-TR" dirty="0" smtClean="0"/>
              <a:t> hücrelerinin yapımını artırır. Bu da epidermisin kalınlaşmasını sağlar.</a:t>
            </a:r>
          </a:p>
          <a:p>
            <a:endParaRPr lang="tr-TR" dirty="0" smtClean="0"/>
          </a:p>
          <a:p>
            <a:r>
              <a:rPr lang="tr-TR" dirty="0" smtClean="0"/>
              <a:t>Kalınlaşma ışınlara karşı koruyucu rol oynar. Bu nedenle aynı </a:t>
            </a:r>
            <a:r>
              <a:rPr lang="tr-TR" dirty="0" err="1" smtClean="0"/>
              <a:t>eritem</a:t>
            </a:r>
            <a:r>
              <a:rPr lang="tr-TR" dirty="0" smtClean="0"/>
              <a:t> reaksiyonunu tekrarlamak için daha fazla doz 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5635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 smtClean="0"/>
              <a:t>UVL’nin</a:t>
            </a:r>
            <a:r>
              <a:rPr lang="tr-TR" dirty="0" smtClean="0"/>
              <a:t> SİSTEMİK ETKİLERİ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Vitamin D Oluşumu: </a:t>
            </a:r>
            <a:r>
              <a:rPr lang="tr-TR" dirty="0" smtClean="0"/>
              <a:t>2700-3100A arasına bulunan UVL ışınları vitamin </a:t>
            </a:r>
            <a:r>
              <a:rPr lang="tr-TR" dirty="0" err="1" smtClean="0"/>
              <a:t>D’yi</a:t>
            </a:r>
            <a:r>
              <a:rPr lang="tr-TR" dirty="0" smtClean="0"/>
              <a:t> meydana getirir.</a:t>
            </a:r>
          </a:p>
          <a:p>
            <a:endParaRPr lang="tr-TR" b="1" dirty="0" smtClean="0"/>
          </a:p>
          <a:p>
            <a:r>
              <a:rPr lang="tr-TR" b="1" dirty="0" err="1" smtClean="0"/>
              <a:t>Esofilaktik</a:t>
            </a:r>
            <a:r>
              <a:rPr lang="tr-TR" b="1" dirty="0" smtClean="0"/>
              <a:t> Etki: </a:t>
            </a:r>
            <a:r>
              <a:rPr lang="tr-TR" dirty="0" smtClean="0"/>
              <a:t>Enfeksiyonlara karşı direncin artmasıdır.</a:t>
            </a:r>
          </a:p>
          <a:p>
            <a:endParaRPr lang="tr-TR" b="1" dirty="0" smtClean="0"/>
          </a:p>
          <a:p>
            <a:r>
              <a:rPr lang="tr-TR" b="1" dirty="0" smtClean="0"/>
              <a:t>Genel Tonik Etki: </a:t>
            </a:r>
            <a:r>
              <a:rPr lang="tr-TR" dirty="0" smtClean="0"/>
              <a:t>İştah artar, uyku düzelir.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75761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296</Words>
  <Application>Microsoft Office PowerPoint</Application>
  <PresentationFormat>Geniş ekran</PresentationFormat>
  <Paragraphs>56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ULTRAVİOLE</vt:lpstr>
      <vt:lpstr>ULTRAVİOLE</vt:lpstr>
      <vt:lpstr>PowerPoint Sunusu</vt:lpstr>
      <vt:lpstr>LOKAL ETKİLERİ</vt:lpstr>
      <vt:lpstr>PowerPoint Sunusu</vt:lpstr>
      <vt:lpstr>PowerPoint Sunusu</vt:lpstr>
      <vt:lpstr>PowerPoint Sunusu</vt:lpstr>
      <vt:lpstr>PowerPoint Sunusu</vt:lpstr>
      <vt:lpstr>UVL’nin SİSTEMİK ETKİLERİ</vt:lpstr>
      <vt:lpstr>IR ve UVL’nin Karşılaştırılması</vt:lpstr>
      <vt:lpstr>Kaynakça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ULTRAVİOLE</dc:title>
  <dc:creator>Windows Kullanıcısı</dc:creator>
  <cp:lastModifiedBy>Windows Kullanıcısı</cp:lastModifiedBy>
  <cp:revision>1</cp:revision>
  <dcterms:created xsi:type="dcterms:W3CDTF">2020-04-26T12:56:22Z</dcterms:created>
  <dcterms:modified xsi:type="dcterms:W3CDTF">2020-04-26T12:59:05Z</dcterms:modified>
</cp:coreProperties>
</file>